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314" r:id="rId4"/>
    <p:sldId id="315" r:id="rId5"/>
    <p:sldId id="316" r:id="rId6"/>
    <p:sldId id="317" r:id="rId7"/>
    <p:sldId id="407" r:id="rId8"/>
    <p:sldId id="457" r:id="rId9"/>
    <p:sldId id="458" r:id="rId10"/>
    <p:sldId id="408" r:id="rId11"/>
    <p:sldId id="409" r:id="rId12"/>
    <p:sldId id="410" r:id="rId13"/>
    <p:sldId id="397" r:id="rId14"/>
    <p:sldId id="459" r:id="rId15"/>
    <p:sldId id="399" r:id="rId16"/>
    <p:sldId id="460" r:id="rId17"/>
    <p:sldId id="461" r:id="rId18"/>
    <p:sldId id="462" r:id="rId19"/>
    <p:sldId id="463" r:id="rId20"/>
    <p:sldId id="404" r:id="rId21"/>
    <p:sldId id="411" r:id="rId22"/>
    <p:sldId id="413" r:id="rId23"/>
    <p:sldId id="322" r:id="rId24"/>
    <p:sldId id="324" r:id="rId25"/>
    <p:sldId id="384" r:id="rId26"/>
    <p:sldId id="418" r:id="rId27"/>
    <p:sldId id="417" r:id="rId28"/>
    <p:sldId id="423" r:id="rId29"/>
    <p:sldId id="465" r:id="rId30"/>
    <p:sldId id="466" r:id="rId31"/>
    <p:sldId id="464" r:id="rId32"/>
    <p:sldId id="420" r:id="rId33"/>
    <p:sldId id="442" r:id="rId34"/>
    <p:sldId id="419" r:id="rId35"/>
    <p:sldId id="422" r:id="rId36"/>
    <p:sldId id="421" r:id="rId37"/>
    <p:sldId id="414" r:id="rId38"/>
    <p:sldId id="416" r:id="rId39"/>
    <p:sldId id="333" r:id="rId40"/>
    <p:sldId id="334" r:id="rId41"/>
    <p:sldId id="335" r:id="rId42"/>
    <p:sldId id="337" r:id="rId43"/>
    <p:sldId id="338" r:id="rId44"/>
    <p:sldId id="343" r:id="rId45"/>
    <p:sldId id="341" r:id="rId46"/>
    <p:sldId id="313" r:id="rId47"/>
    <p:sldId id="344" r:id="rId48"/>
    <p:sldId id="345" r:id="rId49"/>
    <p:sldId id="346" r:id="rId50"/>
    <p:sldId id="347" r:id="rId51"/>
    <p:sldId id="348" r:id="rId52"/>
    <p:sldId id="350" r:id="rId53"/>
    <p:sldId id="349" r:id="rId54"/>
    <p:sldId id="351" r:id="rId55"/>
    <p:sldId id="381" r:id="rId56"/>
    <p:sldId id="352" r:id="rId57"/>
    <p:sldId id="353" r:id="rId58"/>
    <p:sldId id="360" r:id="rId59"/>
    <p:sldId id="354" r:id="rId60"/>
    <p:sldId id="355" r:id="rId61"/>
    <p:sldId id="452" r:id="rId62"/>
    <p:sldId id="453" r:id="rId63"/>
    <p:sldId id="358" r:id="rId64"/>
    <p:sldId id="342" r:id="rId65"/>
    <p:sldId id="374" r:id="rId66"/>
    <p:sldId id="361" r:id="rId67"/>
    <p:sldId id="364" r:id="rId68"/>
    <p:sldId id="375" r:id="rId69"/>
    <p:sldId id="323" r:id="rId70"/>
    <p:sldId id="359" r:id="rId71"/>
    <p:sldId id="376" r:id="rId72"/>
    <p:sldId id="365" r:id="rId73"/>
    <p:sldId id="367" r:id="rId74"/>
    <p:sldId id="368" r:id="rId75"/>
    <p:sldId id="370" r:id="rId76"/>
    <p:sldId id="371" r:id="rId77"/>
    <p:sldId id="425" r:id="rId78"/>
    <p:sldId id="454" r:id="rId79"/>
    <p:sldId id="455" r:id="rId80"/>
    <p:sldId id="456" r:id="rId8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999FF"/>
    <a:srgbClr val="0000FF"/>
    <a:srgbClr val="FF9966"/>
    <a:srgbClr val="FFCC00"/>
    <a:srgbClr val="FF3300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8" autoAdjust="0"/>
    <p:restoredTop sz="99699" autoAdjust="0"/>
  </p:normalViewPr>
  <p:slideViewPr>
    <p:cSldViewPr>
      <p:cViewPr varScale="1">
        <p:scale>
          <a:sx n="86" d="100"/>
          <a:sy n="86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3CC26-1697-4692-B09F-D6374A329B26}" type="doc">
      <dgm:prSet loTypeId="urn:microsoft.com/office/officeart/2005/8/layout/venn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4FAE5FE-F4BE-4700-9738-0457858152B7}">
      <dgm:prSet phldrT="[Testo]" custT="1"/>
      <dgm:spPr/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it-IT" sz="1600" dirty="0" err="1" smtClean="0">
              <a:solidFill>
                <a:schemeClr val="bg2"/>
              </a:solidFill>
            </a:rPr>
            <a:t>Core</a:t>
          </a:r>
          <a:r>
            <a:rPr lang="it-IT" sz="1600" dirty="0" smtClean="0">
              <a:solidFill>
                <a:schemeClr val="bg2"/>
              </a:solidFill>
            </a:rPr>
            <a:t> </a:t>
          </a:r>
          <a:r>
            <a:rPr lang="it-IT" sz="1600" dirty="0" err="1" smtClean="0">
              <a:solidFill>
                <a:schemeClr val="bg2"/>
              </a:solidFill>
            </a:rPr>
            <a:t>computation</a:t>
          </a:r>
          <a:r>
            <a:rPr lang="it-IT" sz="1600" dirty="0" smtClean="0">
              <a:solidFill>
                <a:schemeClr val="bg2"/>
              </a:solidFill>
            </a:rPr>
            <a:t> </a:t>
          </a:r>
        </a:p>
        <a:p>
          <a:pPr>
            <a:lnSpc>
              <a:spcPts val="1200"/>
            </a:lnSpc>
            <a:spcAft>
              <a:spcPts val="0"/>
            </a:spcAft>
          </a:pPr>
          <a:r>
            <a:rPr lang="it-IT" sz="1100" dirty="0" smtClean="0">
              <a:solidFill>
                <a:schemeClr val="bg2"/>
              </a:solidFill>
            </a:rPr>
            <a:t>(on top </a:t>
          </a:r>
          <a:r>
            <a:rPr lang="it-IT" sz="1100" dirty="0" err="1" smtClean="0">
              <a:solidFill>
                <a:schemeClr val="bg2"/>
              </a:solidFill>
            </a:rPr>
            <a:t>of</a:t>
          </a:r>
          <a:r>
            <a:rPr lang="it-IT" sz="1100" dirty="0" smtClean="0">
              <a:solidFill>
                <a:schemeClr val="bg2"/>
              </a:solidFill>
            </a:rPr>
            <a:t> a </a:t>
          </a:r>
          <a:r>
            <a:rPr lang="it-IT" sz="1100" dirty="0" err="1" smtClean="0">
              <a:solidFill>
                <a:schemeClr val="bg2"/>
              </a:solidFill>
            </a:rPr>
            <a:t>relational</a:t>
          </a:r>
          <a:r>
            <a:rPr lang="it-IT" sz="1100" dirty="0" smtClean="0">
              <a:solidFill>
                <a:schemeClr val="bg2"/>
              </a:solidFill>
            </a:rPr>
            <a:t> db)</a:t>
          </a:r>
          <a:endParaRPr lang="it-IT" sz="1100" dirty="0">
            <a:solidFill>
              <a:schemeClr val="bg2"/>
            </a:solidFill>
          </a:endParaRPr>
        </a:p>
      </dgm:t>
    </dgm:pt>
    <dgm:pt modelId="{9FBF6079-BFBA-4444-BDCB-21686C03B393}" type="parTrans" cxnId="{A1F93872-8BDC-4ECF-92C5-59666934D843}">
      <dgm:prSet/>
      <dgm:spPr/>
      <dgm:t>
        <a:bodyPr/>
        <a:lstStyle/>
        <a:p>
          <a:endParaRPr lang="it-IT"/>
        </a:p>
      </dgm:t>
    </dgm:pt>
    <dgm:pt modelId="{3F2901C5-F84E-4998-B4CC-33DA1CC1F475}" type="sibTrans" cxnId="{A1F93872-8BDC-4ECF-92C5-59666934D843}">
      <dgm:prSet/>
      <dgm:spPr/>
      <dgm:t>
        <a:bodyPr/>
        <a:lstStyle/>
        <a:p>
          <a:endParaRPr lang="it-IT"/>
        </a:p>
      </dgm:t>
    </dgm:pt>
    <dgm:pt modelId="{E3112E8F-3ABB-4482-AFCC-6EAA5644EBF1}">
      <dgm:prSet phldrT="[Testo]" custT="1"/>
      <dgm:spPr/>
      <dgm:t>
        <a:bodyPr/>
        <a:lstStyle/>
        <a:p>
          <a:endParaRPr lang="it-IT" sz="2400" dirty="0" smtClean="0"/>
        </a:p>
        <a:p>
          <a:endParaRPr lang="it-IT" sz="600" dirty="0"/>
        </a:p>
      </dgm:t>
    </dgm:pt>
    <dgm:pt modelId="{D5E64E8D-302C-4C23-9A1A-17713156FC98}" type="parTrans" cxnId="{5C5E3808-B371-4C44-8B9F-6FEA63CE7899}">
      <dgm:prSet/>
      <dgm:spPr/>
      <dgm:t>
        <a:bodyPr/>
        <a:lstStyle/>
        <a:p>
          <a:endParaRPr lang="it-IT"/>
        </a:p>
      </dgm:t>
    </dgm:pt>
    <dgm:pt modelId="{B2D669CF-3CCC-4818-93DC-1D15D826991C}" type="sibTrans" cxnId="{5C5E3808-B371-4C44-8B9F-6FEA63CE7899}">
      <dgm:prSet/>
      <dgm:spPr/>
      <dgm:t>
        <a:bodyPr/>
        <a:lstStyle/>
        <a:p>
          <a:endParaRPr lang="it-IT"/>
        </a:p>
      </dgm:t>
    </dgm:pt>
    <dgm:pt modelId="{1D71999A-D853-4C93-9451-ABC42B4C1DCE}" type="pres">
      <dgm:prSet presAssocID="{9083CC26-1697-4692-B09F-D6374A329B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60E710-E48D-4060-A5CD-94935EE94392}" type="pres">
      <dgm:prSet presAssocID="{9083CC26-1697-4692-B09F-D6374A329B26}" presName="comp1" presStyleCnt="0"/>
      <dgm:spPr/>
      <dgm:t>
        <a:bodyPr/>
        <a:lstStyle/>
        <a:p>
          <a:endParaRPr lang="it-IT"/>
        </a:p>
      </dgm:t>
    </dgm:pt>
    <dgm:pt modelId="{29E7EC20-C0B6-4327-97B9-D6080AB4209A}" type="pres">
      <dgm:prSet presAssocID="{9083CC26-1697-4692-B09F-D6374A329B26}" presName="circle1" presStyleLbl="node1" presStyleIdx="0" presStyleCnt="2" custLinFactNeighborX="25000" custLinFactNeighborY="-1954"/>
      <dgm:spPr/>
      <dgm:t>
        <a:bodyPr/>
        <a:lstStyle/>
        <a:p>
          <a:endParaRPr lang="it-IT"/>
        </a:p>
      </dgm:t>
    </dgm:pt>
    <dgm:pt modelId="{A8F40674-491E-45EC-8C8C-9C636E681F36}" type="pres">
      <dgm:prSet presAssocID="{9083CC26-1697-4692-B09F-D6374A329B2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1C9814-0A43-42A9-B13D-35A896A006A9}" type="pres">
      <dgm:prSet presAssocID="{9083CC26-1697-4692-B09F-D6374A329B26}" presName="comp2" presStyleCnt="0"/>
      <dgm:spPr/>
      <dgm:t>
        <a:bodyPr/>
        <a:lstStyle/>
        <a:p>
          <a:endParaRPr lang="it-IT"/>
        </a:p>
      </dgm:t>
    </dgm:pt>
    <dgm:pt modelId="{9BB75131-D5D0-4F75-87C6-60DE533921E1}" type="pres">
      <dgm:prSet presAssocID="{9083CC26-1697-4692-B09F-D6374A329B26}" presName="circle2" presStyleLbl="node1" presStyleIdx="1" presStyleCnt="2" custScaleX="10356" custScaleY="9895" custLinFactNeighborX="32086" custLinFactNeighborY="45053"/>
      <dgm:spPr/>
      <dgm:t>
        <a:bodyPr/>
        <a:lstStyle/>
        <a:p>
          <a:endParaRPr lang="it-IT"/>
        </a:p>
      </dgm:t>
    </dgm:pt>
    <dgm:pt modelId="{01CEDB0F-2344-412F-8ACF-C42FDF672418}" type="pres">
      <dgm:prSet presAssocID="{9083CC26-1697-4692-B09F-D6374A329B2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100F12-75F4-46D8-8A11-4B85904552A7}" type="presOf" srcId="{B4FAE5FE-F4BE-4700-9738-0457858152B7}" destId="{A8F40674-491E-45EC-8C8C-9C636E681F36}" srcOrd="1" destOrd="0" presId="urn:microsoft.com/office/officeart/2005/8/layout/venn2"/>
    <dgm:cxn modelId="{AB7F59EE-CA50-4E5A-8450-7EDB05F3D29E}" type="presOf" srcId="{B4FAE5FE-F4BE-4700-9738-0457858152B7}" destId="{29E7EC20-C0B6-4327-97B9-D6080AB4209A}" srcOrd="0" destOrd="0" presId="urn:microsoft.com/office/officeart/2005/8/layout/venn2"/>
    <dgm:cxn modelId="{F8C1EE10-451B-4D26-A2AC-72B477EBCEE2}" type="presOf" srcId="{E3112E8F-3ABB-4482-AFCC-6EAA5644EBF1}" destId="{01CEDB0F-2344-412F-8ACF-C42FDF672418}" srcOrd="1" destOrd="0" presId="urn:microsoft.com/office/officeart/2005/8/layout/venn2"/>
    <dgm:cxn modelId="{5C5E3808-B371-4C44-8B9F-6FEA63CE7899}" srcId="{9083CC26-1697-4692-B09F-D6374A329B26}" destId="{E3112E8F-3ABB-4482-AFCC-6EAA5644EBF1}" srcOrd="1" destOrd="0" parTransId="{D5E64E8D-302C-4C23-9A1A-17713156FC98}" sibTransId="{B2D669CF-3CCC-4818-93DC-1D15D826991C}"/>
    <dgm:cxn modelId="{E7FACD43-EBCB-42FD-85A5-76390B4A3F27}" type="presOf" srcId="{E3112E8F-3ABB-4482-AFCC-6EAA5644EBF1}" destId="{9BB75131-D5D0-4F75-87C6-60DE533921E1}" srcOrd="0" destOrd="0" presId="urn:microsoft.com/office/officeart/2005/8/layout/venn2"/>
    <dgm:cxn modelId="{A1F93872-8BDC-4ECF-92C5-59666934D843}" srcId="{9083CC26-1697-4692-B09F-D6374A329B26}" destId="{B4FAE5FE-F4BE-4700-9738-0457858152B7}" srcOrd="0" destOrd="0" parTransId="{9FBF6079-BFBA-4444-BDCB-21686C03B393}" sibTransId="{3F2901C5-F84E-4998-B4CC-33DA1CC1F475}"/>
    <dgm:cxn modelId="{CD005ED0-36F1-4756-A1FC-D1B866084155}" type="presOf" srcId="{9083CC26-1697-4692-B09F-D6374A329B26}" destId="{1D71999A-D853-4C93-9451-ABC42B4C1DCE}" srcOrd="0" destOrd="0" presId="urn:microsoft.com/office/officeart/2005/8/layout/venn2"/>
    <dgm:cxn modelId="{8CAD3076-D81F-4A3B-8A0E-627D01E60FE1}" type="presParOf" srcId="{1D71999A-D853-4C93-9451-ABC42B4C1DCE}" destId="{B260E710-E48D-4060-A5CD-94935EE94392}" srcOrd="0" destOrd="0" presId="urn:microsoft.com/office/officeart/2005/8/layout/venn2"/>
    <dgm:cxn modelId="{DAC006BC-55FC-45D6-8B0F-7BB9A2FA004F}" type="presParOf" srcId="{B260E710-E48D-4060-A5CD-94935EE94392}" destId="{29E7EC20-C0B6-4327-97B9-D6080AB4209A}" srcOrd="0" destOrd="0" presId="urn:microsoft.com/office/officeart/2005/8/layout/venn2"/>
    <dgm:cxn modelId="{9E3E3EBD-F6D4-4A72-A9D5-49CE33267CAE}" type="presParOf" srcId="{B260E710-E48D-4060-A5CD-94935EE94392}" destId="{A8F40674-491E-45EC-8C8C-9C636E681F36}" srcOrd="1" destOrd="0" presId="urn:microsoft.com/office/officeart/2005/8/layout/venn2"/>
    <dgm:cxn modelId="{9E44E4F5-DDEC-4ED9-BCCB-ACDE8851D5E1}" type="presParOf" srcId="{1D71999A-D853-4C93-9451-ABC42B4C1DCE}" destId="{CF1C9814-0A43-42A9-B13D-35A896A006A9}" srcOrd="1" destOrd="0" presId="urn:microsoft.com/office/officeart/2005/8/layout/venn2"/>
    <dgm:cxn modelId="{2B8D8852-E634-4B98-8227-074F4A29E431}" type="presParOf" srcId="{CF1C9814-0A43-42A9-B13D-35A896A006A9}" destId="{9BB75131-D5D0-4F75-87C6-60DE533921E1}" srcOrd="0" destOrd="0" presId="urn:microsoft.com/office/officeart/2005/8/layout/venn2"/>
    <dgm:cxn modelId="{E93480D4-5200-443C-86FD-0F573EE499FA}" type="presParOf" srcId="{CF1C9814-0A43-42A9-B13D-35A896A006A9}" destId="{01CEDB0F-2344-412F-8ACF-C42FDF672418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3CC26-1697-4692-B09F-D6374A329B26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B4FAE5FE-F4BE-4700-9738-0457858152B7}">
      <dgm:prSet phldrT="[Testo]" custT="1"/>
      <dgm:spPr/>
      <dgm:t>
        <a:bodyPr/>
        <a:lstStyle/>
        <a:p>
          <a:pPr>
            <a:lnSpc>
              <a:spcPct val="50000"/>
            </a:lnSpc>
          </a:pPr>
          <a:endParaRPr lang="it-IT" sz="1600" dirty="0"/>
        </a:p>
      </dgm:t>
    </dgm:pt>
    <dgm:pt modelId="{9FBF6079-BFBA-4444-BDCB-21686C03B393}" type="parTrans" cxnId="{A1F93872-8BDC-4ECF-92C5-59666934D843}">
      <dgm:prSet/>
      <dgm:spPr/>
      <dgm:t>
        <a:bodyPr/>
        <a:lstStyle/>
        <a:p>
          <a:endParaRPr lang="it-IT"/>
        </a:p>
      </dgm:t>
    </dgm:pt>
    <dgm:pt modelId="{3F2901C5-F84E-4998-B4CC-33DA1CC1F475}" type="sibTrans" cxnId="{A1F93872-8BDC-4ECF-92C5-59666934D843}">
      <dgm:prSet/>
      <dgm:spPr/>
      <dgm:t>
        <a:bodyPr/>
        <a:lstStyle/>
        <a:p>
          <a:endParaRPr lang="it-IT"/>
        </a:p>
      </dgm:t>
    </dgm:pt>
    <dgm:pt modelId="{1D71999A-D853-4C93-9451-ABC42B4C1DCE}" type="pres">
      <dgm:prSet presAssocID="{9083CC26-1697-4692-B09F-D6374A329B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60E710-E48D-4060-A5CD-94935EE94392}" type="pres">
      <dgm:prSet presAssocID="{9083CC26-1697-4692-B09F-D6374A329B26}" presName="comp1" presStyleCnt="0"/>
      <dgm:spPr/>
      <dgm:t>
        <a:bodyPr/>
        <a:lstStyle/>
        <a:p>
          <a:endParaRPr lang="it-IT"/>
        </a:p>
      </dgm:t>
    </dgm:pt>
    <dgm:pt modelId="{29E7EC20-C0B6-4327-97B9-D6080AB4209A}" type="pres">
      <dgm:prSet presAssocID="{9083CC26-1697-4692-B09F-D6374A329B26}" presName="circle1" presStyleLbl="node1" presStyleIdx="0" presStyleCnt="1" custLinFactNeighborX="-11238"/>
      <dgm:spPr/>
      <dgm:t>
        <a:bodyPr/>
        <a:lstStyle/>
        <a:p>
          <a:endParaRPr lang="it-IT"/>
        </a:p>
      </dgm:t>
    </dgm:pt>
    <dgm:pt modelId="{A8F40674-491E-45EC-8C8C-9C636E681F36}" type="pres">
      <dgm:prSet presAssocID="{9083CC26-1697-4692-B09F-D6374A329B26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DB7A20-DFD9-4662-99A3-F678B24DFE99}" type="presOf" srcId="{9083CC26-1697-4692-B09F-D6374A329B26}" destId="{1D71999A-D853-4C93-9451-ABC42B4C1DCE}" srcOrd="0" destOrd="0" presId="urn:microsoft.com/office/officeart/2005/8/layout/venn2"/>
    <dgm:cxn modelId="{C5A64C94-3997-4E39-AE0D-38554FE56188}" type="presOf" srcId="{B4FAE5FE-F4BE-4700-9738-0457858152B7}" destId="{A8F40674-491E-45EC-8C8C-9C636E681F36}" srcOrd="1" destOrd="0" presId="urn:microsoft.com/office/officeart/2005/8/layout/venn2"/>
    <dgm:cxn modelId="{A1F93872-8BDC-4ECF-92C5-59666934D843}" srcId="{9083CC26-1697-4692-B09F-D6374A329B26}" destId="{B4FAE5FE-F4BE-4700-9738-0457858152B7}" srcOrd="0" destOrd="0" parTransId="{9FBF6079-BFBA-4444-BDCB-21686C03B393}" sibTransId="{3F2901C5-F84E-4998-B4CC-33DA1CC1F475}"/>
    <dgm:cxn modelId="{BA895AAB-A901-42AF-80DE-E6A398D1C2CC}" type="presOf" srcId="{B4FAE5FE-F4BE-4700-9738-0457858152B7}" destId="{29E7EC20-C0B6-4327-97B9-D6080AB4209A}" srcOrd="0" destOrd="0" presId="urn:microsoft.com/office/officeart/2005/8/layout/venn2"/>
    <dgm:cxn modelId="{8A03513B-919F-448A-9E79-6A265BC917B8}" type="presParOf" srcId="{1D71999A-D853-4C93-9451-ABC42B4C1DCE}" destId="{B260E710-E48D-4060-A5CD-94935EE94392}" srcOrd="0" destOrd="0" presId="urn:microsoft.com/office/officeart/2005/8/layout/venn2"/>
    <dgm:cxn modelId="{DC4A0E36-2A2A-48CF-B817-B407EDB3AF54}" type="presParOf" srcId="{B260E710-E48D-4060-A5CD-94935EE94392}" destId="{29E7EC20-C0B6-4327-97B9-D6080AB4209A}" srcOrd="0" destOrd="0" presId="urn:microsoft.com/office/officeart/2005/8/layout/venn2"/>
    <dgm:cxn modelId="{6002EFFA-87EA-49E6-9E47-95D8092F7493}" type="presParOf" srcId="{B260E710-E48D-4060-A5CD-94935EE94392}" destId="{A8F40674-491E-45EC-8C8C-9C636E681F36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06231A8B-311A-4F3C-8F98-8E12C12BB67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6460AB52-D771-4AD3-9040-9B72DA4F852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2AD-FAAB-4020-8F3E-B9F87877AD48}" type="slidenum">
              <a:rPr lang="it-IT"/>
              <a:pPr/>
              <a:t>1</a:t>
            </a:fld>
            <a:endParaRPr lang="it-I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10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11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12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13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17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18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19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20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4F8BB-0971-4D87-982A-31A55D42068A}" type="slidenum">
              <a:rPr lang="it-IT"/>
              <a:pPr/>
              <a:t>21</a:t>
            </a:fld>
            <a:endParaRPr lang="it-IT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4F8BB-0971-4D87-982A-31A55D42068A}" type="slidenum">
              <a:rPr lang="it-IT"/>
              <a:pPr/>
              <a:t>22</a:t>
            </a:fld>
            <a:endParaRPr lang="it-IT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23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25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27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28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D9DE-D4CF-4AF9-AD51-7B8FD4C7BBFB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7125" y="673100"/>
            <a:ext cx="4603750" cy="3452813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174" y="4351918"/>
            <a:ext cx="5069654" cy="4128181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3C2E4-1ABE-42ED-B23F-A7019A5F00A2}" type="slidenum">
              <a:rPr lang="en-US"/>
              <a:pPr/>
              <a:t>30</a:t>
            </a:fld>
            <a:endParaRPr lang="en-US"/>
          </a:p>
        </p:txBody>
      </p:sp>
      <p:sp>
        <p:nvSpPr>
          <p:cNvPr id="640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7125" y="673100"/>
            <a:ext cx="4603750" cy="3452813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174" y="4351918"/>
            <a:ext cx="5069654" cy="4128181"/>
          </a:xfrm>
        </p:spPr>
        <p:txBody>
          <a:bodyPr/>
          <a:lstStyle/>
          <a:p>
            <a:endParaRPr lang="it-IT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348ED-B315-4101-B422-D232D4C239DC}" type="slidenum">
              <a:rPr lang="en-US"/>
              <a:pPr/>
              <a:t>31</a:t>
            </a:fld>
            <a:endParaRPr lang="en-US"/>
          </a:p>
        </p:txBody>
      </p:sp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2" cy="4115019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32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DE26-97A5-4535-BB65-58592A41405F}" type="slidenum">
              <a:rPr lang="en-US"/>
              <a:pPr/>
              <a:t>33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35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4F8BB-0971-4D87-982A-31A55D42068A}" type="slidenum">
              <a:rPr lang="it-IT"/>
              <a:pPr/>
              <a:t>37</a:t>
            </a:fld>
            <a:endParaRPr lang="it-IT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4F8BB-0971-4D87-982A-31A55D42068A}" type="slidenum">
              <a:rPr lang="it-IT"/>
              <a:pPr/>
              <a:t>38</a:t>
            </a:fld>
            <a:endParaRPr lang="it-IT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39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40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41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42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43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44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46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47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48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49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50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51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5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52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53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54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55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56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64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66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69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5F0D-0EC2-4DD3-8E0D-FB86E48AC0EF}" type="slidenum">
              <a:rPr lang="it-IT"/>
              <a:pPr/>
              <a:t>70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--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candidata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ad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essere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tagliata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------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three scenarios have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diﬀerent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complexity bounds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SQL scripts negated atoms give rise to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diﬀerence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operators which are executed very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eﬃciently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 sort-scans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Exponential bounds for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coverages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self-joins [JACM08]…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 but very rare in practice: 90% of the complexity of the algorithm is needed to address a small minority of the cases</a:t>
            </a: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7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official</a:t>
            </a:r>
            <a:r>
              <a:rPr lang="it-IT" dirty="0" smtClean="0"/>
              <a:t> report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asked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show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78</a:t>
            </a:fld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8DD4-D56A-45DE-B0BE-039B106800F5}" type="slidenum">
              <a:rPr lang="it-IT" smtClean="0"/>
              <a:pPr>
                <a:defRPr/>
              </a:pPr>
              <a:t>80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8</a:t>
            </a:fld>
            <a:endParaRPr lang="it-IT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03AA-5BEF-4321-B2D3-5CBE0599A46E}" type="slidenum">
              <a:rPr lang="it-IT"/>
              <a:pPr/>
              <a:t>9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57C38-8B6A-4152-B194-F7283524E0E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A261-1B71-4BBA-B318-9CB54DAB84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69D1-38E2-4D4E-B43E-642C11BC25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26E8E01A-367B-4AD7-9121-6A7D9971C60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it-IT" sz="1600" kern="1200" baseline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fld id="{37802D51-6987-48D4-9EBB-37D96BC5667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AE67-9137-4E33-855C-622AE7CF37E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9A0A-BEBE-4AC6-B67F-A73144CC66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A165E723-C187-4B01-982E-1DB11AF6D0D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BB27-7F50-4E32-8478-96BDED127C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930B14-729D-49A8-8EA8-1C1D3066A1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4E9DF-1EC8-4460-85DF-951BAED037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 bright="18000" contrast="-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346C95-8EC1-4234-BFD9-E62DBEE376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79388" y="476250"/>
            <a:ext cx="8713787" cy="2889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10" descr="logoSpicy"/>
          <p:cNvPicPr>
            <a:picLocks noChangeAspect="1" noChangeArrowheads="1"/>
          </p:cNvPicPr>
          <p:nvPr userDrawn="1"/>
        </p:nvPicPr>
        <p:blipFill>
          <a:blip r:embed="rId14" cstate="print"/>
          <a:srcRect r="3844"/>
          <a:stretch>
            <a:fillRect/>
          </a:stretch>
        </p:blipFill>
        <p:spPr bwMode="auto">
          <a:xfrm>
            <a:off x="5940425" y="188913"/>
            <a:ext cx="3097213" cy="1735137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2">
              <a:lumMod val="2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>
              <a:lumMod val="25000"/>
            </a:schemeClr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Grafico_di_Microsoft_Office_Excel1111.xls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376362"/>
            <a:ext cx="8786874" cy="1981200"/>
          </a:xfrm>
        </p:spPr>
        <p:txBody>
          <a:bodyPr>
            <a:normAutofit fontScale="90000"/>
          </a:bodyPr>
          <a:lstStyle/>
          <a:p>
            <a:r>
              <a:rPr lang="en-US" sz="6000" cap="smal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Core </a:t>
            </a:r>
            <a:r>
              <a:rPr sz="6000" cap="smal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Schema </a:t>
            </a:r>
            <a:r>
              <a:rPr lang="en-US" sz="6000" cap="smal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Mappings</a:t>
            </a:r>
            <a:r>
              <a:rPr lang="en-US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sz="40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Scalable Core </a:t>
            </a:r>
            <a:r>
              <a:rPr sz="40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Computation </a:t>
            </a:r>
            <a:r>
              <a:rPr sz="40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 Data Exchange</a:t>
            </a:r>
            <a:endParaRPr lang="en-US" sz="6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71538" y="3714752"/>
            <a:ext cx="6813575" cy="6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2800" b="1" dirty="0" smtClean="0">
                <a:effectLst/>
                <a:latin typeface="+mn-lt"/>
              </a:rPr>
              <a:t>Paolo </a:t>
            </a:r>
            <a:r>
              <a:rPr lang="it-IT" sz="2800" b="1" dirty="0" err="1" smtClean="0">
                <a:effectLst/>
                <a:latin typeface="+mn-lt"/>
              </a:rPr>
              <a:t>Papotti</a:t>
            </a:r>
            <a:r>
              <a:rPr lang="it-IT" sz="2800" dirty="0" smtClean="0">
                <a:effectLst/>
                <a:latin typeface="+mn-lt"/>
              </a:rPr>
              <a:t>, Università Roma Tre</a:t>
            </a:r>
            <a:endParaRPr lang="it-IT" sz="2800" dirty="0">
              <a:effectLst/>
              <a:latin typeface="+mn-lt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8" y="5286388"/>
            <a:ext cx="1420812" cy="7842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 data exchange scenario, M = &lt;S, T,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30000" dirty="0" err="1" smtClean="0"/>
              <a:t>st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30000" dirty="0" smtClean="0"/>
              <a:t>t 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an instance of the source, I</a:t>
            </a:r>
          </a:p>
          <a:p>
            <a:r>
              <a:rPr lang="en-US" dirty="0" smtClean="0"/>
              <a:t>Generate:</a:t>
            </a:r>
          </a:p>
          <a:p>
            <a:pPr lvl="1"/>
            <a:r>
              <a:rPr lang="en-US" dirty="0" smtClean="0"/>
              <a:t>a solution, i.e.,</a:t>
            </a:r>
          </a:p>
          <a:p>
            <a:pPr lvl="1"/>
            <a:r>
              <a:rPr lang="en-US" dirty="0" smtClean="0"/>
              <a:t>an instance of the target, J, such that I and J satisfy the constraints in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30000" dirty="0" err="1" smtClean="0"/>
              <a:t>st</a:t>
            </a:r>
            <a:r>
              <a:rPr lang="en-US" dirty="0" smtClean="0"/>
              <a:t> and J satisfies the constraints in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30000" dirty="0" smtClean="0"/>
              <a:t>t </a:t>
            </a:r>
          </a:p>
          <a:p>
            <a:pPr lvl="1">
              <a:buNone/>
            </a:pPr>
            <a:endParaRPr lang="en-US" baseline="-30000" dirty="0" smtClean="0"/>
          </a:p>
          <a:p>
            <a:r>
              <a:rPr lang="en-US" dirty="0" smtClean="0"/>
              <a:t>Intuition</a:t>
            </a:r>
          </a:p>
          <a:p>
            <a:pPr lvl="1"/>
            <a:r>
              <a:rPr lang="en-US" dirty="0" smtClean="0"/>
              <a:t>constraints are not used to check properties, but to generate or modify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10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Problem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it-IT" dirty="0" err="1" smtClean="0">
                <a:solidFill>
                  <a:srgbClr val="000000"/>
                </a:solidFill>
              </a:rPr>
              <a:t>Solid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theoretical</a:t>
            </a:r>
            <a:r>
              <a:rPr lang="it-IT" dirty="0" smtClean="0">
                <a:solidFill>
                  <a:srgbClr val="000000"/>
                </a:solidFill>
              </a:rPr>
              <a:t> background</a:t>
            </a:r>
          </a:p>
          <a:p>
            <a:pPr lvl="1"/>
            <a:r>
              <a:rPr lang="it-IT" dirty="0" err="1" smtClean="0">
                <a:solidFill>
                  <a:srgbClr val="000000"/>
                </a:solidFill>
              </a:rPr>
              <a:t>Clean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semantics</a:t>
            </a:r>
            <a:r>
              <a:rPr lang="it-IT" dirty="0" smtClean="0">
                <a:solidFill>
                  <a:srgbClr val="000000"/>
                </a:solidFill>
              </a:rPr>
              <a:t> [&gt;&gt;]</a:t>
            </a:r>
          </a:p>
          <a:p>
            <a:r>
              <a:rPr lang="it-IT" dirty="0" err="1" smtClean="0">
                <a:solidFill>
                  <a:srgbClr val="000000"/>
                </a:solidFill>
              </a:rPr>
              <a:t>Generality</a:t>
            </a:r>
            <a:endParaRPr lang="it-IT" dirty="0" smtClean="0">
              <a:solidFill>
                <a:srgbClr val="000000"/>
              </a:solidFill>
            </a:endParaRPr>
          </a:p>
          <a:p>
            <a:pPr lvl="1"/>
            <a:r>
              <a:rPr lang="it-IT" dirty="0" err="1" smtClean="0">
                <a:solidFill>
                  <a:srgbClr val="000000"/>
                </a:solidFill>
              </a:rPr>
              <a:t>tgds</a:t>
            </a:r>
            <a:r>
              <a:rPr lang="it-IT" dirty="0" smtClean="0">
                <a:solidFill>
                  <a:srgbClr val="000000"/>
                </a:solidFill>
              </a:rPr>
              <a:t> and </a:t>
            </a:r>
            <a:r>
              <a:rPr lang="it-IT" dirty="0" err="1" smtClean="0">
                <a:solidFill>
                  <a:srgbClr val="000000"/>
                </a:solidFill>
              </a:rPr>
              <a:t>egds</a:t>
            </a:r>
            <a:r>
              <a:rPr lang="it-IT" dirty="0" smtClean="0">
                <a:solidFill>
                  <a:srgbClr val="000000"/>
                </a:solidFill>
              </a:rPr>
              <a:t> can express </a:t>
            </a:r>
            <a:r>
              <a:rPr lang="it-IT" dirty="0" err="1" smtClean="0">
                <a:solidFill>
                  <a:srgbClr val="000000"/>
                </a:solidFill>
              </a:rPr>
              <a:t>all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embedded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implicational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dependencies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[</a:t>
            </a:r>
            <a:r>
              <a:rPr lang="it-IT" sz="2400" dirty="0" err="1" smtClean="0">
                <a:solidFill>
                  <a:srgbClr val="000000"/>
                </a:solidFill>
              </a:rPr>
              <a:t>Fagin</a:t>
            </a:r>
            <a:r>
              <a:rPr lang="it-IT" sz="2400" dirty="0" smtClean="0">
                <a:solidFill>
                  <a:srgbClr val="000000"/>
                </a:solidFill>
              </a:rPr>
              <a:t>, JACM82]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(</a:t>
            </a:r>
            <a:r>
              <a:rPr lang="it-IT" dirty="0" err="1" smtClean="0">
                <a:solidFill>
                  <a:srgbClr val="000000"/>
                </a:solidFill>
              </a:rPr>
              <a:t>essentially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all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constraints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really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useful</a:t>
            </a:r>
            <a:r>
              <a:rPr lang="it-IT" dirty="0" smtClean="0">
                <a:solidFill>
                  <a:srgbClr val="000000"/>
                </a:solidFill>
              </a:rPr>
              <a:t> in </a:t>
            </a:r>
            <a:r>
              <a:rPr lang="it-IT" dirty="0" err="1" smtClean="0">
                <a:solidFill>
                  <a:srgbClr val="000000"/>
                </a:solidFill>
              </a:rPr>
              <a:t>practice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r>
              <a:rPr lang="it-IT" dirty="0" err="1" smtClean="0">
                <a:solidFill>
                  <a:srgbClr val="000000"/>
                </a:solidFill>
              </a:rPr>
              <a:t>Bottom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line</a:t>
            </a:r>
            <a:endParaRPr lang="it-IT" dirty="0" smtClean="0">
              <a:solidFill>
                <a:srgbClr val="000000"/>
              </a:solidFill>
            </a:endParaRPr>
          </a:p>
          <a:p>
            <a:pPr lvl="1"/>
            <a:r>
              <a:rPr lang="it-IT" dirty="0" smtClean="0">
                <a:solidFill>
                  <a:srgbClr val="000000"/>
                </a:solidFill>
              </a:rPr>
              <a:t>data </a:t>
            </a:r>
            <a:r>
              <a:rPr lang="it-IT" dirty="0" err="1" smtClean="0">
                <a:solidFill>
                  <a:srgbClr val="000000"/>
                </a:solidFill>
              </a:rPr>
              <a:t>exchange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is</a:t>
            </a:r>
            <a:r>
              <a:rPr lang="it-IT" dirty="0" smtClean="0">
                <a:solidFill>
                  <a:srgbClr val="000000"/>
                </a:solidFill>
              </a:rPr>
              <a:t> a </a:t>
            </a:r>
            <a:r>
              <a:rPr lang="it-IT" dirty="0" err="1" smtClean="0">
                <a:solidFill>
                  <a:srgbClr val="000000"/>
                </a:solidFill>
              </a:rPr>
              <a:t>promising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framework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for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applications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that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exchange</a:t>
            </a:r>
            <a:r>
              <a:rPr lang="it-IT" dirty="0" smtClean="0">
                <a:solidFill>
                  <a:srgbClr val="000000"/>
                </a:solidFill>
              </a:rPr>
              <a:t> and integrate data</a:t>
            </a:r>
          </a:p>
          <a:p>
            <a:pPr lvl="1"/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11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1: </a:t>
            </a:r>
            <a:r>
              <a:rPr lang="en-US" b="1" dirty="0" smtClean="0"/>
              <a:t>To Generate Solutions</a:t>
            </a:r>
          </a:p>
          <a:p>
            <a:pPr lvl="1"/>
            <a:r>
              <a:rPr lang="en-US" dirty="0" smtClean="0"/>
              <a:t>given a data exchange scenario and a source instance, generate a solution (target instance)</a:t>
            </a:r>
          </a:p>
          <a:p>
            <a:r>
              <a:rPr lang="en-US" dirty="0" smtClean="0"/>
              <a:t>Problem 2: </a:t>
            </a:r>
            <a:r>
              <a:rPr lang="en-US" b="1" dirty="0" smtClean="0"/>
              <a:t>To Generate the TGDs</a:t>
            </a:r>
          </a:p>
          <a:p>
            <a:pPr lvl="1"/>
            <a:r>
              <a:rPr lang="en-US" dirty="0" smtClean="0"/>
              <a:t>users are not willing to write down logical formulas</a:t>
            </a:r>
          </a:p>
          <a:p>
            <a:pPr lvl="1"/>
            <a:r>
              <a:rPr lang="en-US" dirty="0" smtClean="0"/>
              <a:t>it is much more natural to provide a minimal, high-level specification of the mapping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12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key observation</a:t>
            </a:r>
          </a:p>
          <a:p>
            <a:pPr lvl="1"/>
            <a:r>
              <a:rPr lang="en-US" dirty="0" smtClean="0"/>
              <a:t>dependencies do not fully specify the solution</a:t>
            </a:r>
          </a:p>
          <a:p>
            <a:pPr lvl="1"/>
            <a:r>
              <a:rPr lang="en-US" dirty="0" smtClean="0"/>
              <a:t>i.e., a scenario may have many solutions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∀ x : </a:t>
            </a:r>
            <a:r>
              <a:rPr lang="en-US" dirty="0" smtClean="0"/>
              <a:t>R(x) 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Ǝ y: </a:t>
            </a:r>
            <a:r>
              <a:rPr lang="pt-BR" dirty="0" smtClean="0">
                <a:solidFill>
                  <a:srgbClr val="000000"/>
                </a:solidFill>
              </a:rPr>
              <a:t>S(x, y)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I = { R(a) }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}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1 </a:t>
            </a:r>
            <a:r>
              <a:rPr lang="pt-BR" dirty="0" smtClean="0">
                <a:solidFill>
                  <a:srgbClr val="000000"/>
                </a:solidFill>
              </a:rPr>
              <a:t>= { S(a, b) }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2 </a:t>
            </a:r>
            <a:r>
              <a:rPr lang="pt-BR" dirty="0" smtClean="0">
                <a:solidFill>
                  <a:srgbClr val="000000"/>
                </a:solidFill>
              </a:rPr>
              <a:t>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), T(c, d) }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13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a Scenario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3857628"/>
            <a:ext cx="235745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effectLst/>
                <a:latin typeface="+mj-lt"/>
              </a:rPr>
              <a:t>Why</a:t>
            </a:r>
            <a:r>
              <a:rPr lang="it-IT" sz="2000" dirty="0" smtClean="0">
                <a:effectLst/>
                <a:latin typeface="+mj-lt"/>
              </a:rPr>
              <a:t> </a:t>
            </a:r>
            <a:r>
              <a:rPr lang="it-IT" sz="2000" dirty="0" err="1" smtClean="0">
                <a:effectLst/>
                <a:latin typeface="+mj-lt"/>
              </a:rPr>
              <a:t>is</a:t>
            </a:r>
            <a:r>
              <a:rPr lang="it-IT" sz="2000" dirty="0" smtClean="0">
                <a:effectLst/>
                <a:latin typeface="+mj-lt"/>
              </a:rPr>
              <a:t> J</a:t>
            </a:r>
            <a:r>
              <a:rPr lang="it-IT" sz="3200" baseline="-30000" dirty="0" smtClean="0">
                <a:solidFill>
                  <a:srgbClr val="000000"/>
                </a:solidFill>
                <a:effectLst/>
                <a:latin typeface="+mj-lt"/>
              </a:rPr>
              <a:t>0</a:t>
            </a:r>
            <a:r>
              <a:rPr lang="it-IT" sz="2000" dirty="0" smtClean="0">
                <a:effectLst/>
                <a:latin typeface="+mj-lt"/>
              </a:rPr>
              <a:t> </a:t>
            </a:r>
            <a:r>
              <a:rPr lang="it-IT" sz="2000" dirty="0" err="1" smtClean="0">
                <a:effectLst/>
                <a:latin typeface="+mj-lt"/>
              </a:rPr>
              <a:t>better</a:t>
            </a:r>
            <a:r>
              <a:rPr lang="it-IT" sz="2000" dirty="0" smtClean="0">
                <a:effectLst/>
                <a:latin typeface="+mj-lt"/>
              </a:rPr>
              <a:t> </a:t>
            </a:r>
            <a:r>
              <a:rPr lang="it-IT" sz="2000" dirty="0" err="1" smtClean="0">
                <a:effectLst/>
                <a:latin typeface="+mj-lt"/>
              </a:rPr>
              <a:t>than</a:t>
            </a:r>
            <a:r>
              <a:rPr lang="it-IT" sz="2000" dirty="0" smtClean="0">
                <a:effectLst/>
                <a:latin typeface="+mj-lt"/>
              </a:rPr>
              <a:t> J</a:t>
            </a:r>
            <a:r>
              <a:rPr lang="it-IT" sz="3200" baseline="-30000" dirty="0" smtClean="0">
                <a:solidFill>
                  <a:srgbClr val="000000"/>
                </a:solidFill>
                <a:effectLst/>
                <a:latin typeface="+mj-lt"/>
              </a:rPr>
              <a:t>1</a:t>
            </a:r>
            <a:r>
              <a:rPr lang="it-IT" sz="2000" dirty="0" smtClean="0">
                <a:effectLst/>
                <a:latin typeface="+mj-lt"/>
              </a:rPr>
              <a:t> and J</a:t>
            </a:r>
            <a:r>
              <a:rPr lang="it-IT" sz="3200" baseline="-30000" dirty="0" smtClean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it-IT" sz="2000" dirty="0" smtClean="0">
                <a:effectLst/>
                <a:latin typeface="+mj-lt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5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00"/>
                </a:solidFill>
              </a:rPr>
              <a:t>G</a:t>
            </a:r>
            <a:r>
              <a:rPr lang="it-IT" dirty="0" err="1" smtClean="0">
                <a:solidFill>
                  <a:srgbClr val="000000"/>
                </a:solidFill>
              </a:rPr>
              <a:t>iven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J, J’, </a:t>
            </a:r>
            <a:r>
              <a:rPr lang="it-IT" dirty="0" err="1" smtClean="0">
                <a:solidFill>
                  <a:srgbClr val="000000"/>
                </a:solidFill>
              </a:rPr>
              <a:t>an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homomorphism</a:t>
            </a:r>
            <a:r>
              <a:rPr lang="it-IT" dirty="0" smtClean="0">
                <a:solidFill>
                  <a:srgbClr val="000000"/>
                </a:solidFill>
              </a:rPr>
              <a:t> h : J </a:t>
            </a:r>
            <a:r>
              <a:rPr lang="pt-BR" dirty="0" smtClean="0">
                <a:solidFill>
                  <a:srgbClr val="000000"/>
                </a:solidFill>
              </a:rPr>
              <a:t>→ J’ is a mapping of values such that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for each constant c, h(c) = c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for each fact R(v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, ... v</a:t>
            </a:r>
            <a:r>
              <a:rPr lang="pt-BR" baseline="-30000" dirty="0" smtClean="0">
                <a:solidFill>
                  <a:srgbClr val="000000"/>
                </a:solidFill>
              </a:rPr>
              <a:t>n</a:t>
            </a:r>
            <a:r>
              <a:rPr lang="pt-BR" dirty="0" smtClean="0">
                <a:solidFill>
                  <a:srgbClr val="000000"/>
                </a:solidFill>
              </a:rPr>
              <a:t>) in J, R(h(v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), ... , h(v</a:t>
            </a:r>
            <a:r>
              <a:rPr lang="pt-BR" baseline="-30000" dirty="0" smtClean="0">
                <a:solidFill>
                  <a:srgbClr val="000000"/>
                </a:solidFill>
              </a:rPr>
              <a:t>n</a:t>
            </a:r>
            <a:r>
              <a:rPr lang="pt-BR" dirty="0" smtClean="0">
                <a:solidFill>
                  <a:srgbClr val="000000"/>
                </a:solidFill>
              </a:rPr>
              <a:t>)) is in J’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Examples:</a:t>
            </a:r>
            <a:endParaRPr lang="pt-BR" dirty="0" smtClean="0">
              <a:solidFill>
                <a:srgbClr val="000000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from 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} to J</a:t>
            </a:r>
            <a:r>
              <a:rPr lang="pt-BR" baseline="-30000" dirty="0" smtClean="0">
                <a:solidFill>
                  <a:srgbClr val="000000"/>
                </a:solidFill>
              </a:rPr>
              <a:t>1 </a:t>
            </a:r>
            <a:r>
              <a:rPr lang="pt-BR" dirty="0" smtClean="0">
                <a:solidFill>
                  <a:srgbClr val="000000"/>
                </a:solidFill>
              </a:rPr>
              <a:t>= { S(a, b) </a:t>
            </a:r>
            <a:r>
              <a:rPr lang="pt-BR" dirty="0" smtClean="0">
                <a:solidFill>
                  <a:srgbClr val="000000"/>
                </a:solidFill>
              </a:rPr>
              <a:t>}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from 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} to </a:t>
            </a:r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2 </a:t>
            </a:r>
            <a:r>
              <a:rPr lang="pt-BR" dirty="0" smtClean="0">
                <a:solidFill>
                  <a:srgbClr val="000000"/>
                </a:solidFill>
              </a:rPr>
              <a:t>= { S(a, </a:t>
            </a:r>
            <a:r>
              <a:rPr lang="pt-BR" dirty="0" smtClean="0">
                <a:solidFill>
                  <a:srgbClr val="000000"/>
                </a:solidFill>
              </a:rPr>
              <a:t>c) }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from 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} to </a:t>
            </a:r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3 </a:t>
            </a:r>
            <a:r>
              <a:rPr lang="pt-BR" dirty="0" smtClean="0">
                <a:solidFill>
                  <a:srgbClr val="000000"/>
                </a:solidFill>
              </a:rPr>
              <a:t>= { S(a, 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2</a:t>
            </a:r>
            <a:r>
              <a:rPr lang="pt-BR" dirty="0" smtClean="0">
                <a:solidFill>
                  <a:srgbClr val="000000"/>
                </a:solidFill>
              </a:rPr>
              <a:t>) }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from </a:t>
            </a:r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4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= { S(a, 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, 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</a:t>
            </a:r>
            <a:r>
              <a:rPr lang="pt-BR" dirty="0" smtClean="0">
                <a:solidFill>
                  <a:srgbClr val="000000"/>
                </a:solidFill>
              </a:rPr>
              <a:t>} to </a:t>
            </a:r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5 </a:t>
            </a:r>
            <a:r>
              <a:rPr lang="pt-BR" dirty="0" smtClean="0">
                <a:solidFill>
                  <a:srgbClr val="000000"/>
                </a:solidFill>
              </a:rPr>
              <a:t>= { S(a, </a:t>
            </a:r>
            <a:r>
              <a:rPr lang="pt-BR" dirty="0" smtClean="0">
                <a:solidFill>
                  <a:srgbClr val="000000"/>
                </a:solidFill>
              </a:rPr>
              <a:t>b, c) } [?]</a:t>
            </a:r>
            <a:endParaRPr lang="pt-BR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lvl="1"/>
            <a:endParaRPr lang="pt-BR" dirty="0" smtClean="0">
              <a:solidFill>
                <a:srgbClr val="000000"/>
              </a:solidFill>
            </a:endParaRPr>
          </a:p>
          <a:p>
            <a:pPr lvl="1"/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14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Homomorphisms</a:t>
            </a: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83395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1"/>
            <a:r>
              <a:rPr lang="it-IT" dirty="0" err="1" smtClean="0">
                <a:solidFill>
                  <a:srgbClr val="000000"/>
                </a:solidFill>
              </a:rPr>
              <a:t>contains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sufficient</a:t>
            </a:r>
            <a:r>
              <a:rPr lang="it-IT" dirty="0" smtClean="0">
                <a:solidFill>
                  <a:srgbClr val="000000"/>
                </a:solidFill>
              </a:rPr>
              <a:t> information </a:t>
            </a:r>
            <a:r>
              <a:rPr lang="it-IT" dirty="0" err="1" smtClean="0">
                <a:solidFill>
                  <a:srgbClr val="000000"/>
                </a:solidFill>
              </a:rPr>
              <a:t>to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satisfy</a:t>
            </a:r>
            <a:r>
              <a:rPr lang="it-IT" dirty="0" smtClean="0">
                <a:solidFill>
                  <a:srgbClr val="000000"/>
                </a:solidFill>
              </a:rPr>
              <a:t> the </a:t>
            </a:r>
            <a:r>
              <a:rPr lang="it-IT" dirty="0" err="1" smtClean="0">
                <a:solidFill>
                  <a:srgbClr val="000000"/>
                </a:solidFill>
              </a:rPr>
              <a:t>tgds</a:t>
            </a:r>
            <a:endParaRPr lang="it-IT" dirty="0" smtClean="0">
              <a:solidFill>
                <a:srgbClr val="000000"/>
              </a:solidFill>
            </a:endParaRPr>
          </a:p>
          <a:p>
            <a:pPr lvl="1"/>
            <a:r>
              <a:rPr lang="it-IT" dirty="0" err="1" smtClean="0">
                <a:solidFill>
                  <a:srgbClr val="000000"/>
                </a:solidFill>
              </a:rPr>
              <a:t>does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not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contain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any</a:t>
            </a:r>
            <a:r>
              <a:rPr lang="it-IT" dirty="0" smtClean="0">
                <a:solidFill>
                  <a:srgbClr val="000000"/>
                </a:solidFill>
              </a:rPr>
              <a:t> extra information</a:t>
            </a:r>
            <a:endParaRPr lang="pt-BR" dirty="0" smtClean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Universal solution </a:t>
            </a:r>
            <a:r>
              <a:rPr lang="pt-BR" sz="2800" dirty="0" smtClean="0">
                <a:solidFill>
                  <a:srgbClr val="000000"/>
                </a:solidFill>
              </a:rPr>
              <a:t>[Fagin et al, ICDT 2003, TCS 2005]</a:t>
            </a:r>
            <a:endParaRPr lang="pt-BR" dirty="0" smtClean="0">
              <a:solidFill>
                <a:srgbClr val="000000"/>
              </a:solidFill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a target instance J that is a solution for I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and such that, for any other solution J’ for I, there exist an homomorphism </a:t>
            </a:r>
            <a:r>
              <a:rPr lang="it-IT" b="1" dirty="0" smtClean="0">
                <a:solidFill>
                  <a:srgbClr val="000000"/>
                </a:solidFill>
              </a:rPr>
              <a:t>h</a:t>
            </a:r>
            <a:r>
              <a:rPr lang="it-IT" dirty="0" smtClean="0">
                <a:solidFill>
                  <a:srgbClr val="000000"/>
                </a:solidFill>
              </a:rPr>
              <a:t> : J </a:t>
            </a:r>
            <a:r>
              <a:rPr lang="pt-BR" dirty="0" smtClean="0">
                <a:solidFill>
                  <a:srgbClr val="000000"/>
                </a:solidFill>
              </a:rPr>
              <a:t>→ J’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Examples: 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is universal, J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 and J</a:t>
            </a:r>
            <a:r>
              <a:rPr lang="pt-BR" baseline="-30000" dirty="0" smtClean="0">
                <a:solidFill>
                  <a:srgbClr val="000000"/>
                </a:solidFill>
              </a:rPr>
              <a:t>2</a:t>
            </a:r>
            <a:r>
              <a:rPr lang="pt-BR" dirty="0" smtClean="0">
                <a:solidFill>
                  <a:srgbClr val="000000"/>
                </a:solidFill>
              </a:rPr>
              <a:t> are not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0</a:t>
            </a:r>
            <a:r>
              <a:rPr lang="pt-BR" dirty="0" smtClean="0">
                <a:solidFill>
                  <a:srgbClr val="000000"/>
                </a:solidFill>
              </a:rPr>
              <a:t> 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}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1 </a:t>
            </a:r>
            <a:r>
              <a:rPr lang="pt-BR" dirty="0" smtClean="0">
                <a:solidFill>
                  <a:srgbClr val="000000"/>
                </a:solidFill>
              </a:rPr>
              <a:t>= { S(a, b) }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J</a:t>
            </a:r>
            <a:r>
              <a:rPr lang="pt-BR" baseline="-30000" dirty="0" smtClean="0">
                <a:solidFill>
                  <a:srgbClr val="000000"/>
                </a:solidFill>
              </a:rPr>
              <a:t>2 </a:t>
            </a:r>
            <a:r>
              <a:rPr lang="pt-BR" dirty="0" smtClean="0">
                <a:solidFill>
                  <a:srgbClr val="000000"/>
                </a:solidFill>
              </a:rPr>
              <a:t>= { S(a,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), T(c, d) }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How to generate universal solutions 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E8E01A-367B-4AD7-9121-6A7D9971C606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Universal </a:t>
            </a:r>
            <a:r>
              <a:rPr lang="it-IT" dirty="0" err="1" smtClean="0"/>
              <a:t>Solutions</a:t>
            </a:r>
            <a:endParaRPr lang="it-IT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/>
          <a:lstStyle/>
          <a:p>
            <a:r>
              <a:rPr lang="en-US" dirty="0" smtClean="0"/>
              <a:t>Operational Approach: The chase procedure</a:t>
            </a:r>
          </a:p>
          <a:p>
            <a:r>
              <a:rPr lang="en-US" dirty="0" smtClean="0"/>
              <a:t>Classical </a:t>
            </a:r>
            <a:r>
              <a:rPr lang="en-US" dirty="0" smtClean="0"/>
              <a:t>chase </a:t>
            </a:r>
            <a:r>
              <a:rPr lang="en-US" dirty="0" smtClean="0"/>
              <a:t>procedure for </a:t>
            </a:r>
            <a:r>
              <a:rPr lang="en-US" dirty="0" err="1" smtClean="0"/>
              <a:t>tgds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J = </a:t>
            </a:r>
            <a:r>
              <a:rPr lang="en-US" dirty="0" err="1" smtClean="0"/>
              <a:t>emptyset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repeat until </a:t>
            </a:r>
            <a:r>
              <a:rPr lang="en-US" dirty="0" err="1" smtClean="0"/>
              <a:t>fixpoint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for each </a:t>
            </a:r>
            <a:r>
              <a:rPr lang="en-US" dirty="0" err="1" smtClean="0"/>
              <a:t>tgd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∀ X: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Φ(X) </a:t>
            </a:r>
            <a:r>
              <a:rPr lang="pt-BR" dirty="0" smtClean="0">
                <a:solidFill>
                  <a:srgbClr val="000000"/>
                </a:solidFill>
              </a:rPr>
              <a:t>→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Ǝ Y 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Ψ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(X, Y)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800" dirty="0" smtClean="0"/>
              <a:t>	for each </a:t>
            </a:r>
            <a:r>
              <a:rPr lang="en-US" sz="2800" dirty="0" err="1" smtClean="0"/>
              <a:t>tuple</a:t>
            </a:r>
            <a:r>
              <a:rPr lang="en-US" sz="2800" dirty="0" smtClean="0"/>
              <a:t> of constants A such that I ⊧ Φ(A)</a:t>
            </a:r>
          </a:p>
          <a:p>
            <a:pPr lvl="2">
              <a:buNone/>
            </a:pPr>
            <a:r>
              <a:rPr lang="en-US" sz="2800" dirty="0" smtClean="0"/>
              <a:t>		if !</a:t>
            </a:r>
            <a:r>
              <a:rPr lang="en-US" sz="2800" dirty="0" smtClean="0">
                <a:cs typeface="Arial" pitchFamily="34" charset="0"/>
              </a:rPr>
              <a:t> Ǝ B such that J </a:t>
            </a:r>
            <a:r>
              <a:rPr lang="en-US" sz="2800" dirty="0" smtClean="0"/>
              <a:t>⊧ </a:t>
            </a:r>
            <a:r>
              <a:rPr lang="el-GR" sz="2800" dirty="0" smtClean="0">
                <a:cs typeface="Arial" pitchFamily="34" charset="0"/>
              </a:rPr>
              <a:t>Ψ</a:t>
            </a:r>
            <a:r>
              <a:rPr lang="it-IT" sz="2800" dirty="0" smtClean="0">
                <a:cs typeface="Arial" pitchFamily="34" charset="0"/>
              </a:rPr>
              <a:t>(A, B)</a:t>
            </a:r>
          </a:p>
          <a:p>
            <a:pPr lvl="4">
              <a:buNone/>
            </a:pPr>
            <a:r>
              <a:rPr lang="it-IT" sz="2800" dirty="0" smtClean="0">
                <a:cs typeface="Arial" pitchFamily="34" charset="0"/>
              </a:rPr>
              <a:t>	  take C </a:t>
            </a:r>
            <a:r>
              <a:rPr lang="it-IT" sz="2800" dirty="0" err="1" smtClean="0">
                <a:cs typeface="Arial" pitchFamily="34" charset="0"/>
              </a:rPr>
              <a:t>as</a:t>
            </a:r>
            <a:r>
              <a:rPr lang="it-IT" sz="2800" dirty="0" smtClean="0">
                <a:cs typeface="Arial" pitchFamily="34" charset="0"/>
              </a:rPr>
              <a:t> a </a:t>
            </a:r>
            <a:r>
              <a:rPr lang="it-IT" sz="2800" dirty="0" err="1" smtClean="0">
                <a:cs typeface="Arial" pitchFamily="34" charset="0"/>
              </a:rPr>
              <a:t>vector</a:t>
            </a:r>
            <a:r>
              <a:rPr lang="it-IT" sz="2800" dirty="0" smtClean="0">
                <a:cs typeface="Arial" pitchFamily="34" charset="0"/>
              </a:rPr>
              <a:t> </a:t>
            </a:r>
            <a:r>
              <a:rPr lang="it-IT" sz="2800" dirty="0" err="1" smtClean="0">
                <a:cs typeface="Arial" pitchFamily="34" charset="0"/>
              </a:rPr>
              <a:t>of</a:t>
            </a:r>
            <a:r>
              <a:rPr lang="it-IT" sz="2800" dirty="0" smtClean="0">
                <a:cs typeface="Arial" pitchFamily="34" charset="0"/>
              </a:rPr>
              <a:t> </a:t>
            </a:r>
            <a:r>
              <a:rPr lang="it-IT" sz="2800" dirty="0" err="1" smtClean="0">
                <a:cs typeface="Arial" pitchFamily="34" charset="0"/>
              </a:rPr>
              <a:t>fresh</a:t>
            </a:r>
            <a:r>
              <a:rPr lang="it-IT" sz="2800" dirty="0" smtClean="0">
                <a:cs typeface="Arial" pitchFamily="34" charset="0"/>
              </a:rPr>
              <a:t> </a:t>
            </a:r>
            <a:r>
              <a:rPr lang="it-IT" sz="2800" dirty="0" err="1" smtClean="0">
                <a:cs typeface="Arial" pitchFamily="34" charset="0"/>
              </a:rPr>
              <a:t>nulls</a:t>
            </a:r>
            <a:endParaRPr lang="it-IT" sz="2800" dirty="0" smtClean="0">
              <a:cs typeface="Arial" pitchFamily="34" charset="0"/>
            </a:endParaRPr>
          </a:p>
          <a:p>
            <a:pPr lvl="4">
              <a:buNone/>
            </a:pPr>
            <a:r>
              <a:rPr lang="it-IT" sz="2800" dirty="0" smtClean="0">
                <a:cs typeface="Arial" pitchFamily="34" charset="0"/>
              </a:rPr>
              <a:t>	  J = </a:t>
            </a:r>
            <a:r>
              <a:rPr lang="it-IT" sz="2800" dirty="0" err="1" smtClean="0">
                <a:cs typeface="Arial" pitchFamily="34" charset="0"/>
              </a:rPr>
              <a:t>J</a:t>
            </a:r>
            <a:r>
              <a:rPr lang="it-IT" sz="2800" dirty="0" smtClean="0">
                <a:cs typeface="Arial" pitchFamily="34" charset="0"/>
              </a:rPr>
              <a:t> U </a:t>
            </a:r>
            <a:r>
              <a:rPr lang="el-GR" sz="2800" dirty="0" smtClean="0">
                <a:cs typeface="Arial" pitchFamily="34" charset="0"/>
              </a:rPr>
              <a:t>Ψ</a:t>
            </a:r>
            <a:r>
              <a:rPr lang="it-IT" sz="2800" dirty="0" smtClean="0">
                <a:cs typeface="Arial" pitchFamily="34" charset="0"/>
              </a:rPr>
              <a:t>(A, C)</a:t>
            </a:r>
            <a:endParaRPr lang="en-US" sz="28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16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1 </a:t>
            </a:r>
            <a:r>
              <a:rPr lang="fr-FR" sz="2400" dirty="0" smtClean="0">
                <a:solidFill>
                  <a:srgbClr val="000000"/>
                </a:solidFill>
              </a:rPr>
              <a:t>: </a:t>
            </a:r>
            <a:r>
              <a:rPr lang="fr-FR" sz="2400" dirty="0" smtClean="0"/>
              <a:t>∀ </a:t>
            </a:r>
            <a:r>
              <a:rPr lang="fr-FR" sz="2400" dirty="0" err="1" smtClean="0"/>
              <a:t>t</a:t>
            </a:r>
            <a:r>
              <a:rPr lang="fr-FR" sz="2400" dirty="0" err="1" smtClean="0">
                <a:solidFill>
                  <a:srgbClr val="000000"/>
                </a:solidFill>
              </a:rPr>
              <a:t>,i</a:t>
            </a:r>
            <a:r>
              <a:rPr lang="fr-F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err="1" smtClean="0">
                <a:solidFill>
                  <a:srgbClr val="000000"/>
                </a:solidFill>
              </a:rPr>
              <a:t>IBLBook</a:t>
            </a:r>
            <a:r>
              <a:rPr lang="fr-FR" sz="2400" dirty="0" smtClean="0">
                <a:solidFill>
                  <a:srgbClr val="000000"/>
                </a:solidFill>
              </a:rPr>
              <a:t> (</a:t>
            </a:r>
            <a:r>
              <a:rPr lang="fr-FR" sz="2400" dirty="0" smtClean="0"/>
              <a:t>t</a:t>
            </a:r>
            <a:r>
              <a:rPr lang="fr-FR" sz="2400" dirty="0" smtClean="0">
                <a:solidFill>
                  <a:srgbClr val="000000"/>
                </a:solidFill>
              </a:rPr>
              <a:t>, i) </a:t>
            </a:r>
            <a:r>
              <a:rPr lang="pt-BR" sz="2400" dirty="0" smtClean="0">
                <a:solidFill>
                  <a:srgbClr val="000000"/>
                </a:solidFill>
              </a:rPr>
              <a:t>→ 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i) 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2</a:t>
            </a:r>
            <a:r>
              <a:rPr lang="pt-B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smtClean="0"/>
              <a:t>∀ </a:t>
            </a:r>
            <a:r>
              <a:rPr lang="fr-FR" sz="2400" dirty="0" err="1" smtClean="0">
                <a:solidFill>
                  <a:srgbClr val="000000"/>
                </a:solidFill>
              </a:rPr>
              <a:t>i,p</a:t>
            </a:r>
            <a:r>
              <a:rPr lang="fr-FR" sz="2400" dirty="0" smtClean="0">
                <a:solidFill>
                  <a:srgbClr val="000000"/>
                </a:solidFill>
              </a:rPr>
              <a:t> : </a:t>
            </a:r>
            <a:r>
              <a:rPr lang="pt-BR" sz="2400" dirty="0" smtClean="0">
                <a:solidFill>
                  <a:srgbClr val="000000"/>
                </a:solidFill>
              </a:rPr>
              <a:t>IBLPublisher(</a:t>
            </a:r>
            <a:r>
              <a:rPr lang="fr-FR" sz="2400" dirty="0" smtClean="0"/>
              <a:t>i</a:t>
            </a:r>
            <a:r>
              <a:rPr lang="pt-BR" sz="2400" dirty="0" smtClean="0">
                <a:solidFill>
                  <a:srgbClr val="000000"/>
                </a:solidFill>
              </a:rPr>
              <a:t>, p) → Publisher (i, p)</a:t>
            </a:r>
          </a:p>
          <a:p>
            <a:pPr lvl="1">
              <a:buNone/>
            </a:pPr>
            <a:r>
              <a:rPr lang="fr-FR" sz="2400" dirty="0" smtClean="0"/>
              <a:t>m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: ∀ t: </a:t>
            </a:r>
            <a:r>
              <a:rPr lang="fr-FR" sz="2400" dirty="0" err="1" smtClean="0"/>
              <a:t>IBDBook</a:t>
            </a:r>
            <a:r>
              <a:rPr lang="fr-FR" sz="2400" dirty="0" smtClean="0"/>
              <a:t>(t) → ∃N: Book(t, N)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4</a:t>
            </a:r>
            <a:r>
              <a:rPr lang="pt-B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smtClean="0"/>
              <a:t>∀ t, p: </a:t>
            </a:r>
            <a:r>
              <a:rPr lang="pt-BR" sz="2400" dirty="0" smtClean="0">
                <a:solidFill>
                  <a:srgbClr val="000000"/>
                </a:solidFill>
              </a:rPr>
              <a:t>LOC(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p) → </a:t>
            </a:r>
            <a:r>
              <a:rPr lang="fr-FR" sz="2400" dirty="0" smtClean="0"/>
              <a:t>∃N: </a:t>
            </a:r>
            <a:r>
              <a:rPr lang="pt-BR" sz="2400" dirty="0" smtClean="0">
                <a:solidFill>
                  <a:srgbClr val="000000"/>
                </a:solidFill>
              </a:rPr>
              <a:t>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N) Publisher (N, p)</a:t>
            </a:r>
          </a:p>
          <a:p>
            <a:r>
              <a:rPr lang="en-US" sz="2400" dirty="0" err="1" smtClean="0"/>
              <a:t>IBLBook</a:t>
            </a:r>
            <a:r>
              <a:rPr lang="en-US" sz="2400" dirty="0" smtClean="0"/>
              <a:t>(‘The Hobbit’, 245) </a:t>
            </a:r>
            <a:r>
              <a:rPr lang="pt-BR" sz="2400" dirty="0" smtClean="0">
                <a:solidFill>
                  <a:srgbClr val="000000"/>
                </a:solidFill>
              </a:rPr>
              <a:t>→ 	</a:t>
            </a:r>
            <a:r>
              <a:rPr lang="pt-BR" sz="2400" b="1" dirty="0" smtClean="0">
                <a:solidFill>
                  <a:srgbClr val="000000"/>
                </a:solidFill>
              </a:rPr>
              <a:t>Book</a:t>
            </a:r>
            <a:r>
              <a:rPr lang="pt-BR" sz="2400" dirty="0" smtClean="0">
                <a:solidFill>
                  <a:srgbClr val="000000"/>
                </a:solidFill>
              </a:rPr>
              <a:t>(‘The Hobbit’, 245)</a:t>
            </a:r>
          </a:p>
          <a:p>
            <a:r>
              <a:rPr lang="en-US" sz="2400" dirty="0" err="1" smtClean="0"/>
              <a:t>IBLPublisher</a:t>
            </a:r>
            <a:r>
              <a:rPr lang="en-US" sz="2400" dirty="0" smtClean="0"/>
              <a:t>(245, ‘</a:t>
            </a:r>
            <a:r>
              <a:rPr lang="en-US" sz="2400" dirty="0" err="1" smtClean="0"/>
              <a:t>Ballantine</a:t>
            </a:r>
            <a:r>
              <a:rPr lang="en-US" sz="2400" dirty="0" smtClean="0"/>
              <a:t>’) </a:t>
            </a:r>
            <a:r>
              <a:rPr lang="pt-BR" sz="2400" dirty="0" smtClean="0">
                <a:solidFill>
                  <a:srgbClr val="000000"/>
                </a:solidFill>
              </a:rPr>
              <a:t>→ 	</a:t>
            </a:r>
            <a:r>
              <a:rPr lang="pt-BR" sz="2400" b="1" dirty="0" smtClean="0">
                <a:solidFill>
                  <a:srgbClr val="000000"/>
                </a:solidFill>
              </a:rPr>
              <a:t>Publisher</a:t>
            </a:r>
            <a:r>
              <a:rPr lang="pt-BR" sz="2400" dirty="0" smtClean="0">
                <a:solidFill>
                  <a:srgbClr val="000000"/>
                </a:solidFill>
              </a:rPr>
              <a:t>(245, ‘Ballantine’)</a:t>
            </a:r>
          </a:p>
          <a:p>
            <a:r>
              <a:rPr lang="en-US" sz="2400" dirty="0" err="1" smtClean="0"/>
              <a:t>IBDBook</a:t>
            </a:r>
            <a:r>
              <a:rPr lang="en-US" sz="2400" dirty="0" smtClean="0"/>
              <a:t>(‘The Hobbit’) </a:t>
            </a:r>
            <a:r>
              <a:rPr lang="pt-BR" sz="2400" dirty="0" smtClean="0">
                <a:solidFill>
                  <a:srgbClr val="000000"/>
                </a:solidFill>
              </a:rPr>
              <a:t>→ 		</a:t>
            </a:r>
            <a:r>
              <a:rPr lang="pt-BR" sz="2400" b="1" dirty="0" smtClean="0">
                <a:solidFill>
                  <a:srgbClr val="000000"/>
                </a:solidFill>
              </a:rPr>
              <a:t>Book</a:t>
            </a:r>
            <a:r>
              <a:rPr lang="pt-BR" sz="2400" dirty="0" smtClean="0">
                <a:solidFill>
                  <a:srgbClr val="000000"/>
                </a:solidFill>
              </a:rPr>
              <a:t>(‘The Hobbit’, N</a:t>
            </a:r>
            <a:r>
              <a:rPr lang="pt-BR" sz="2400" baseline="-30000" dirty="0" smtClean="0">
                <a:solidFill>
                  <a:srgbClr val="000000"/>
                </a:solidFill>
              </a:rPr>
              <a:t>1</a:t>
            </a:r>
            <a:r>
              <a:rPr lang="pt-BR" sz="2400" dirty="0" smtClean="0">
                <a:solidFill>
                  <a:srgbClr val="000000"/>
                </a:solidFill>
              </a:rPr>
              <a:t>)</a:t>
            </a:r>
          </a:p>
          <a:p>
            <a:pPr hangingPunct="0"/>
            <a:r>
              <a:rPr lang="pt-BR" sz="2400" dirty="0" smtClean="0">
                <a:solidFill>
                  <a:srgbClr val="000000"/>
                </a:solidFill>
              </a:rPr>
              <a:t>LOC(‘</a:t>
            </a:r>
            <a:r>
              <a:rPr lang="it-IT" sz="2400" dirty="0" smtClean="0"/>
              <a:t>The </a:t>
            </a:r>
            <a:r>
              <a:rPr lang="it-IT" sz="2400" dirty="0" err="1" smtClean="0"/>
              <a:t>Hobbit</a:t>
            </a:r>
            <a:r>
              <a:rPr lang="it-IT" sz="2400" dirty="0" smtClean="0"/>
              <a:t>’, ‘</a:t>
            </a:r>
            <a:r>
              <a:rPr lang="it-IT" sz="2400" dirty="0" err="1" smtClean="0"/>
              <a:t>Ballantine</a:t>
            </a:r>
            <a:r>
              <a:rPr lang="it-IT" sz="2400" dirty="0" smtClean="0"/>
              <a:t>’) </a:t>
            </a:r>
            <a:r>
              <a:rPr lang="pt-BR" sz="2400" dirty="0" smtClean="0">
                <a:solidFill>
                  <a:srgbClr val="000000"/>
                </a:solidFill>
              </a:rPr>
              <a:t>→ 	</a:t>
            </a:r>
            <a:r>
              <a:rPr lang="pt-BR" sz="2400" b="1" dirty="0" smtClean="0">
                <a:solidFill>
                  <a:srgbClr val="000000"/>
                </a:solidFill>
              </a:rPr>
              <a:t>Book</a:t>
            </a:r>
            <a:r>
              <a:rPr lang="pt-BR" sz="2400" dirty="0" smtClean="0">
                <a:solidFill>
                  <a:srgbClr val="000000"/>
                </a:solidFill>
              </a:rPr>
              <a:t>(‘The Hobbit’, N</a:t>
            </a:r>
            <a:r>
              <a:rPr lang="pt-BR" sz="2400" baseline="-30000" dirty="0" smtClean="0">
                <a:solidFill>
                  <a:srgbClr val="000000"/>
                </a:solidFill>
              </a:rPr>
              <a:t>2</a:t>
            </a:r>
            <a:r>
              <a:rPr lang="pt-BR" sz="2400" dirty="0" smtClean="0">
                <a:solidFill>
                  <a:srgbClr val="000000"/>
                </a:solidFill>
              </a:rPr>
              <a:t>),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pt-BR" sz="2400" b="1" dirty="0" smtClean="0">
                <a:solidFill>
                  <a:srgbClr val="000000"/>
                </a:solidFill>
              </a:rPr>
              <a:t> 					Publisher</a:t>
            </a:r>
            <a:r>
              <a:rPr lang="pt-BR" sz="2400" dirty="0" smtClean="0">
                <a:solidFill>
                  <a:srgbClr val="000000"/>
                </a:solidFill>
              </a:rPr>
              <a:t>(N</a:t>
            </a:r>
            <a:r>
              <a:rPr lang="pt-BR" sz="2400" baseline="-30000" dirty="0" smtClean="0">
                <a:solidFill>
                  <a:srgbClr val="000000"/>
                </a:solidFill>
              </a:rPr>
              <a:t>2</a:t>
            </a:r>
            <a:r>
              <a:rPr lang="pt-BR" sz="2400" dirty="0" smtClean="0">
                <a:solidFill>
                  <a:srgbClr val="000000"/>
                </a:solidFill>
              </a:rPr>
              <a:t>, ‘Ballantine’)</a:t>
            </a:r>
          </a:p>
          <a:p>
            <a:endParaRPr lang="en-US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17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chase</a:t>
            </a:r>
            <a:r>
              <a:rPr lang="it-IT" dirty="0" smtClean="0"/>
              <a:t> procedure</a:t>
            </a:r>
          </a:p>
          <a:p>
            <a:pPr lvl="1"/>
            <a:r>
              <a:rPr lang="it-IT" dirty="0" err="1" smtClean="0"/>
              <a:t>exists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target </a:t>
            </a:r>
            <a:r>
              <a:rPr lang="it-IT" dirty="0" err="1" smtClean="0"/>
              <a:t>tgds</a:t>
            </a:r>
            <a:r>
              <a:rPr lang="it-IT" dirty="0" smtClean="0"/>
              <a:t> and </a:t>
            </a:r>
            <a:r>
              <a:rPr lang="it-IT" dirty="0" err="1" smtClean="0"/>
              <a:t>for</a:t>
            </a:r>
            <a:r>
              <a:rPr lang="it-IT" dirty="0" smtClean="0"/>
              <a:t> target </a:t>
            </a:r>
            <a:r>
              <a:rPr lang="it-IT" dirty="0" err="1" smtClean="0"/>
              <a:t>egds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(the </a:t>
            </a:r>
            <a:r>
              <a:rPr lang="it-IT" dirty="0" err="1" smtClean="0"/>
              <a:t>latter</a:t>
            </a:r>
            <a:r>
              <a:rPr lang="it-IT" dirty="0" smtClean="0"/>
              <a:t> </a:t>
            </a:r>
            <a:r>
              <a:rPr lang="it-IT" dirty="0" err="1" smtClean="0"/>
              <a:t>equates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However</a:t>
            </a:r>
            <a:r>
              <a:rPr lang="it-IT" dirty="0" smtClean="0"/>
              <a:t>,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fail</a:t>
            </a:r>
            <a:endParaRPr lang="it-IT" dirty="0" smtClean="0"/>
          </a:p>
          <a:p>
            <a:pPr lvl="1"/>
            <a:r>
              <a:rPr lang="it-IT" dirty="0" smtClean="0"/>
              <a:t>target </a:t>
            </a:r>
            <a:r>
              <a:rPr lang="it-IT" dirty="0" err="1" smtClean="0"/>
              <a:t>tgds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generate infinite </a:t>
            </a:r>
            <a:r>
              <a:rPr lang="it-IT" dirty="0" err="1" smtClean="0"/>
              <a:t>solutions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es</a:t>
            </a:r>
            <a:r>
              <a:rPr lang="it-IT" dirty="0" smtClean="0"/>
              <a:t>: R(x, y) 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fr-FR" dirty="0" smtClean="0"/>
              <a:t>∃N : </a:t>
            </a:r>
            <a:r>
              <a:rPr lang="pt-BR" dirty="0" smtClean="0">
                <a:solidFill>
                  <a:srgbClr val="000000"/>
                </a:solidFill>
              </a:rPr>
              <a:t>S(y, N) 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</a:p>
          <a:p>
            <a:pPr lvl="1">
              <a:buNone/>
            </a:pPr>
            <a:r>
              <a:rPr lang="pt-BR" dirty="0" smtClean="0">
                <a:solidFill>
                  <a:srgbClr val="000000"/>
                </a:solidFill>
              </a:rPr>
              <a:t>	</a:t>
            </a:r>
            <a:r>
              <a:rPr lang="pt-BR" dirty="0" smtClean="0">
                <a:solidFill>
                  <a:srgbClr val="000000"/>
                </a:solidFill>
              </a:rPr>
              <a:t>	  </a:t>
            </a:r>
            <a:r>
              <a:rPr lang="pt-BR" dirty="0" smtClean="0">
                <a:solidFill>
                  <a:srgbClr val="000000"/>
                </a:solidFill>
              </a:rPr>
              <a:t>S(x</a:t>
            </a:r>
            <a:r>
              <a:rPr lang="pt-BR" dirty="0" smtClean="0">
                <a:solidFill>
                  <a:srgbClr val="000000"/>
                </a:solidFill>
              </a:rPr>
              <a:t>, y) → </a:t>
            </a:r>
            <a:r>
              <a:rPr lang="fr-FR" dirty="0" smtClean="0"/>
              <a:t>∃N : R(y, N)</a:t>
            </a:r>
            <a:br>
              <a:rPr lang="fr-FR" dirty="0" smtClean="0"/>
            </a:br>
            <a:r>
              <a:rPr lang="fr-FR" dirty="0" smtClean="0"/>
              <a:t>R(a, b) </a:t>
            </a:r>
            <a:r>
              <a:rPr lang="pt-BR" dirty="0" smtClean="0">
                <a:solidFill>
                  <a:srgbClr val="000000"/>
                </a:solidFill>
              </a:rPr>
              <a:t>→ S(b,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 → </a:t>
            </a:r>
            <a:r>
              <a:rPr lang="en-US" dirty="0" smtClean="0"/>
              <a:t>R(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, 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) 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en-US" dirty="0" smtClean="0"/>
              <a:t>S(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, </a:t>
            </a:r>
            <a:r>
              <a:rPr lang="pt-BR" dirty="0" smtClean="0">
                <a:solidFill>
                  <a:srgbClr val="000000"/>
                </a:solidFill>
              </a:rPr>
              <a:t>N</a:t>
            </a:r>
            <a:r>
              <a:rPr lang="pt-BR" baseline="-30000" dirty="0" smtClean="0">
                <a:solidFill>
                  <a:srgbClr val="000000"/>
                </a:solidFill>
              </a:rPr>
              <a:t>3</a:t>
            </a:r>
            <a:r>
              <a:rPr lang="en-US" dirty="0" smtClean="0"/>
              <a:t>) …</a:t>
            </a:r>
          </a:p>
          <a:p>
            <a:pPr lvl="1"/>
            <a:r>
              <a:rPr lang="en-US" dirty="0" smtClean="0"/>
              <a:t>target </a:t>
            </a:r>
            <a:r>
              <a:rPr lang="en-US" dirty="0" err="1" smtClean="0"/>
              <a:t>egds</a:t>
            </a:r>
            <a:r>
              <a:rPr lang="en-US" dirty="0" smtClean="0"/>
              <a:t> may lead to failures</a:t>
            </a:r>
            <a:br>
              <a:rPr lang="en-US" dirty="0" smtClean="0"/>
            </a:br>
            <a:r>
              <a:rPr lang="en-US" dirty="0" err="1" smtClean="0"/>
              <a:t>es</a:t>
            </a:r>
            <a:r>
              <a:rPr lang="en-US" dirty="0" smtClean="0"/>
              <a:t>: R(x, y), R(x, y’) </a:t>
            </a:r>
            <a:r>
              <a:rPr lang="pt-BR" dirty="0" smtClean="0">
                <a:solidFill>
                  <a:srgbClr val="000000"/>
                </a:solidFill>
              </a:rPr>
              <a:t>→ (y = y’)</a:t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R(a, b), R(a, c)</a:t>
            </a:r>
            <a:r>
              <a:rPr lang="en-US" dirty="0" smtClean="0"/>
              <a:t> </a:t>
            </a:r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18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72132" y="55721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notion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weak</a:t>
            </a:r>
            <a:r>
              <a:rPr lang="it-IT" dirty="0" smtClean="0"/>
              <a:t> </a:t>
            </a:r>
            <a:r>
              <a:rPr lang="it-IT" dirty="0" err="1" smtClean="0"/>
              <a:t>acyclicity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endParaRPr lang="it-IT" dirty="0" smtClean="0"/>
          </a:p>
          <a:p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introduced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guarantee</a:t>
            </a:r>
            <a:r>
              <a:rPr lang="it-IT" dirty="0" smtClean="0"/>
              <a:t> </a:t>
            </a:r>
            <a:r>
              <a:rPr lang="it-IT" dirty="0" err="1" smtClean="0"/>
              <a:t>termination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err="1" smtClean="0"/>
              <a:t>Canonical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1"/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chase</a:t>
            </a:r>
            <a:endParaRPr lang="it-IT" dirty="0" smtClean="0"/>
          </a:p>
          <a:p>
            <a:r>
              <a:rPr lang="it-IT" dirty="0" smtClean="0"/>
              <a:t>Some </a:t>
            </a:r>
            <a:r>
              <a:rPr lang="it-IT" dirty="0" err="1" smtClean="0"/>
              <a:t>Nice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endParaRPr lang="it-IT" dirty="0" smtClean="0"/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canonical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chase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in SQL + </a:t>
            </a:r>
            <a:r>
              <a:rPr lang="it-IT" dirty="0" err="1" smtClean="0"/>
              <a:t>Skolem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generate </a:t>
            </a:r>
            <a:r>
              <a:rPr lang="it-IT" dirty="0" err="1" smtClean="0"/>
              <a:t>nulls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19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58204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Data Exchange: A Five Minute Introduction</a:t>
            </a:r>
          </a:p>
          <a:p>
            <a:r>
              <a:rPr lang="it-IT" dirty="0" err="1" smtClean="0"/>
              <a:t>What</a:t>
            </a:r>
            <a:r>
              <a:rPr lang="it-IT" dirty="0" smtClean="0"/>
              <a:t> are the </a:t>
            </a:r>
            <a:r>
              <a:rPr lang="it-IT" dirty="0" err="1" smtClean="0"/>
              <a:t>problems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/>
              <a:t>Problem</a:t>
            </a:r>
            <a:r>
              <a:rPr lang="it-IT" dirty="0" smtClean="0"/>
              <a:t> 1: </a:t>
            </a:r>
            <a:r>
              <a:rPr lang="it-IT" dirty="0" err="1" smtClean="0"/>
              <a:t>To</a:t>
            </a:r>
            <a:r>
              <a:rPr lang="it-IT" dirty="0" smtClean="0"/>
              <a:t> Generate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endParaRPr lang="it-IT" dirty="0" smtClean="0"/>
          </a:p>
          <a:p>
            <a:pPr lvl="1"/>
            <a:r>
              <a:rPr lang="it-IT" dirty="0" err="1" smtClean="0"/>
              <a:t>Problem</a:t>
            </a:r>
            <a:r>
              <a:rPr lang="it-IT" dirty="0" smtClean="0"/>
              <a:t> 2: </a:t>
            </a:r>
            <a:r>
              <a:rPr lang="it-IT" dirty="0" err="1" smtClean="0"/>
              <a:t>To</a:t>
            </a:r>
            <a:r>
              <a:rPr lang="it-IT" dirty="0" smtClean="0"/>
              <a:t> Generate </a:t>
            </a:r>
            <a:r>
              <a:rPr lang="it-IT" dirty="0" err="1" smtClean="0"/>
              <a:t>Mappings</a:t>
            </a:r>
            <a:endParaRPr lang="it-IT" dirty="0" smtClean="0"/>
          </a:p>
          <a:p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endParaRPr lang="en-US" dirty="0" smtClean="0"/>
          </a:p>
          <a:p>
            <a:r>
              <a:rPr lang="en-US" dirty="0" smtClean="0"/>
              <a:t>The Revolution: A Rewriting Algorithm for </a:t>
            </a:r>
            <a:br>
              <a:rPr lang="en-US" dirty="0" smtClean="0"/>
            </a:br>
            <a:r>
              <a:rPr lang="en-US" dirty="0" smtClean="0"/>
              <a:t>Core </a:t>
            </a:r>
            <a:r>
              <a:rPr lang="en-US" dirty="0" smtClean="0"/>
              <a:t>Mappings</a:t>
            </a:r>
          </a:p>
          <a:p>
            <a:r>
              <a:rPr lang="en-US" dirty="0" smtClean="0"/>
              <a:t>+Spicy Mapping Tool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8" name="Immagine 7" descr="logoSpic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572008"/>
            <a:ext cx="141983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sz="2800" dirty="0" err="1" smtClean="0"/>
              <a:t>Example</a:t>
            </a:r>
            <a:endParaRPr lang="it-IT" dirty="0" smtClean="0"/>
          </a:p>
          <a:p>
            <a:pPr lvl="1">
              <a:buNone/>
            </a:pPr>
            <a:r>
              <a:rPr lang="fr-FR" sz="2400" dirty="0" smtClean="0"/>
              <a:t>m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: ∀ t: </a:t>
            </a:r>
            <a:r>
              <a:rPr lang="fr-FR" sz="2400" dirty="0" err="1" smtClean="0"/>
              <a:t>IBDBook</a:t>
            </a:r>
            <a:r>
              <a:rPr lang="fr-FR" sz="2400" dirty="0" smtClean="0"/>
              <a:t>(t) → ∃N: Book(t, N)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4</a:t>
            </a:r>
            <a:r>
              <a:rPr lang="pt-B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smtClean="0"/>
              <a:t>∀ t, p: </a:t>
            </a:r>
            <a:r>
              <a:rPr lang="pt-BR" sz="2400" dirty="0" smtClean="0">
                <a:solidFill>
                  <a:srgbClr val="000000"/>
                </a:solidFill>
              </a:rPr>
              <a:t>LOC(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p) → </a:t>
            </a:r>
            <a:r>
              <a:rPr lang="fr-FR" sz="2400" dirty="0" smtClean="0"/>
              <a:t>∃N1: </a:t>
            </a:r>
            <a:r>
              <a:rPr lang="pt-BR" sz="2400" dirty="0" smtClean="0">
                <a:solidFill>
                  <a:srgbClr val="000000"/>
                </a:solidFill>
              </a:rPr>
              <a:t>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N1) Publisher (N1, p)</a:t>
            </a:r>
            <a:endParaRPr lang="pt-BR" dirty="0" smtClean="0">
              <a:solidFill>
                <a:srgbClr val="000000"/>
              </a:solidFill>
            </a:endParaRPr>
          </a:p>
          <a:p>
            <a:r>
              <a:rPr lang="it-IT" sz="2800" dirty="0" smtClean="0"/>
              <a:t>First </a:t>
            </a:r>
            <a:r>
              <a:rPr lang="it-IT" sz="2800" dirty="0" err="1" smtClean="0"/>
              <a:t>step</a:t>
            </a:r>
            <a:r>
              <a:rPr lang="it-IT" sz="2800" dirty="0" smtClean="0"/>
              <a:t>: </a:t>
            </a:r>
            <a:r>
              <a:rPr lang="it-IT" sz="2800" dirty="0" err="1" smtClean="0"/>
              <a:t>skolemize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remove</a:t>
            </a:r>
            <a:r>
              <a:rPr lang="it-IT" sz="2800" dirty="0" smtClean="0"/>
              <a:t> </a:t>
            </a:r>
            <a:r>
              <a:rPr lang="it-IT" sz="2800" dirty="0" err="1" smtClean="0"/>
              <a:t>existential</a:t>
            </a:r>
            <a:r>
              <a:rPr lang="it-IT" sz="2800" dirty="0" smtClean="0"/>
              <a:t> </a:t>
            </a:r>
            <a:r>
              <a:rPr lang="it-IT" sz="2800" dirty="0" err="1" smtClean="0"/>
              <a:t>variables</a:t>
            </a:r>
            <a:endParaRPr lang="it-IT" dirty="0" smtClean="0"/>
          </a:p>
          <a:p>
            <a:pPr lvl="1">
              <a:buNone/>
            </a:pPr>
            <a:r>
              <a:rPr lang="fr-FR" sz="2400" dirty="0" smtClean="0"/>
              <a:t>m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: ∀ t: </a:t>
            </a:r>
            <a:r>
              <a:rPr lang="fr-FR" sz="2400" dirty="0" err="1" smtClean="0"/>
              <a:t>IBDBook</a:t>
            </a:r>
            <a:r>
              <a:rPr lang="fr-FR" sz="2400" dirty="0" smtClean="0"/>
              <a:t>(t) → Book(t, </a:t>
            </a:r>
            <a:r>
              <a:rPr lang="fr-FR" sz="2400" b="1" dirty="0" smtClean="0"/>
              <a:t>f(t)</a:t>
            </a:r>
            <a:r>
              <a:rPr lang="fr-FR" sz="2400" dirty="0" smtClean="0"/>
              <a:t>)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4</a:t>
            </a:r>
            <a:r>
              <a:rPr lang="pt-B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smtClean="0"/>
              <a:t>∀ t, p: </a:t>
            </a:r>
            <a:r>
              <a:rPr lang="pt-BR" sz="2400" dirty="0" smtClean="0">
                <a:solidFill>
                  <a:srgbClr val="000000"/>
                </a:solidFill>
              </a:rPr>
              <a:t>LOC(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p) → 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</a:t>
            </a:r>
            <a:r>
              <a:rPr lang="pt-BR" sz="2400" b="1" dirty="0" smtClean="0">
                <a:solidFill>
                  <a:srgbClr val="000000"/>
                </a:solidFill>
              </a:rPr>
              <a:t>f(t,p)</a:t>
            </a:r>
            <a:r>
              <a:rPr lang="pt-BR" sz="2400" dirty="0" smtClean="0">
                <a:solidFill>
                  <a:srgbClr val="000000"/>
                </a:solidFill>
              </a:rPr>
              <a:t>) Publisher (</a:t>
            </a:r>
            <a:r>
              <a:rPr lang="pt-BR" sz="2400" b="1" dirty="0" smtClean="0">
                <a:solidFill>
                  <a:srgbClr val="000000"/>
                </a:solidFill>
              </a:rPr>
              <a:t>f(t,p)</a:t>
            </a:r>
            <a:r>
              <a:rPr lang="pt-BR" sz="2400" dirty="0" smtClean="0">
                <a:solidFill>
                  <a:srgbClr val="000000"/>
                </a:solidFill>
              </a:rPr>
              <a:t>, p)</a:t>
            </a:r>
            <a:endParaRPr lang="it-IT" dirty="0" smtClean="0"/>
          </a:p>
          <a:p>
            <a:r>
              <a:rPr lang="it-IT" sz="2800" dirty="0" err="1" smtClean="0"/>
              <a:t>Second</a:t>
            </a:r>
            <a:r>
              <a:rPr lang="it-IT" sz="2800" dirty="0" smtClean="0"/>
              <a:t> </a:t>
            </a:r>
            <a:r>
              <a:rPr lang="it-IT" sz="2800" dirty="0" err="1" smtClean="0"/>
              <a:t>step</a:t>
            </a:r>
            <a:r>
              <a:rPr lang="it-IT" sz="2800" dirty="0" smtClean="0"/>
              <a:t>: non </a:t>
            </a:r>
            <a:r>
              <a:rPr lang="it-IT" sz="2800" dirty="0" err="1" smtClean="0"/>
              <a:t>recursive</a:t>
            </a:r>
            <a:r>
              <a:rPr lang="it-IT" sz="2800" dirty="0" smtClean="0"/>
              <a:t> </a:t>
            </a:r>
            <a:r>
              <a:rPr lang="it-IT" sz="2800" dirty="0" err="1" smtClean="0"/>
              <a:t>Datalog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functions</a:t>
            </a:r>
            <a:endParaRPr lang="it-IT" sz="2800" dirty="0" smtClean="0"/>
          </a:p>
          <a:p>
            <a:pPr lvl="1">
              <a:buNone/>
            </a:pPr>
            <a:r>
              <a:rPr lang="fr-FR" sz="2400" dirty="0" smtClean="0"/>
              <a:t>Book(t, f(t))  ← </a:t>
            </a:r>
            <a:r>
              <a:rPr lang="fr-FR" sz="2400" dirty="0" err="1" smtClean="0"/>
              <a:t>IBDBook</a:t>
            </a:r>
            <a:r>
              <a:rPr lang="fr-FR" sz="2400" dirty="0" smtClean="0"/>
              <a:t>(t)</a:t>
            </a:r>
          </a:p>
          <a:p>
            <a:pPr lvl="1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f(t,p))</a:t>
            </a:r>
            <a:r>
              <a:rPr lang="fr-FR" sz="2400" dirty="0" smtClean="0"/>
              <a:t>  ← </a:t>
            </a:r>
            <a:r>
              <a:rPr lang="pt-BR" sz="2400" dirty="0" smtClean="0">
                <a:solidFill>
                  <a:srgbClr val="000000"/>
                </a:solidFill>
              </a:rPr>
              <a:t>LOC(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p) </a:t>
            </a:r>
          </a:p>
          <a:p>
            <a:pPr lvl="1"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Publisher (f(t,p), p) </a:t>
            </a:r>
            <a:r>
              <a:rPr lang="fr-FR" sz="2400" dirty="0" smtClean="0"/>
              <a:t>← </a:t>
            </a:r>
            <a:r>
              <a:rPr lang="pt-BR" sz="2400" dirty="0" smtClean="0">
                <a:solidFill>
                  <a:srgbClr val="000000"/>
                </a:solidFill>
              </a:rPr>
              <a:t>LOC(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p)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20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scripts</a:t>
            </a:r>
            <a:endParaRPr lang="en-US" u="sng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286380" y="5034519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insert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Book </a:t>
            </a:r>
          </a:p>
          <a:p>
            <a:r>
              <a:rPr lang="it-IT" sz="2000" dirty="0" smtClean="0"/>
              <a:t>   </a:t>
            </a:r>
            <a:r>
              <a:rPr lang="it-IT" sz="2000" dirty="0" err="1" smtClean="0"/>
              <a:t>select</a:t>
            </a:r>
            <a:r>
              <a:rPr lang="it-IT" sz="2000" dirty="0" smtClean="0"/>
              <a:t> t, f(t)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IBDBook</a:t>
            </a:r>
            <a:endParaRPr lang="it-IT" sz="2000" dirty="0" smtClean="0"/>
          </a:p>
          <a:p>
            <a:r>
              <a:rPr lang="it-IT" sz="2000" dirty="0" smtClean="0"/>
              <a:t>   </a:t>
            </a:r>
            <a:r>
              <a:rPr lang="it-IT" sz="2000" dirty="0" err="1" smtClean="0"/>
              <a:t>union</a:t>
            </a:r>
            <a:endParaRPr lang="it-IT" sz="2000" dirty="0" smtClean="0"/>
          </a:p>
          <a:p>
            <a:r>
              <a:rPr lang="it-IT" sz="2000" dirty="0" smtClean="0"/>
              <a:t>   </a:t>
            </a:r>
            <a:r>
              <a:rPr lang="it-IT" sz="2000" dirty="0" err="1" smtClean="0"/>
              <a:t>select</a:t>
            </a:r>
            <a:r>
              <a:rPr lang="it-IT" sz="2000" dirty="0" smtClean="0"/>
              <a:t> t, f(t,p) </a:t>
            </a:r>
            <a:r>
              <a:rPr lang="it-IT" sz="2000" dirty="0" err="1" smtClean="0"/>
              <a:t>from</a:t>
            </a:r>
            <a:r>
              <a:rPr lang="it-IT" sz="2000" dirty="0" smtClean="0"/>
              <a:t> LOC</a:t>
            </a:r>
            <a:endParaRPr lang="it-IT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91734" y="6215082"/>
            <a:ext cx="193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efficient</a:t>
            </a:r>
            <a:r>
              <a:rPr lang="it-IT" dirty="0" smtClean="0"/>
              <a:t> [&gt;&gt;]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77"/>
          <p:cNvSpPr txBox="1">
            <a:spLocks noChangeArrowheads="1"/>
          </p:cNvSpPr>
          <p:nvPr/>
        </p:nvSpPr>
        <p:spPr bwMode="auto">
          <a:xfrm>
            <a:off x="5060981" y="3357562"/>
            <a:ext cx="790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Target: Book</a:t>
            </a:r>
          </a:p>
        </p:txBody>
      </p:sp>
      <p:graphicFrame>
        <p:nvGraphicFramePr>
          <p:cNvPr id="50" name="Group 78"/>
          <p:cNvGraphicFramePr>
            <a:graphicFrameLocks noGrp="1"/>
          </p:cNvGraphicFramePr>
          <p:nvPr/>
        </p:nvGraphicFramePr>
        <p:xfrm>
          <a:off x="5060980" y="3518448"/>
          <a:ext cx="2087627" cy="1583392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 algn="r">
              <a:defRPr/>
            </a:pPr>
            <a:fld id="{E5300471-7A92-45A2-A342-E65905064BCF}" type="slidenum">
              <a:rPr lang="it-IT" smtClean="0"/>
              <a:pPr algn="r">
                <a:defRPr/>
              </a:pPr>
              <a:t>21</a:t>
            </a:fld>
            <a:endParaRPr lang="it-IT" dirty="0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428596" y="3643314"/>
            <a:ext cx="53816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000" b="1">
                <a:solidFill>
                  <a:srgbClr val="000000"/>
                </a:solidFill>
                <a:effectLst/>
              </a:rPr>
              <a:t>IBDBook</a:t>
            </a:r>
          </a:p>
        </p:txBody>
      </p:sp>
      <p:graphicFrame>
        <p:nvGraphicFramePr>
          <p:cNvPr id="43" name="Group 33"/>
          <p:cNvGraphicFramePr>
            <a:graphicFrameLocks noGrp="1"/>
          </p:cNvGraphicFramePr>
          <p:nvPr/>
        </p:nvGraphicFramePr>
        <p:xfrm>
          <a:off x="428596" y="3792539"/>
          <a:ext cx="1545297" cy="791696"/>
        </p:xfrm>
        <a:graphic>
          <a:graphicData uri="http://schemas.openxmlformats.org/drawingml/2006/table">
            <a:tbl>
              <a:tblPr/>
              <a:tblGrid>
                <a:gridCol w="154529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433368" y="4872048"/>
            <a:ext cx="1281112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IBLBook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7" name="Group 137"/>
          <p:cNvGraphicFramePr>
            <a:graphicFrameLocks noGrp="1"/>
          </p:cNvGraphicFramePr>
          <p:nvPr/>
        </p:nvGraphicFramePr>
        <p:xfrm>
          <a:off x="2122482" y="3786189"/>
          <a:ext cx="2378080" cy="593772"/>
        </p:xfrm>
        <a:graphic>
          <a:graphicData uri="http://schemas.openxmlformats.org/drawingml/2006/table">
            <a:tbl>
              <a:tblPr/>
              <a:tblGrid>
                <a:gridCol w="1597489"/>
                <a:gridCol w="780591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publisher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161"/>
          <p:cNvSpPr txBox="1">
            <a:spLocks noChangeArrowheads="1"/>
          </p:cNvSpPr>
          <p:nvPr/>
        </p:nvSpPr>
        <p:spPr bwMode="auto">
          <a:xfrm>
            <a:off x="2122482" y="3643314"/>
            <a:ext cx="79851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LOC</a:t>
            </a:r>
          </a:p>
        </p:txBody>
      </p:sp>
      <p:graphicFrame>
        <p:nvGraphicFramePr>
          <p:cNvPr id="57" name="Group 201"/>
          <p:cNvGraphicFramePr>
            <a:graphicFrameLocks noGrp="1"/>
          </p:cNvGraphicFramePr>
          <p:nvPr/>
        </p:nvGraphicFramePr>
        <p:xfrm>
          <a:off x="428596" y="5049806"/>
          <a:ext cx="2078551" cy="593772"/>
        </p:xfrm>
        <a:graphic>
          <a:graphicData uri="http://schemas.openxmlformats.org/drawingml/2006/table">
            <a:tbl>
              <a:tblPr/>
              <a:tblGrid>
                <a:gridCol w="1583874"/>
                <a:gridCol w="49467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Group 51"/>
          <p:cNvGraphicFramePr>
            <a:graphicFrameLocks noGrp="1"/>
          </p:cNvGraphicFramePr>
          <p:nvPr/>
        </p:nvGraphicFramePr>
        <p:xfrm>
          <a:off x="2909030" y="5023876"/>
          <a:ext cx="1091466" cy="593772"/>
        </p:xfrm>
        <a:graphic>
          <a:graphicData uri="http://schemas.openxmlformats.org/drawingml/2006/table">
            <a:tbl>
              <a:tblPr/>
              <a:tblGrid>
                <a:gridCol w="317682"/>
                <a:gridCol w="773784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Text Box 75"/>
          <p:cNvSpPr txBox="1">
            <a:spLocks noChangeArrowheads="1"/>
          </p:cNvSpPr>
          <p:nvPr/>
        </p:nvSpPr>
        <p:spPr bwMode="auto">
          <a:xfrm>
            <a:off x="2909030" y="4869335"/>
            <a:ext cx="981074" cy="13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IBLPublisher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16" name="Text Box 162"/>
          <p:cNvSpPr txBox="1">
            <a:spLocks noChangeArrowheads="1"/>
          </p:cNvSpPr>
          <p:nvPr/>
        </p:nvSpPr>
        <p:spPr bwMode="auto">
          <a:xfrm>
            <a:off x="7377140" y="3357562"/>
            <a:ext cx="1338264" cy="153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>
                <a:solidFill>
                  <a:srgbClr val="000000"/>
                </a:solidFill>
                <a:effectLst/>
              </a:rPr>
              <a:t>Target: Publisher</a:t>
            </a:r>
          </a:p>
        </p:txBody>
      </p:sp>
      <p:graphicFrame>
        <p:nvGraphicFramePr>
          <p:cNvPr id="117" name="Group 163"/>
          <p:cNvGraphicFramePr>
            <a:graphicFrameLocks noGrp="1"/>
          </p:cNvGraphicFramePr>
          <p:nvPr/>
        </p:nvGraphicFramePr>
        <p:xfrm>
          <a:off x="7378725" y="3524799"/>
          <a:ext cx="1093735" cy="989620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28596" y="-24"/>
            <a:ext cx="8358246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Scripts</a:t>
            </a:r>
            <a:r>
              <a:rPr lang="it-I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generate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universal</a:t>
            </a:r>
            <a:r>
              <a:rPr kumimoji="0" lang="it-IT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it-IT" sz="4200" b="0" i="0" u="none" strike="noStrike" kern="1200" cap="none" spc="-100" normalizeH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olutions</a:t>
            </a:r>
            <a:r>
              <a:rPr kumimoji="0" lang="it-IT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4200" b="0" i="0" u="sng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1500166" y="1714488"/>
            <a:ext cx="6643734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baseline="-25000" dirty="0" smtClean="0">
                <a:solidFill>
                  <a:srgbClr val="000000"/>
                </a:solidFill>
                <a:effectLst/>
                <a:latin typeface="Constantia"/>
              </a:rPr>
              <a:t>1 </a:t>
            </a: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: 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dirty="0" err="1" smtClean="0">
                <a:solidFill>
                  <a:srgbClr val="000000"/>
                </a:solidFill>
                <a:effectLst/>
                <a:latin typeface="Constantia"/>
              </a:rPr>
              <a:t>,i</a:t>
            </a: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dirty="0" err="1" smtClean="0">
                <a:solidFill>
                  <a:srgbClr val="000000"/>
                </a:solidFill>
                <a:effectLst/>
                <a:latin typeface="Constantia"/>
              </a:rPr>
              <a:t>IBLBook</a:t>
            </a: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 (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→ Book(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baseline="-25000" dirty="0" smtClean="0">
                <a:solidFill>
                  <a:srgbClr val="000000"/>
                </a:solidFill>
                <a:effectLst/>
                <a:latin typeface="Constantia"/>
              </a:rPr>
              <a:t>2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dirty="0" err="1" smtClean="0">
                <a:solidFill>
                  <a:srgbClr val="000000"/>
                </a:solidFill>
                <a:effectLst/>
                <a:latin typeface="Constantia"/>
              </a:rPr>
              <a:t>i,p</a:t>
            </a: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IBLPublisher(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, p) → Publisher (i, p)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m</a:t>
            </a:r>
            <a:r>
              <a:rPr lang="fr-FR" baseline="-250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3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 : ∀ t: </a:t>
            </a:r>
            <a:r>
              <a:rPr lang="fr-FR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IBDBook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(t) → ∃N: Book(t, N)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baseline="-25000" dirty="0" smtClean="0">
                <a:solidFill>
                  <a:srgbClr val="000000"/>
                </a:solidFill>
                <a:effectLst/>
                <a:latin typeface="Constantia"/>
              </a:rPr>
              <a:t>4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t, p: 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LOC(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, p) → 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∃N1: 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Book(</a:t>
            </a:r>
            <a:r>
              <a:rPr lang="fr-FR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dirty="0" smtClean="0">
                <a:solidFill>
                  <a:srgbClr val="000000"/>
                </a:solidFill>
                <a:effectLst/>
                <a:latin typeface="Constantia"/>
              </a:rPr>
              <a:t>, N1) Publisher (N1, p)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1: To Generate Solutions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77"/>
          <p:cNvSpPr txBox="1">
            <a:spLocks noChangeArrowheads="1"/>
          </p:cNvSpPr>
          <p:nvPr/>
        </p:nvSpPr>
        <p:spPr bwMode="auto">
          <a:xfrm>
            <a:off x="5060981" y="3357562"/>
            <a:ext cx="790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Target: Book</a:t>
            </a:r>
          </a:p>
        </p:txBody>
      </p:sp>
      <p:graphicFrame>
        <p:nvGraphicFramePr>
          <p:cNvPr id="50" name="Group 78"/>
          <p:cNvGraphicFramePr>
            <a:graphicFrameLocks noGrp="1"/>
          </p:cNvGraphicFramePr>
          <p:nvPr/>
        </p:nvGraphicFramePr>
        <p:xfrm>
          <a:off x="5060980" y="3518448"/>
          <a:ext cx="2087627" cy="1583392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 algn="r">
              <a:defRPr/>
            </a:pPr>
            <a:fld id="{E5300471-7A92-45A2-A342-E65905064BCF}" type="slidenum">
              <a:rPr lang="it-IT" smtClean="0"/>
              <a:pPr algn="r">
                <a:defRPr/>
              </a:pPr>
              <a:t>22</a:t>
            </a:fld>
            <a:endParaRPr lang="it-IT" dirty="0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428596" y="3643314"/>
            <a:ext cx="53816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000" b="1">
                <a:solidFill>
                  <a:srgbClr val="000000"/>
                </a:solidFill>
                <a:effectLst/>
              </a:rPr>
              <a:t>IBDBook</a:t>
            </a:r>
          </a:p>
        </p:txBody>
      </p:sp>
      <p:graphicFrame>
        <p:nvGraphicFramePr>
          <p:cNvPr id="43" name="Group 33"/>
          <p:cNvGraphicFramePr>
            <a:graphicFrameLocks noGrp="1"/>
          </p:cNvGraphicFramePr>
          <p:nvPr/>
        </p:nvGraphicFramePr>
        <p:xfrm>
          <a:off x="428596" y="3792539"/>
          <a:ext cx="1545297" cy="791696"/>
        </p:xfrm>
        <a:graphic>
          <a:graphicData uri="http://schemas.openxmlformats.org/drawingml/2006/table">
            <a:tbl>
              <a:tblPr/>
              <a:tblGrid>
                <a:gridCol w="154529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433368" y="4872048"/>
            <a:ext cx="1281112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IBLBook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7" name="Group 137"/>
          <p:cNvGraphicFramePr>
            <a:graphicFrameLocks noGrp="1"/>
          </p:cNvGraphicFramePr>
          <p:nvPr/>
        </p:nvGraphicFramePr>
        <p:xfrm>
          <a:off x="2122482" y="3786189"/>
          <a:ext cx="2378080" cy="593772"/>
        </p:xfrm>
        <a:graphic>
          <a:graphicData uri="http://schemas.openxmlformats.org/drawingml/2006/table">
            <a:tbl>
              <a:tblPr/>
              <a:tblGrid>
                <a:gridCol w="1597489"/>
                <a:gridCol w="780591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publisher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161"/>
          <p:cNvSpPr txBox="1">
            <a:spLocks noChangeArrowheads="1"/>
          </p:cNvSpPr>
          <p:nvPr/>
        </p:nvSpPr>
        <p:spPr bwMode="auto">
          <a:xfrm>
            <a:off x="2122482" y="3643314"/>
            <a:ext cx="79851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LOC</a:t>
            </a:r>
          </a:p>
        </p:txBody>
      </p:sp>
      <p:graphicFrame>
        <p:nvGraphicFramePr>
          <p:cNvPr id="57" name="Group 201"/>
          <p:cNvGraphicFramePr>
            <a:graphicFrameLocks noGrp="1"/>
          </p:cNvGraphicFramePr>
          <p:nvPr/>
        </p:nvGraphicFramePr>
        <p:xfrm>
          <a:off x="428596" y="5049806"/>
          <a:ext cx="2078551" cy="593772"/>
        </p:xfrm>
        <a:graphic>
          <a:graphicData uri="http://schemas.openxmlformats.org/drawingml/2006/table">
            <a:tbl>
              <a:tblPr/>
              <a:tblGrid>
                <a:gridCol w="1583874"/>
                <a:gridCol w="49467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Group 51"/>
          <p:cNvGraphicFramePr>
            <a:graphicFrameLocks noGrp="1"/>
          </p:cNvGraphicFramePr>
          <p:nvPr/>
        </p:nvGraphicFramePr>
        <p:xfrm>
          <a:off x="2909030" y="5023876"/>
          <a:ext cx="1091466" cy="593772"/>
        </p:xfrm>
        <a:graphic>
          <a:graphicData uri="http://schemas.openxmlformats.org/drawingml/2006/table">
            <a:tbl>
              <a:tblPr/>
              <a:tblGrid>
                <a:gridCol w="317682"/>
                <a:gridCol w="773784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Text Box 75"/>
          <p:cNvSpPr txBox="1">
            <a:spLocks noChangeArrowheads="1"/>
          </p:cNvSpPr>
          <p:nvPr/>
        </p:nvSpPr>
        <p:spPr bwMode="auto">
          <a:xfrm>
            <a:off x="2909030" y="4869335"/>
            <a:ext cx="981074" cy="13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IBLPublisher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16" name="Text Box 162"/>
          <p:cNvSpPr txBox="1">
            <a:spLocks noChangeArrowheads="1"/>
          </p:cNvSpPr>
          <p:nvPr/>
        </p:nvSpPr>
        <p:spPr bwMode="auto">
          <a:xfrm>
            <a:off x="7377140" y="3357562"/>
            <a:ext cx="1338264" cy="153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>
                <a:solidFill>
                  <a:srgbClr val="000000"/>
                </a:solidFill>
                <a:effectLst/>
              </a:rPr>
              <a:t>Target: Publisher</a:t>
            </a:r>
          </a:p>
        </p:txBody>
      </p:sp>
      <p:graphicFrame>
        <p:nvGraphicFramePr>
          <p:cNvPr id="117" name="Group 163"/>
          <p:cNvGraphicFramePr>
            <a:graphicFrameLocks noGrp="1"/>
          </p:cNvGraphicFramePr>
          <p:nvPr/>
        </p:nvGraphicFramePr>
        <p:xfrm>
          <a:off x="7378725" y="3524799"/>
          <a:ext cx="1093735" cy="989620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28596" y="-24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But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who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wants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write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tgds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200" b="0" i="0" u="sng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69938" y="2673737"/>
            <a:ext cx="295943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71802" y="1500174"/>
            <a:ext cx="53708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>
                <a:solidFill>
                  <a:srgbClr val="000000"/>
                </a:solidFill>
                <a:effectLst/>
              </a:rPr>
              <a:t>Source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69938" y="2822805"/>
            <a:ext cx="447204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20869" y="2529242"/>
            <a:ext cx="1720829" cy="162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810196" y="2252073"/>
            <a:ext cx="103032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>
                <a:solidFill>
                  <a:srgbClr val="000000"/>
                </a:solidFill>
                <a:effectLst/>
              </a:rPr>
              <a:t>Publisher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961457" y="2401140"/>
            <a:ext cx="173181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961457" y="2537055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661128" y="1500174"/>
            <a:ext cx="471318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Target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810196" y="1720680"/>
            <a:ext cx="99524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Book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961457" y="1869748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961457" y="2018816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8" name="AutoShape 14"/>
          <p:cNvCxnSpPr>
            <a:cxnSpLocks noChangeShapeType="1"/>
            <a:stCxn id="27" idx="3"/>
            <a:endCxn id="22" idx="3"/>
          </p:cNvCxnSpPr>
          <p:nvPr/>
        </p:nvCxnSpPr>
        <p:spPr bwMode="auto">
          <a:xfrm flipH="1">
            <a:off x="5134638" y="2107599"/>
            <a:ext cx="274023" cy="382324"/>
          </a:xfrm>
          <a:prstGeom prst="bentConnector3">
            <a:avLst>
              <a:gd name="adj1" fmla="val -83424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220870" y="1720680"/>
            <a:ext cx="977710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 err="1">
                <a:solidFill>
                  <a:srgbClr val="000000"/>
                </a:solidFill>
                <a:effectLst/>
              </a:rPr>
              <a:t>IBDBook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369938" y="1869748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cxnSp>
        <p:nvCxnSpPr>
          <p:cNvPr id="31" name="AutoShape 17"/>
          <p:cNvCxnSpPr>
            <a:cxnSpLocks noChangeShapeType="1"/>
            <a:stCxn id="30" idx="3"/>
            <a:endCxn id="26" idx="1"/>
          </p:cNvCxnSpPr>
          <p:nvPr/>
        </p:nvCxnSpPr>
        <p:spPr bwMode="auto">
          <a:xfrm>
            <a:off x="3665881" y="1957435"/>
            <a:ext cx="1295576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220870" y="2062121"/>
            <a:ext cx="64230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LOC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369938" y="2211189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369938" y="2362448"/>
            <a:ext cx="692727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publisher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5" name="AutoShape 26"/>
          <p:cNvCxnSpPr>
            <a:cxnSpLocks noChangeShapeType="1"/>
            <a:stCxn id="33" idx="3"/>
            <a:endCxn id="26" idx="1"/>
          </p:cNvCxnSpPr>
          <p:nvPr/>
        </p:nvCxnSpPr>
        <p:spPr bwMode="auto">
          <a:xfrm flipV="1">
            <a:off x="3665881" y="1958531"/>
            <a:ext cx="1295576" cy="3414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6" name="AutoShape 27"/>
          <p:cNvCxnSpPr>
            <a:cxnSpLocks noChangeShapeType="1"/>
            <a:stCxn id="34" idx="3"/>
            <a:endCxn id="23" idx="1"/>
          </p:cNvCxnSpPr>
          <p:nvPr/>
        </p:nvCxnSpPr>
        <p:spPr bwMode="auto">
          <a:xfrm>
            <a:off x="4062665" y="2451232"/>
            <a:ext cx="898792" cy="1746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7" name="AutoShape 28"/>
          <p:cNvCxnSpPr>
            <a:cxnSpLocks noChangeShapeType="1"/>
          </p:cNvCxnSpPr>
          <p:nvPr/>
        </p:nvCxnSpPr>
        <p:spPr bwMode="auto">
          <a:xfrm flipV="1">
            <a:off x="3665881" y="2782382"/>
            <a:ext cx="611617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38" name="AutoShape 29"/>
          <p:cNvCxnSpPr>
            <a:cxnSpLocks noChangeShapeType="1"/>
            <a:endCxn id="26" idx="1"/>
          </p:cNvCxnSpPr>
          <p:nvPr/>
        </p:nvCxnSpPr>
        <p:spPr bwMode="auto">
          <a:xfrm rot="5400000" flipH="1" flipV="1">
            <a:off x="4201406" y="2026008"/>
            <a:ext cx="827527" cy="692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9" name="AutoShape 30"/>
          <p:cNvCxnSpPr>
            <a:cxnSpLocks noChangeShapeType="1"/>
          </p:cNvCxnSpPr>
          <p:nvPr/>
        </p:nvCxnSpPr>
        <p:spPr bwMode="auto">
          <a:xfrm flipV="1">
            <a:off x="3803374" y="2931450"/>
            <a:ext cx="540000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0" name="AutoShape 31"/>
          <p:cNvCxnSpPr>
            <a:cxnSpLocks noChangeShapeType="1"/>
            <a:endCxn id="27" idx="1"/>
          </p:cNvCxnSpPr>
          <p:nvPr/>
        </p:nvCxnSpPr>
        <p:spPr bwMode="auto">
          <a:xfrm rot="5400000" flipH="1" flipV="1">
            <a:off x="4240221" y="2207699"/>
            <a:ext cx="821335" cy="621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3234025" y="3098800"/>
            <a:ext cx="930275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IBLPublisher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3371182" y="3264260"/>
            <a:ext cx="215900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371182" y="3383426"/>
            <a:ext cx="323850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52" name="AutoShape 19"/>
          <p:cNvCxnSpPr>
            <a:cxnSpLocks noChangeShapeType="1"/>
            <a:endCxn id="22" idx="1"/>
          </p:cNvCxnSpPr>
          <p:nvPr/>
        </p:nvCxnSpPr>
        <p:spPr bwMode="auto">
          <a:xfrm rot="5400000" flipH="1" flipV="1">
            <a:off x="4181350" y="2577456"/>
            <a:ext cx="867640" cy="692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4" name="AutoShape 20"/>
          <p:cNvCxnSpPr>
            <a:cxnSpLocks noChangeShapeType="1"/>
            <a:endCxn id="23" idx="1"/>
          </p:cNvCxnSpPr>
          <p:nvPr/>
        </p:nvCxnSpPr>
        <p:spPr bwMode="auto">
          <a:xfrm rot="5400000" flipH="1" flipV="1">
            <a:off x="4177870" y="2716852"/>
            <a:ext cx="874600" cy="692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5" name="AutoShape 21"/>
          <p:cNvCxnSpPr>
            <a:cxnSpLocks noChangeShapeType="1"/>
          </p:cNvCxnSpPr>
          <p:nvPr/>
        </p:nvCxnSpPr>
        <p:spPr bwMode="auto">
          <a:xfrm>
            <a:off x="3805391" y="3495526"/>
            <a:ext cx="468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8" name="AutoShape 22"/>
          <p:cNvCxnSpPr>
            <a:cxnSpLocks noChangeShapeType="1"/>
          </p:cNvCxnSpPr>
          <p:nvPr/>
        </p:nvCxnSpPr>
        <p:spPr bwMode="auto">
          <a:xfrm>
            <a:off x="3551177" y="3354062"/>
            <a:ext cx="720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schema mapping system</a:t>
            </a:r>
          </a:p>
          <a:p>
            <a:pPr lvl="1"/>
            <a:r>
              <a:rPr lang="en-US" dirty="0" smtClean="0"/>
              <a:t>takes as input an abstract specification of the mapping under the form of </a:t>
            </a:r>
            <a:r>
              <a:rPr lang="en-US" u="sng" dirty="0" smtClean="0"/>
              <a:t>value correspondences</a:t>
            </a:r>
            <a:r>
              <a:rPr lang="en-US" dirty="0" smtClean="0"/>
              <a:t> among schema elements</a:t>
            </a:r>
          </a:p>
          <a:p>
            <a:pPr lvl="1"/>
            <a:r>
              <a:rPr lang="en-US" dirty="0" smtClean="0"/>
              <a:t>generates the </a:t>
            </a:r>
            <a:r>
              <a:rPr lang="en-US" dirty="0" err="1" smtClean="0"/>
              <a:t>tgds</a:t>
            </a:r>
            <a:r>
              <a:rPr lang="en-US" dirty="0" smtClean="0"/>
              <a:t> and then executable transformations (SQL, </a:t>
            </a:r>
            <a:r>
              <a:rPr lang="en-US" dirty="0" err="1" smtClean="0"/>
              <a:t>XQuery</a:t>
            </a:r>
            <a:r>
              <a:rPr lang="en-US" dirty="0" smtClean="0"/>
              <a:t>, XSLT…) to run them</a:t>
            </a:r>
          </a:p>
          <a:p>
            <a:r>
              <a:rPr lang="en-US" dirty="0" smtClean="0"/>
              <a:t> Problem 3: </a:t>
            </a:r>
            <a:r>
              <a:rPr lang="en-US" b="1" dirty="0" smtClean="0"/>
              <a:t>Gathering Correspondences</a:t>
            </a:r>
          </a:p>
          <a:p>
            <a:pPr lvl="1"/>
            <a:r>
              <a:rPr lang="en-US" dirty="0" smtClean="0"/>
              <a:t>users may visually specify them as lines</a:t>
            </a:r>
          </a:p>
          <a:p>
            <a:pPr lvl="1"/>
            <a:r>
              <a:rPr lang="en-US" dirty="0" smtClean="0"/>
              <a:t>or they may be suggested by a schema matching tool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23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Problem 2: </a:t>
            </a:r>
            <a:r>
              <a:rPr b="1" smtClean="0"/>
              <a:t>To Generate the TGDs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rmAutofit/>
          </a:bodyPr>
          <a:lstStyle/>
          <a:p>
            <a:r>
              <a:rPr lang="en-US" dirty="0" smtClean="0"/>
              <a:t>Schema Matching</a:t>
            </a:r>
          </a:p>
          <a:p>
            <a:pPr lvl="1"/>
            <a:r>
              <a:rPr lang="en-US" dirty="0" smtClean="0"/>
              <a:t>tools and techniques for the generation of "lines"</a:t>
            </a:r>
          </a:p>
          <a:p>
            <a:r>
              <a:rPr lang="en-US" dirty="0" smtClean="0"/>
              <a:t>Schema Mapping</a:t>
            </a:r>
          </a:p>
          <a:p>
            <a:pPr lvl="1"/>
            <a:r>
              <a:rPr lang="en-US" dirty="0" smtClean="0"/>
              <a:t>practical tools and algorithms for the generation of mappings (</a:t>
            </a:r>
            <a:r>
              <a:rPr lang="en-US" dirty="0" err="1" smtClean="0"/>
              <a:t>tgds</a:t>
            </a:r>
            <a:r>
              <a:rPr lang="en-US" dirty="0" smtClean="0"/>
              <a:t> and executable scripts)</a:t>
            </a:r>
          </a:p>
          <a:p>
            <a:r>
              <a:rPr lang="en-US" dirty="0" smtClean="0"/>
              <a:t>Data Exchange</a:t>
            </a:r>
            <a:endParaRPr lang="it-IT" dirty="0" smtClean="0"/>
          </a:p>
          <a:p>
            <a:pPr lvl="1"/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“data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”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24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Landscape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9388" y="164305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tons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papers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64049" y="2643182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some </a:t>
            </a:r>
            <a:r>
              <a:rPr lang="it-IT" sz="2400" dirty="0" err="1" smtClean="0"/>
              <a:t>papers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68161" y="4396095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many</a:t>
            </a:r>
            <a:r>
              <a:rPr lang="it-IT" sz="2400" dirty="0" smtClean="0"/>
              <a:t> </a:t>
            </a:r>
            <a:r>
              <a:rPr lang="it-IT" sz="2400" dirty="0" err="1" smtClean="0"/>
              <a:t>papers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00694" y="6072206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tons</a:t>
            </a:r>
            <a:r>
              <a:rPr lang="it-IT" sz="2400" dirty="0" smtClean="0"/>
              <a:t> &gt; </a:t>
            </a:r>
            <a:r>
              <a:rPr lang="it-IT" sz="2400" dirty="0" err="1" smtClean="0"/>
              <a:t>many</a:t>
            </a:r>
            <a:r>
              <a:rPr lang="it-IT" sz="2400" dirty="0" smtClean="0"/>
              <a:t> &gt; some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47942"/>
          </a:xfrm>
        </p:spPr>
        <p:txBody>
          <a:bodyPr>
            <a:normAutofit/>
          </a:bodyPr>
          <a:lstStyle/>
          <a:p>
            <a:r>
              <a:rPr lang="en-US" dirty="0" smtClean="0"/>
              <a:t>Clio [</a:t>
            </a:r>
            <a:r>
              <a:rPr lang="en-US" dirty="0" err="1" smtClean="0"/>
              <a:t>Popa</a:t>
            </a:r>
            <a:r>
              <a:rPr lang="en-US" dirty="0" smtClean="0"/>
              <a:t> et al, </a:t>
            </a:r>
            <a:r>
              <a:rPr lang="en-US" dirty="0" err="1" smtClean="0"/>
              <a:t>Vldb</a:t>
            </a:r>
            <a:r>
              <a:rPr lang="en-US" dirty="0" smtClean="0"/>
              <a:t> 2000&amp;2002]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Data Exchange semantics </a:t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[Fagin et al, ICDT 2003&amp;TCS 2005] </a:t>
            </a:r>
          </a:p>
          <a:p>
            <a:pPr lvl="1"/>
            <a:r>
              <a:rPr lang="en-US" dirty="0" smtClean="0"/>
              <a:t>“which came first, the chicken or the egg?”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25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chicke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071942"/>
            <a:ext cx="216921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r>
              <a:rPr lang="en-US" dirty="0" smtClean="0"/>
              <a:t>Clio [</a:t>
            </a:r>
            <a:r>
              <a:rPr lang="en-US" dirty="0" err="1" smtClean="0"/>
              <a:t>Popa</a:t>
            </a:r>
            <a:r>
              <a:rPr lang="en-US" dirty="0" smtClean="0"/>
              <a:t> et al, </a:t>
            </a:r>
            <a:r>
              <a:rPr lang="en-US" dirty="0" err="1" smtClean="0"/>
              <a:t>Vldb</a:t>
            </a:r>
            <a:r>
              <a:rPr lang="en-US" dirty="0" smtClean="0"/>
              <a:t> 2000&amp;2002]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26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Schermata 2009-10-26 a 16.53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71744"/>
            <a:ext cx="4596826" cy="3619048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29322" y="3630043"/>
            <a:ext cx="28908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effectLst/>
                <a:latin typeface="+mj-lt"/>
              </a:rPr>
              <a:t>Chase constraints: elegant support for foreign keys</a:t>
            </a:r>
            <a:endParaRPr lang="en-US" sz="1600" dirty="0"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479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dirty="0" err="1" smtClean="0"/>
              <a:t>HepTox</a:t>
            </a:r>
            <a:r>
              <a:rPr lang="en-US" dirty="0" smtClean="0"/>
              <a:t> [</a:t>
            </a:r>
            <a:r>
              <a:rPr lang="en-US" dirty="0" err="1" smtClean="0"/>
              <a:t>Bonifati</a:t>
            </a:r>
            <a:r>
              <a:rPr lang="en-US" dirty="0" smtClean="0"/>
              <a:t> et al, </a:t>
            </a:r>
            <a:r>
              <a:rPr lang="en-US" dirty="0" err="1" smtClean="0"/>
              <a:t>Vldb</a:t>
            </a:r>
            <a:r>
              <a:rPr lang="en-US" dirty="0" smtClean="0"/>
              <a:t> 2005 - </a:t>
            </a:r>
            <a:r>
              <a:rPr lang="en-US" dirty="0" err="1" smtClean="0"/>
              <a:t>VldbJ</a:t>
            </a:r>
            <a:r>
              <a:rPr lang="en-US" dirty="0" smtClean="0"/>
              <a:t> 2009]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27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479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sz="2000" dirty="0" err="1" smtClean="0"/>
              <a:t>HepTox</a:t>
            </a:r>
            <a:r>
              <a:rPr lang="en-US" sz="2000" dirty="0" smtClean="0"/>
              <a:t> [</a:t>
            </a:r>
            <a:r>
              <a:rPr lang="en-US" sz="2000" dirty="0" err="1" smtClean="0"/>
              <a:t>Bonifati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2005 - </a:t>
            </a:r>
            <a:r>
              <a:rPr lang="en-US" sz="2000" dirty="0" err="1" smtClean="0"/>
              <a:t>VldbJ</a:t>
            </a:r>
            <a:r>
              <a:rPr lang="en-US" sz="2000" dirty="0" smtClean="0"/>
              <a:t> 2009]</a:t>
            </a:r>
            <a:endParaRPr lang="en-US" dirty="0" smtClean="0"/>
          </a:p>
          <a:p>
            <a:r>
              <a:rPr lang="en-US" u="sng" dirty="0" smtClean="0"/>
              <a:t>Nested Mappings: schema mapping reloaded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Fuxman</a:t>
            </a:r>
            <a:r>
              <a:rPr lang="en-US" dirty="0" smtClean="0"/>
              <a:t> et al, </a:t>
            </a:r>
            <a:r>
              <a:rPr lang="en-US" dirty="0" err="1" smtClean="0"/>
              <a:t>Vldb</a:t>
            </a:r>
            <a:r>
              <a:rPr lang="en-US" dirty="0" smtClean="0"/>
              <a:t> 2006]</a:t>
            </a:r>
            <a:endParaRPr lang="en-US" sz="20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28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Schermata 2009-10-26 a 16.57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43380"/>
            <a:ext cx="3746032" cy="622222"/>
          </a:xfrm>
          <a:prstGeom prst="rect">
            <a:avLst/>
          </a:prstGeom>
        </p:spPr>
      </p:pic>
      <p:pic>
        <p:nvPicPr>
          <p:cNvPr id="9" name="Immagine 8" descr="Schermata 2009-10-26 a 16.59.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072074"/>
            <a:ext cx="5676191" cy="46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</a:rPr>
              <a:t>Schema Mapping Generation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72006"/>
            <a:ext cx="7315200" cy="160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+mj-lt"/>
              </a:rPr>
              <a:t>Step 1</a:t>
            </a:r>
            <a:r>
              <a:rPr lang="en-US" sz="2000" dirty="0">
                <a:latin typeface="+mj-lt"/>
              </a:rPr>
              <a:t>. Extraction of “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concepts”</a:t>
            </a:r>
            <a:r>
              <a:rPr lang="en-US" sz="2000" dirty="0">
                <a:latin typeface="+mj-lt"/>
              </a:rPr>
              <a:t> (in each schema).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1800" dirty="0">
                <a:latin typeface="+mj-lt"/>
              </a:rPr>
              <a:t>Concept = one category of data that can exist in the schema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+mj-lt"/>
              </a:rPr>
              <a:t>Step 2</a:t>
            </a:r>
            <a:r>
              <a:rPr lang="en-US" sz="2000" dirty="0">
                <a:latin typeface="+mj-lt"/>
              </a:rPr>
              <a:t>. Mapping generation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dirty="0">
                <a:latin typeface="+mj-lt"/>
              </a:rPr>
              <a:t>Enumerate all non-redundant maps between pairs of concepts</a:t>
            </a:r>
          </a:p>
        </p:txBody>
      </p:sp>
      <p:sp>
        <p:nvSpPr>
          <p:cNvPr id="660484" name="AutoShape 4"/>
          <p:cNvSpPr>
            <a:spLocks noChangeArrowheads="1"/>
          </p:cNvSpPr>
          <p:nvPr/>
        </p:nvSpPr>
        <p:spPr bwMode="auto">
          <a:xfrm>
            <a:off x="996950" y="1284306"/>
            <a:ext cx="1751013" cy="735521"/>
          </a:xfrm>
          <a:prstGeom prst="parallelogram">
            <a:avLst>
              <a:gd name="adj" fmla="val 52826"/>
            </a:avLst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effectLst/>
                <a:latin typeface="+mj-lt"/>
                <a:cs typeface="Times New Roman" pitchFamily="18" charset="0"/>
                <a:sym typeface="Symbol" pitchFamily="18" charset="2"/>
              </a:rPr>
              <a:t>Source schema S </a:t>
            </a:r>
            <a:endParaRPr lang="en-US" sz="1400" b="1" baseline="-25000">
              <a:effectLst/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0485" name="AutoShape 5"/>
          <p:cNvSpPr>
            <a:spLocks noChangeArrowheads="1"/>
          </p:cNvSpPr>
          <p:nvPr/>
        </p:nvSpPr>
        <p:spPr bwMode="auto">
          <a:xfrm>
            <a:off x="6342063" y="1284306"/>
            <a:ext cx="1684337" cy="735521"/>
          </a:xfrm>
          <a:prstGeom prst="parallelogram">
            <a:avLst>
              <a:gd name="adj" fmla="val 50814"/>
            </a:avLst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effectLst/>
                <a:latin typeface="+mj-lt"/>
                <a:cs typeface="Times New Roman" pitchFamily="18" charset="0"/>
                <a:sym typeface="Symbol" pitchFamily="18" charset="2"/>
              </a:rPr>
              <a:t>Target schema T</a:t>
            </a:r>
            <a:endParaRPr lang="en-US" sz="1400" b="1" baseline="-25000">
              <a:effectLst/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3119438" y="1195406"/>
            <a:ext cx="2976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effectLst/>
                <a:latin typeface="+mj-lt"/>
                <a:cs typeface="Times New Roman" pitchFamily="18" charset="0"/>
              </a:rPr>
              <a:t>Schema Correspondences</a:t>
            </a:r>
            <a:endParaRPr lang="en-US" sz="1600" b="1"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36838" y="1563706"/>
            <a:ext cx="3790950" cy="228600"/>
            <a:chOff x="1920" y="1104"/>
            <a:chExt cx="1824" cy="144"/>
          </a:xfrm>
        </p:grpSpPr>
        <p:sp>
          <p:nvSpPr>
            <p:cNvPr id="660488" name="Line 8"/>
            <p:cNvSpPr>
              <a:spLocks noChangeShapeType="1"/>
            </p:cNvSpPr>
            <p:nvPr/>
          </p:nvSpPr>
          <p:spPr bwMode="auto">
            <a:xfrm>
              <a:off x="1920" y="1104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89" name="Line 9"/>
            <p:cNvSpPr>
              <a:spLocks noChangeShapeType="1"/>
            </p:cNvSpPr>
            <p:nvPr/>
          </p:nvSpPr>
          <p:spPr bwMode="auto">
            <a:xfrm>
              <a:off x="1920" y="115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0" name="Line 10"/>
            <p:cNvSpPr>
              <a:spLocks noChangeShapeType="1"/>
            </p:cNvSpPr>
            <p:nvPr/>
          </p:nvSpPr>
          <p:spPr bwMode="auto">
            <a:xfrm>
              <a:off x="1920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1" name="Line 11"/>
            <p:cNvSpPr>
              <a:spLocks noChangeShapeType="1"/>
            </p:cNvSpPr>
            <p:nvPr/>
          </p:nvSpPr>
          <p:spPr bwMode="auto">
            <a:xfrm>
              <a:off x="1920" y="12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49463" y="1998681"/>
            <a:ext cx="5037137" cy="1636713"/>
            <a:chOff x="1291" y="1440"/>
            <a:chExt cx="3173" cy="1031"/>
          </a:xfrm>
        </p:grpSpPr>
        <p:sp>
          <p:nvSpPr>
            <p:cNvPr id="660493" name="Rectangle 13"/>
            <p:cNvSpPr>
              <a:spLocks noChangeArrowheads="1"/>
            </p:cNvSpPr>
            <p:nvPr/>
          </p:nvSpPr>
          <p:spPr bwMode="auto">
            <a:xfrm>
              <a:off x="1688" y="1822"/>
              <a:ext cx="188" cy="6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4" name="Rectangle 14"/>
            <p:cNvSpPr>
              <a:spLocks noChangeArrowheads="1"/>
            </p:cNvSpPr>
            <p:nvPr/>
          </p:nvSpPr>
          <p:spPr bwMode="auto">
            <a:xfrm>
              <a:off x="3814" y="1824"/>
              <a:ext cx="189" cy="6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5" name="AutoShape 15"/>
            <p:cNvSpPr>
              <a:spLocks noChangeArrowheads="1"/>
            </p:cNvSpPr>
            <p:nvPr/>
          </p:nvSpPr>
          <p:spPr bwMode="auto">
            <a:xfrm flipV="1">
              <a:off x="1291" y="1440"/>
              <a:ext cx="384" cy="970"/>
            </a:xfrm>
            <a:custGeom>
              <a:avLst/>
              <a:gdLst>
                <a:gd name="G0" fmla="+- 12427 0 0"/>
                <a:gd name="G1" fmla="+- 4354 0 0"/>
                <a:gd name="G2" fmla="+- 12158 0 4354"/>
                <a:gd name="G3" fmla="+- G2 0 4354"/>
                <a:gd name="G4" fmla="*/ G3 32768 32059"/>
                <a:gd name="G5" fmla="*/ G4 1 2"/>
                <a:gd name="G6" fmla="+- 21600 0 12427"/>
                <a:gd name="G7" fmla="*/ G6 4354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1763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354"/>
                  </a:lnTo>
                  <a:cubicBezTo>
                    <a:pt x="5564" y="4354"/>
                    <a:pt x="0" y="7848"/>
                    <a:pt x="0" y="12158"/>
                  </a:cubicBezTo>
                  <a:lnTo>
                    <a:pt x="0" y="21600"/>
                  </a:lnTo>
                  <a:lnTo>
                    <a:pt x="3526" y="21600"/>
                  </a:lnTo>
                  <a:lnTo>
                    <a:pt x="3526" y="12158"/>
                  </a:lnTo>
                  <a:cubicBezTo>
                    <a:pt x="3526" y="9753"/>
                    <a:pt x="7511" y="7804"/>
                    <a:pt x="12427" y="7804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6" name="AutoShape 16"/>
            <p:cNvSpPr>
              <a:spLocks noChangeArrowheads="1"/>
            </p:cNvSpPr>
            <p:nvPr/>
          </p:nvSpPr>
          <p:spPr bwMode="auto">
            <a:xfrm flipH="1" flipV="1">
              <a:off x="4032" y="1440"/>
              <a:ext cx="432" cy="970"/>
            </a:xfrm>
            <a:custGeom>
              <a:avLst/>
              <a:gdLst>
                <a:gd name="G0" fmla="+- 12427 0 0"/>
                <a:gd name="G1" fmla="+- 4354 0 0"/>
                <a:gd name="G2" fmla="+- 12158 0 4354"/>
                <a:gd name="G3" fmla="+- G2 0 4354"/>
                <a:gd name="G4" fmla="*/ G3 32768 32059"/>
                <a:gd name="G5" fmla="*/ G4 1 2"/>
                <a:gd name="G6" fmla="+- 21600 0 12427"/>
                <a:gd name="G7" fmla="*/ G6 4354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1763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354"/>
                  </a:lnTo>
                  <a:cubicBezTo>
                    <a:pt x="5564" y="4354"/>
                    <a:pt x="0" y="7848"/>
                    <a:pt x="0" y="12158"/>
                  </a:cubicBezTo>
                  <a:lnTo>
                    <a:pt x="0" y="21600"/>
                  </a:lnTo>
                  <a:lnTo>
                    <a:pt x="3526" y="21600"/>
                  </a:lnTo>
                  <a:lnTo>
                    <a:pt x="3526" y="12158"/>
                  </a:lnTo>
                  <a:cubicBezTo>
                    <a:pt x="3526" y="9753"/>
                    <a:pt x="7511" y="7804"/>
                    <a:pt x="12427" y="7804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96963" y="3321069"/>
            <a:ext cx="7159625" cy="1039812"/>
            <a:chOff x="691" y="2273"/>
            <a:chExt cx="4510" cy="655"/>
          </a:xfrm>
        </p:grpSpPr>
        <p:sp>
          <p:nvSpPr>
            <p:cNvPr id="660498" name="Rectangle 18"/>
            <p:cNvSpPr>
              <a:spLocks noChangeArrowheads="1"/>
            </p:cNvSpPr>
            <p:nvPr/>
          </p:nvSpPr>
          <p:spPr bwMode="auto">
            <a:xfrm>
              <a:off x="1927" y="2274"/>
              <a:ext cx="194" cy="6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499" name="Text Box 19"/>
            <p:cNvSpPr txBox="1">
              <a:spLocks noChangeArrowheads="1"/>
            </p:cNvSpPr>
            <p:nvPr/>
          </p:nvSpPr>
          <p:spPr bwMode="auto">
            <a:xfrm>
              <a:off x="691" y="2489"/>
              <a:ext cx="123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effectLst/>
                  <a:latin typeface="+mj-lt"/>
                  <a:cs typeface="Times New Roman" pitchFamily="18" charset="0"/>
                </a:rPr>
                <a:t>Source Concepts</a:t>
              </a:r>
            </a:p>
            <a:p>
              <a:pPr algn="l"/>
              <a:r>
                <a:rPr lang="en-US" sz="1600">
                  <a:effectLst/>
                  <a:latin typeface="+mj-lt"/>
                  <a:cs typeface="Times New Roman" pitchFamily="18" charset="0"/>
                </a:rPr>
                <a:t>(relational views)</a:t>
              </a:r>
            </a:p>
          </p:txBody>
        </p:sp>
        <p:sp>
          <p:nvSpPr>
            <p:cNvPr id="660500" name="Text Box 20"/>
            <p:cNvSpPr txBox="1">
              <a:spLocks noChangeArrowheads="1"/>
            </p:cNvSpPr>
            <p:nvPr/>
          </p:nvSpPr>
          <p:spPr bwMode="auto">
            <a:xfrm>
              <a:off x="3791" y="2495"/>
              <a:ext cx="141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effectLst/>
                  <a:latin typeface="+mj-lt"/>
                  <a:cs typeface="Times New Roman" pitchFamily="18" charset="0"/>
                </a:rPr>
                <a:t>Target Concepts</a:t>
              </a:r>
            </a:p>
            <a:p>
              <a:pPr algn="l"/>
              <a:r>
                <a:rPr lang="en-US" sz="1600">
                  <a:effectLst/>
                  <a:latin typeface="+mj-lt"/>
                  <a:cs typeface="Times New Roman" pitchFamily="18" charset="0"/>
                </a:rPr>
                <a:t>(relational views)</a:t>
              </a:r>
            </a:p>
          </p:txBody>
        </p:sp>
        <p:sp>
          <p:nvSpPr>
            <p:cNvPr id="660501" name="Rectangle 21"/>
            <p:cNvSpPr>
              <a:spLocks noChangeArrowheads="1"/>
            </p:cNvSpPr>
            <p:nvPr/>
          </p:nvSpPr>
          <p:spPr bwMode="auto">
            <a:xfrm>
              <a:off x="3572" y="2273"/>
              <a:ext cx="187" cy="6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178175" y="3024206"/>
            <a:ext cx="2765425" cy="55563"/>
            <a:chOff x="2016" y="1632"/>
            <a:chExt cx="2064" cy="48"/>
          </a:xfrm>
        </p:grpSpPr>
        <p:sp>
          <p:nvSpPr>
            <p:cNvPr id="660503" name="Line 23"/>
            <p:cNvSpPr>
              <a:spLocks noChangeShapeType="1"/>
            </p:cNvSpPr>
            <p:nvPr/>
          </p:nvSpPr>
          <p:spPr bwMode="auto">
            <a:xfrm>
              <a:off x="2016" y="163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504" name="Line 24"/>
            <p:cNvSpPr>
              <a:spLocks noChangeShapeType="1"/>
            </p:cNvSpPr>
            <p:nvPr/>
          </p:nvSpPr>
          <p:spPr bwMode="auto">
            <a:xfrm>
              <a:off x="2016" y="168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it-IT">
                <a:effectLst/>
                <a:latin typeface="+mj-lt"/>
              </a:endParaRPr>
            </a:p>
          </p:txBody>
        </p:sp>
      </p:grpSp>
      <p:sp>
        <p:nvSpPr>
          <p:cNvPr id="660505" name="Text Box 25"/>
          <p:cNvSpPr txBox="1">
            <a:spLocks noChangeArrowheads="1"/>
          </p:cNvSpPr>
          <p:nvPr/>
        </p:nvSpPr>
        <p:spPr bwMode="auto">
          <a:xfrm>
            <a:off x="3962400" y="2694006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effectLst/>
                <a:latin typeface="+mj-lt"/>
                <a:cs typeface="Times New Roman" pitchFamily="18" charset="0"/>
              </a:rPr>
              <a:t>Mappings 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167063" y="3170256"/>
            <a:ext cx="2492375" cy="773113"/>
            <a:chOff x="1961" y="2217"/>
            <a:chExt cx="1570" cy="487"/>
          </a:xfrm>
        </p:grpSpPr>
        <p:sp>
          <p:nvSpPr>
            <p:cNvPr id="660507" name="Line 27"/>
            <p:cNvSpPr>
              <a:spLocks noChangeShapeType="1"/>
            </p:cNvSpPr>
            <p:nvPr/>
          </p:nvSpPr>
          <p:spPr bwMode="auto">
            <a:xfrm>
              <a:off x="1961" y="2217"/>
              <a:ext cx="1552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508" name="Line 28"/>
            <p:cNvSpPr>
              <a:spLocks noChangeShapeType="1"/>
            </p:cNvSpPr>
            <p:nvPr/>
          </p:nvSpPr>
          <p:spPr bwMode="auto">
            <a:xfrm>
              <a:off x="1967" y="2247"/>
              <a:ext cx="1552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  <p:sp>
          <p:nvSpPr>
            <p:cNvPr id="660509" name="Line 29"/>
            <p:cNvSpPr>
              <a:spLocks noChangeShapeType="1"/>
            </p:cNvSpPr>
            <p:nvPr/>
          </p:nvSpPr>
          <p:spPr bwMode="auto">
            <a:xfrm>
              <a:off x="1979" y="2283"/>
              <a:ext cx="1552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>
                <a:effectLst/>
                <a:latin typeface="+mj-lt"/>
              </a:endParaRPr>
            </a:p>
          </p:txBody>
        </p:sp>
      </p:grpSp>
      <p:sp>
        <p:nvSpPr>
          <p:cNvPr id="660510" name="Line 30"/>
          <p:cNvSpPr>
            <a:spLocks noChangeShapeType="1"/>
          </p:cNvSpPr>
          <p:nvPr/>
        </p:nvSpPr>
        <p:spPr bwMode="auto">
          <a:xfrm flipV="1">
            <a:off x="3352800" y="3132156"/>
            <a:ext cx="2667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>
              <a:effectLst/>
              <a:latin typeface="+mj-lt"/>
            </a:endParaRPr>
          </a:p>
        </p:txBody>
      </p:sp>
      <p:sp>
        <p:nvSpPr>
          <p:cNvPr id="660511" name="Line 31"/>
          <p:cNvSpPr>
            <a:spLocks noChangeShapeType="1"/>
          </p:cNvSpPr>
          <p:nvPr/>
        </p:nvSpPr>
        <p:spPr bwMode="auto">
          <a:xfrm flipV="1">
            <a:off x="3352800" y="3221056"/>
            <a:ext cx="26797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>
              <a:effectLst/>
              <a:latin typeface="+mj-lt"/>
            </a:endParaRPr>
          </a:p>
        </p:txBody>
      </p:sp>
      <p:sp>
        <p:nvSpPr>
          <p:cNvPr id="660512" name="Line 32"/>
          <p:cNvSpPr>
            <a:spLocks noChangeShapeType="1"/>
          </p:cNvSpPr>
          <p:nvPr/>
        </p:nvSpPr>
        <p:spPr bwMode="auto">
          <a:xfrm flipV="1">
            <a:off x="3371850" y="3176606"/>
            <a:ext cx="264795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>
              <a:effectLst/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56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6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5" grpId="0" autoUpdateAnimBg="0"/>
      <p:bldP spid="660510" grpId="0" animBg="1"/>
      <p:bldP spid="660511" grpId="0" animBg="1"/>
      <p:bldP spid="6605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moving data across repositories</a:t>
            </a:r>
          </a:p>
          <a:p>
            <a:pPr lvl="1"/>
            <a:r>
              <a:rPr lang="en-US" dirty="0" smtClean="0"/>
              <a:t>Input: one or more source databases and one target schema</a:t>
            </a:r>
          </a:p>
          <a:p>
            <a:pPr lvl="1"/>
            <a:r>
              <a:rPr lang="en-US" dirty="0" smtClean="0"/>
              <a:t>Output: one instance of the target database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Why this is an important problem ?</a:t>
            </a:r>
          </a:p>
          <a:p>
            <a:pPr lvl="1"/>
            <a:r>
              <a:rPr lang="en-US" dirty="0" smtClean="0"/>
              <a:t>it is an enabling technology for a very large number of applications</a:t>
            </a:r>
          </a:p>
          <a:p>
            <a:pPr lvl="2"/>
            <a:r>
              <a:rPr lang="en-US" dirty="0" smtClean="0"/>
              <a:t>ETL, EII, EAI, data fusion, schema evolution, …</a:t>
            </a:r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Five Minute Introduction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8" name="Text Box 122"/>
          <p:cNvSpPr txBox="1">
            <a:spLocks noChangeArrowheads="1"/>
          </p:cNvSpPr>
          <p:nvPr/>
        </p:nvSpPr>
        <p:spPr bwMode="auto">
          <a:xfrm>
            <a:off x="6673850" y="604838"/>
            <a:ext cx="19367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dept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dname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budget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ename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salary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worksOn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  <a:p>
            <a:pPr algn="l">
              <a:lnSpc>
                <a:spcPct val="90000"/>
              </a:lnSpc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                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pid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]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]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projects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  <a:endParaRPr lang="en-US" sz="1400" i="1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pid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pname</a:t>
            </a:r>
          </a:p>
          <a:p>
            <a:pPr algn="l">
              <a:lnSpc>
                <a:spcPct val="6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]</a:t>
            </a:r>
          </a:p>
          <a:p>
            <a:pPr algn="l">
              <a:lnSpc>
                <a:spcPct val="4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]</a:t>
            </a:r>
          </a:p>
        </p:txBody>
      </p:sp>
      <p:sp>
        <p:nvSpPr>
          <p:cNvPr id="639130" name="Rectangle 154"/>
          <p:cNvSpPr>
            <a:spLocks noChangeArrowheads="1"/>
          </p:cNvSpPr>
          <p:nvPr/>
        </p:nvSpPr>
        <p:spPr bwMode="auto">
          <a:xfrm>
            <a:off x="7310438" y="2662238"/>
            <a:ext cx="533400" cy="38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011" name="Rectangle 35"/>
          <p:cNvSpPr>
            <a:spLocks noChangeArrowheads="1"/>
          </p:cNvSpPr>
          <p:nvPr/>
        </p:nvSpPr>
        <p:spPr bwMode="auto">
          <a:xfrm>
            <a:off x="1016000" y="1552575"/>
            <a:ext cx="3479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sym typeface="Symbol" pitchFamily="18" charset="2"/>
              </a:rPr>
              <a:t>m</a:t>
            </a:r>
            <a:r>
              <a:rPr lang="en-US" sz="1400" baseline="-25000" dirty="0">
                <a:effectLst/>
                <a:latin typeface="+mj-lt"/>
                <a:sym typeface="Symbol" pitchFamily="18" charset="2"/>
              </a:rPr>
              <a:t>1</a:t>
            </a:r>
            <a:r>
              <a:rPr lang="en-US" sz="1400" dirty="0">
                <a:effectLst/>
                <a:latin typeface="+mj-lt"/>
                <a:sym typeface="Symbol" pitchFamily="18" charset="2"/>
              </a:rPr>
              <a:t>: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sym typeface="Symbol" pitchFamily="18" charset="2"/>
              </a:rPr>
              <a:t>     (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proj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(d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dept) (p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d.projects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   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.dname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d.dname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 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.pname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p.pname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800" dirty="0">
              <a:effectLst/>
              <a:latin typeface="+mj-lt"/>
              <a:cs typeface="Times New Roman" pitchFamily="18" charset="0"/>
              <a:sym typeface="Symbol" pitchFamily="18" charset="2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sym typeface="Symbol" pitchFamily="18" charset="2"/>
              </a:rPr>
              <a:t>m</a:t>
            </a:r>
            <a:r>
              <a:rPr lang="en-US" sz="1400" baseline="-25000" dirty="0">
                <a:effectLst/>
                <a:latin typeface="+mj-lt"/>
                <a:sym typeface="Symbol" pitchFamily="18" charset="2"/>
              </a:rPr>
              <a:t>2</a:t>
            </a:r>
            <a:r>
              <a:rPr lang="en-US" sz="1400" dirty="0">
                <a:effectLst/>
                <a:latin typeface="+mj-lt"/>
                <a:sym typeface="Symbol" pitchFamily="18" charset="2"/>
              </a:rPr>
              <a:t>: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sym typeface="Symbol" pitchFamily="18" charset="2"/>
              </a:rPr>
              <a:t>    (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proj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1400" dirty="0">
                <a:effectLst/>
                <a:latin typeface="+mj-lt"/>
                <a:sym typeface="Symbol" pitchFamily="18" charset="2"/>
              </a:rPr>
              <a:t>(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.emps)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(d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dept) (p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d.projects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(e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d.emps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 (w </a:t>
            </a:r>
            <a:r>
              <a:rPr lang="en-US" sz="1400" u="sng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e.worksOn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   </a:t>
            </a:r>
            <a:r>
              <a:rPr lang="en-US" sz="1400" dirty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  <a:sym typeface="Symbol" pitchFamily="18" charset="2"/>
              </a:rPr>
              <a:t>w.pid = p.pid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 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.dname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d.dname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 p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.pname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p.pname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 e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.ename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e.ename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             e</a:t>
            </a:r>
            <a:r>
              <a:rPr lang="en-US" sz="1400" baseline="-250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 dirty="0">
                <a:effectLst/>
                <a:latin typeface="+mj-lt"/>
                <a:cs typeface="Times New Roman" pitchFamily="18" charset="0"/>
                <a:sym typeface="Symbol" pitchFamily="18" charset="2"/>
              </a:rPr>
              <a:t>.salary  = </a:t>
            </a:r>
            <a:r>
              <a:rPr lang="en-US" sz="1400" dirty="0" err="1">
                <a:effectLst/>
                <a:latin typeface="+mj-lt"/>
                <a:cs typeface="Times New Roman" pitchFamily="18" charset="0"/>
                <a:sym typeface="Symbol" pitchFamily="18" charset="2"/>
              </a:rPr>
              <a:t>e.salary</a:t>
            </a:r>
            <a:endParaRPr lang="en-US" sz="1400" dirty="0">
              <a:effectLst/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9096" name="Rectangle 120"/>
          <p:cNvSpPr>
            <a:spLocks noChangeArrowheads="1"/>
          </p:cNvSpPr>
          <p:nvPr/>
        </p:nvSpPr>
        <p:spPr bwMode="auto">
          <a:xfrm>
            <a:off x="838200" y="5929330"/>
            <a:ext cx="76628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effectLst/>
                <a:latin typeface="+mj-lt"/>
              </a:rPr>
              <a:t>Two ‘basic’ mappings </a:t>
            </a:r>
            <a:r>
              <a:rPr lang="en-US" sz="2000" dirty="0" smtClean="0">
                <a:effectLst/>
                <a:latin typeface="+mj-lt"/>
              </a:rPr>
              <a:t>(</a:t>
            </a:r>
            <a:r>
              <a:rPr lang="en-US" sz="2000" i="1" dirty="0" smtClean="0">
                <a:effectLst/>
                <a:latin typeface="+mj-lt"/>
              </a:rPr>
              <a:t>source-to-target </a:t>
            </a:r>
            <a:r>
              <a:rPr lang="en-US" sz="2000" i="1" dirty="0" err="1" smtClean="0">
                <a:effectLst/>
                <a:latin typeface="+mj-lt"/>
              </a:rPr>
              <a:t>tgds</a:t>
            </a:r>
            <a:r>
              <a:rPr lang="en-US" sz="2000" dirty="0" smtClean="0">
                <a:effectLst/>
                <a:latin typeface="+mj-lt"/>
              </a:rPr>
              <a:t>)</a:t>
            </a:r>
            <a:endParaRPr lang="en-US" sz="2000" dirty="0">
              <a:effectLst/>
              <a:latin typeface="+mj-lt"/>
            </a:endParaRPr>
          </a:p>
        </p:txBody>
      </p:sp>
      <p:sp>
        <p:nvSpPr>
          <p:cNvPr id="639097" name="Text Box 121"/>
          <p:cNvSpPr txBox="1">
            <a:spLocks noChangeArrowheads="1"/>
          </p:cNvSpPr>
          <p:nvPr/>
        </p:nvSpPr>
        <p:spPr bwMode="auto">
          <a:xfrm>
            <a:off x="4953000" y="1163638"/>
            <a:ext cx="1600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dname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pname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ename 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salary         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]</a:t>
            </a:r>
          </a:p>
          <a:p>
            <a:pPr algn="l">
              <a:lnSpc>
                <a:spcPct val="6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]</a:t>
            </a:r>
          </a:p>
        </p:txBody>
      </p:sp>
      <p:sp>
        <p:nvSpPr>
          <p:cNvPr id="639099" name="Line 123"/>
          <p:cNvSpPr>
            <a:spLocks noChangeShapeType="1"/>
          </p:cNvSpPr>
          <p:nvPr/>
        </p:nvSpPr>
        <p:spPr bwMode="auto">
          <a:xfrm flipV="1">
            <a:off x="5959475" y="966788"/>
            <a:ext cx="1076325" cy="5429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39100" name="Line 124"/>
          <p:cNvSpPr>
            <a:spLocks noChangeShapeType="1"/>
          </p:cNvSpPr>
          <p:nvPr/>
        </p:nvSpPr>
        <p:spPr bwMode="auto">
          <a:xfrm flipV="1">
            <a:off x="6121400" y="1557338"/>
            <a:ext cx="1171575" cy="533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39101" name="Line 125"/>
          <p:cNvSpPr>
            <a:spLocks noChangeShapeType="1"/>
          </p:cNvSpPr>
          <p:nvPr/>
        </p:nvSpPr>
        <p:spPr bwMode="auto">
          <a:xfrm flipV="1">
            <a:off x="6121400" y="1747838"/>
            <a:ext cx="1171575" cy="533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39102" name="Freeform 126"/>
          <p:cNvSpPr>
            <a:spLocks/>
          </p:cNvSpPr>
          <p:nvPr/>
        </p:nvSpPr>
        <p:spPr bwMode="auto">
          <a:xfrm>
            <a:off x="5972175" y="1628775"/>
            <a:ext cx="1295400" cy="130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"/>
              </a:cxn>
              <a:cxn ang="0">
                <a:pos x="432" y="288"/>
              </a:cxn>
              <a:cxn ang="0">
                <a:pos x="480" y="576"/>
              </a:cxn>
              <a:cxn ang="0">
                <a:pos x="624" y="720"/>
              </a:cxn>
              <a:cxn ang="0">
                <a:pos x="816" y="768"/>
              </a:cxn>
            </a:cxnLst>
            <a:rect l="0" t="0" r="r" b="b"/>
            <a:pathLst>
              <a:path w="816" h="768">
                <a:moveTo>
                  <a:pt x="0" y="0"/>
                </a:moveTo>
                <a:cubicBezTo>
                  <a:pt x="108" y="24"/>
                  <a:pt x="216" y="48"/>
                  <a:pt x="288" y="96"/>
                </a:cubicBezTo>
                <a:cubicBezTo>
                  <a:pt x="360" y="144"/>
                  <a:pt x="400" y="208"/>
                  <a:pt x="432" y="288"/>
                </a:cubicBezTo>
                <a:cubicBezTo>
                  <a:pt x="464" y="368"/>
                  <a:pt x="448" y="504"/>
                  <a:pt x="480" y="576"/>
                </a:cubicBezTo>
                <a:cubicBezTo>
                  <a:pt x="512" y="648"/>
                  <a:pt x="568" y="688"/>
                  <a:pt x="624" y="720"/>
                </a:cubicBezTo>
                <a:cubicBezTo>
                  <a:pt x="680" y="752"/>
                  <a:pt x="748" y="760"/>
                  <a:pt x="816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639107" name="Line 131"/>
          <p:cNvSpPr>
            <a:spLocks noChangeShapeType="1"/>
          </p:cNvSpPr>
          <p:nvPr/>
        </p:nvSpPr>
        <p:spPr bwMode="auto">
          <a:xfrm>
            <a:off x="8248650" y="20812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39108" name="Line 132"/>
          <p:cNvSpPr>
            <a:spLocks noChangeShapeType="1"/>
          </p:cNvSpPr>
          <p:nvPr/>
        </p:nvSpPr>
        <p:spPr bwMode="auto">
          <a:xfrm>
            <a:off x="7934325" y="2081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639109" name="Line 133"/>
          <p:cNvSpPr>
            <a:spLocks noChangeShapeType="1"/>
          </p:cNvSpPr>
          <p:nvPr/>
        </p:nvSpPr>
        <p:spPr bwMode="auto">
          <a:xfrm flipH="1">
            <a:off x="7772400" y="27574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639110" name="Oval 134"/>
          <p:cNvSpPr>
            <a:spLocks noChangeArrowheads="1"/>
          </p:cNvSpPr>
          <p:nvPr/>
        </p:nvSpPr>
        <p:spPr bwMode="auto">
          <a:xfrm>
            <a:off x="6067425" y="1309688"/>
            <a:ext cx="180975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11" name="Oval 135"/>
          <p:cNvSpPr>
            <a:spLocks noChangeArrowheads="1"/>
          </p:cNvSpPr>
          <p:nvPr/>
        </p:nvSpPr>
        <p:spPr bwMode="auto">
          <a:xfrm>
            <a:off x="6415088" y="1128713"/>
            <a:ext cx="214312" cy="1143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12" name="Text Box 136"/>
          <p:cNvSpPr txBox="1">
            <a:spLocks noChangeArrowheads="1"/>
          </p:cNvSpPr>
          <p:nvPr/>
        </p:nvSpPr>
        <p:spPr bwMode="auto">
          <a:xfrm>
            <a:off x="5905500" y="925513"/>
            <a:ext cx="379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</a:t>
            </a:r>
            <a:r>
              <a:rPr lang="en-US" sz="1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39113" name="Text Box 137"/>
          <p:cNvSpPr txBox="1">
            <a:spLocks noChangeArrowheads="1"/>
          </p:cNvSpPr>
          <p:nvPr/>
        </p:nvSpPr>
        <p:spPr bwMode="auto">
          <a:xfrm>
            <a:off x="6321425" y="790575"/>
            <a:ext cx="379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</a:t>
            </a:r>
            <a:r>
              <a:rPr lang="en-US" sz="1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39117" name="Rectangle 14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43400" y="3848100"/>
            <a:ext cx="4800600" cy="9525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+mj-lt"/>
              </a:rPr>
              <a:t>m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maps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proj-emps</a:t>
            </a:r>
            <a:r>
              <a:rPr lang="en-US" sz="1800" dirty="0">
                <a:latin typeface="+mj-lt"/>
              </a:rPr>
              <a:t> 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+mj-lt"/>
              </a:rPr>
              <a:t>                    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dept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emps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worksOn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projects</a:t>
            </a:r>
            <a:endParaRPr lang="en-US" sz="1800" dirty="0">
              <a:latin typeface="+mj-lt"/>
            </a:endParaRPr>
          </a:p>
        </p:txBody>
      </p:sp>
      <p:sp>
        <p:nvSpPr>
          <p:cNvPr id="639119" name="Rectangle 14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276600" cy="636587"/>
          </a:xfrm>
          <a:noFill/>
          <a:ln/>
        </p:spPr>
        <p:txBody>
          <a:bodyPr/>
          <a:lstStyle/>
          <a:p>
            <a:r>
              <a:rPr lang="en-US" sz="3200">
                <a:effectLst/>
              </a:rPr>
              <a:t>Example</a:t>
            </a:r>
          </a:p>
        </p:txBody>
      </p:sp>
      <p:sp>
        <p:nvSpPr>
          <p:cNvPr id="639121" name="Rectangle 145"/>
          <p:cNvSpPr>
            <a:spLocks noChangeArrowheads="1"/>
          </p:cNvSpPr>
          <p:nvPr/>
        </p:nvSpPr>
        <p:spPr bwMode="auto">
          <a:xfrm>
            <a:off x="7073900" y="833438"/>
            <a:ext cx="579438" cy="38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22" name="Rectangle 146"/>
          <p:cNvSpPr>
            <a:spLocks noChangeArrowheads="1"/>
          </p:cNvSpPr>
          <p:nvPr/>
        </p:nvSpPr>
        <p:spPr bwMode="auto">
          <a:xfrm>
            <a:off x="5395913" y="1395413"/>
            <a:ext cx="609600" cy="38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27" name="Rectangle 151"/>
          <p:cNvSpPr>
            <a:spLocks noChangeArrowheads="1"/>
          </p:cNvSpPr>
          <p:nvPr/>
        </p:nvSpPr>
        <p:spPr bwMode="auto">
          <a:xfrm>
            <a:off x="1357290" y="3357563"/>
            <a:ext cx="2786082" cy="695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effectLst/>
              <a:latin typeface="+mj-lt"/>
            </a:endParaRPr>
          </a:p>
        </p:txBody>
      </p:sp>
      <p:sp>
        <p:nvSpPr>
          <p:cNvPr id="639128" name="AutoShape 152"/>
          <p:cNvSpPr>
            <a:spLocks noChangeArrowheads="1"/>
          </p:cNvSpPr>
          <p:nvPr/>
        </p:nvSpPr>
        <p:spPr bwMode="auto">
          <a:xfrm>
            <a:off x="0" y="4143380"/>
            <a:ext cx="1428728" cy="949325"/>
          </a:xfrm>
          <a:prstGeom prst="wedgeRoundRectCallout">
            <a:avLst>
              <a:gd name="adj1" fmla="val 41269"/>
              <a:gd name="adj2" fmla="val -10217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400">
                <a:effectLst/>
                <a:latin typeface="+mj-lt"/>
              </a:rPr>
              <a:t>expression for 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effectLst/>
                <a:latin typeface="+mj-lt"/>
              </a:rPr>
              <a:t>dept-emps-worksOn-projects</a:t>
            </a:r>
          </a:p>
        </p:txBody>
      </p:sp>
      <p:sp>
        <p:nvSpPr>
          <p:cNvPr id="639132" name="Rectangle 156"/>
          <p:cNvSpPr>
            <a:spLocks noChangeArrowheads="1"/>
          </p:cNvSpPr>
          <p:nvPr/>
        </p:nvSpPr>
        <p:spPr bwMode="auto">
          <a:xfrm>
            <a:off x="5548313" y="1976438"/>
            <a:ext cx="609600" cy="38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33" name="Rectangle 157"/>
          <p:cNvSpPr>
            <a:spLocks noChangeArrowheads="1"/>
          </p:cNvSpPr>
          <p:nvPr/>
        </p:nvSpPr>
        <p:spPr bwMode="auto">
          <a:xfrm>
            <a:off x="7310438" y="1427163"/>
            <a:ext cx="609600" cy="38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34" name="Rectangle 158"/>
          <p:cNvSpPr>
            <a:spLocks noChangeArrowheads="1"/>
          </p:cNvSpPr>
          <p:nvPr/>
        </p:nvSpPr>
        <p:spPr bwMode="auto">
          <a:xfrm>
            <a:off x="7526338" y="1947863"/>
            <a:ext cx="425450" cy="2413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9135" name="Text Box 159"/>
          <p:cNvSpPr txBox="1">
            <a:spLocks noChangeArrowheads="1"/>
          </p:cNvSpPr>
          <p:nvPr/>
        </p:nvSpPr>
        <p:spPr bwMode="auto">
          <a:xfrm>
            <a:off x="3810000" y="447675"/>
            <a:ext cx="1201226" cy="5909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effectLst/>
                <a:latin typeface="+mj-lt"/>
              </a:rPr>
              <a:t>The concept of </a:t>
            </a:r>
          </a:p>
          <a:p>
            <a:pPr>
              <a:lnSpc>
                <a:spcPct val="90000"/>
              </a:lnSpc>
            </a:pPr>
            <a:r>
              <a:rPr lang="en-US" sz="1200">
                <a:effectLst/>
                <a:latin typeface="+mj-lt"/>
              </a:rPr>
              <a:t>“project of a </a:t>
            </a:r>
          </a:p>
          <a:p>
            <a:pPr>
              <a:lnSpc>
                <a:spcPct val="90000"/>
              </a:lnSpc>
            </a:pPr>
            <a:r>
              <a:rPr lang="en-US" sz="1200">
                <a:effectLst/>
                <a:latin typeface="+mj-lt"/>
              </a:rPr>
              <a:t>department”</a:t>
            </a:r>
          </a:p>
        </p:txBody>
      </p:sp>
      <p:sp>
        <p:nvSpPr>
          <p:cNvPr id="639136" name="Text Box 160"/>
          <p:cNvSpPr txBox="1">
            <a:spLocks noChangeArrowheads="1"/>
          </p:cNvSpPr>
          <p:nvPr/>
        </p:nvSpPr>
        <p:spPr bwMode="auto">
          <a:xfrm>
            <a:off x="7705725" y="4657725"/>
            <a:ext cx="113347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+mj-lt"/>
              </a:rPr>
              <a:t>The concept of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+mj-lt"/>
              </a:rPr>
              <a:t>“project of an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+mj-lt"/>
              </a:rPr>
              <a:t>employee of a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+mj-lt"/>
              </a:rPr>
              <a:t>department”</a:t>
            </a:r>
          </a:p>
        </p:txBody>
      </p:sp>
      <p:sp>
        <p:nvSpPr>
          <p:cNvPr id="639137" name="Line 161"/>
          <p:cNvSpPr>
            <a:spLocks noChangeShapeType="1"/>
          </p:cNvSpPr>
          <p:nvPr/>
        </p:nvSpPr>
        <p:spPr bwMode="auto">
          <a:xfrm flipH="1">
            <a:off x="3352800" y="765175"/>
            <a:ext cx="4826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>
              <a:effectLst/>
              <a:latin typeface="+mj-lt"/>
            </a:endParaRPr>
          </a:p>
        </p:txBody>
      </p:sp>
      <p:sp>
        <p:nvSpPr>
          <p:cNvPr id="639138" name="Line 162"/>
          <p:cNvSpPr>
            <a:spLocks noChangeShapeType="1"/>
          </p:cNvSpPr>
          <p:nvPr/>
        </p:nvSpPr>
        <p:spPr bwMode="auto">
          <a:xfrm flipH="1" flipV="1">
            <a:off x="7239000" y="4657725"/>
            <a:ext cx="5461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639141" name="Rectangle 16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90513" y="1104900"/>
            <a:ext cx="4343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>
                <a:effectLst/>
                <a:latin typeface="+mj-lt"/>
              </a:rPr>
              <a:t>m</a:t>
            </a:r>
            <a:r>
              <a:rPr lang="en-US" sz="1800" baseline="-25000">
                <a:effectLst/>
                <a:latin typeface="+mj-lt"/>
              </a:rPr>
              <a:t>1</a:t>
            </a:r>
            <a:r>
              <a:rPr lang="en-US" sz="1800">
                <a:effectLst/>
                <a:latin typeface="+mj-lt"/>
              </a:rPr>
              <a:t> maps </a:t>
            </a:r>
            <a:r>
              <a:rPr lang="en-US" sz="1800" b="1">
                <a:solidFill>
                  <a:srgbClr val="FF0000"/>
                </a:solidFill>
                <a:effectLst/>
                <a:latin typeface="+mj-lt"/>
              </a:rPr>
              <a:t>proj</a:t>
            </a:r>
            <a:r>
              <a:rPr lang="en-US" sz="1800">
                <a:effectLst/>
                <a:latin typeface="+mj-lt"/>
              </a:rPr>
              <a:t> to </a:t>
            </a:r>
            <a:r>
              <a:rPr lang="en-US" sz="1800" b="1">
                <a:solidFill>
                  <a:srgbClr val="FF0000"/>
                </a:solidFill>
                <a:effectLst/>
                <a:latin typeface="+mj-lt"/>
              </a:rPr>
              <a:t>dept-projects</a:t>
            </a:r>
            <a:r>
              <a:rPr lang="en-US" sz="1800">
                <a:effectLst/>
                <a:latin typeface="+mj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59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39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9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39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3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3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3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3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130" grpId="0" animBg="1"/>
      <p:bldP spid="639096" grpId="0"/>
      <p:bldP spid="639110" grpId="0" animBg="1"/>
      <p:bldP spid="639111" grpId="0" animBg="1"/>
      <p:bldP spid="639112" grpId="0"/>
      <p:bldP spid="639113" grpId="0"/>
      <p:bldP spid="639121" grpId="0" animBg="1"/>
      <p:bldP spid="639122" grpId="0" animBg="1"/>
      <p:bldP spid="639127" grpId="0" animBg="1"/>
      <p:bldP spid="639128" grpId="0" animBg="1"/>
      <p:bldP spid="639132" grpId="0" animBg="1"/>
      <p:bldP spid="639133" grpId="0" animBg="1"/>
      <p:bldP spid="639134" grpId="0" animBg="1"/>
      <p:bldP spid="639135" grpId="0" animBg="1"/>
      <p:bldP spid="639136" grpId="0" animBg="1"/>
      <p:bldP spid="639137" grpId="0" animBg="1"/>
      <p:bldP spid="6391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Text Box 4"/>
          <p:cNvSpPr txBox="1">
            <a:spLocks noChangeArrowheads="1"/>
          </p:cNvSpPr>
          <p:nvPr/>
        </p:nvSpPr>
        <p:spPr bwMode="auto">
          <a:xfrm>
            <a:off x="717550" y="1535113"/>
            <a:ext cx="21002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dname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pname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ename 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salary         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]</a:t>
            </a:r>
          </a:p>
          <a:p>
            <a:pPr algn="l">
              <a:lnSpc>
                <a:spcPct val="6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]</a:t>
            </a:r>
          </a:p>
        </p:txBody>
      </p:sp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2438400" y="976313"/>
            <a:ext cx="21336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dept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dname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budget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emps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ename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salary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worksOn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  <a:p>
            <a:pPr algn="l">
              <a:lnSpc>
                <a:spcPct val="90000"/>
              </a:lnSpc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                 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pid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     ]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]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projects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Set of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[</a:t>
            </a:r>
            <a:endParaRPr lang="en-US" sz="1400" i="1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pid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pname</a:t>
            </a:r>
          </a:p>
          <a:p>
            <a:pPr algn="l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       ]</a:t>
            </a:r>
          </a:p>
          <a:p>
            <a:pPr algn="l">
              <a:lnSpc>
                <a:spcPct val="6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]</a:t>
            </a:r>
          </a:p>
        </p:txBody>
      </p:sp>
      <p:sp>
        <p:nvSpPr>
          <p:cNvPr id="675846" name="Line 6"/>
          <p:cNvSpPr>
            <a:spLocks noChangeShapeType="1"/>
          </p:cNvSpPr>
          <p:nvPr/>
        </p:nvSpPr>
        <p:spPr bwMode="auto">
          <a:xfrm>
            <a:off x="3733800" y="2471738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75847" name="Line 7"/>
          <p:cNvSpPr>
            <a:spLocks noChangeShapeType="1"/>
          </p:cNvSpPr>
          <p:nvPr/>
        </p:nvSpPr>
        <p:spPr bwMode="auto">
          <a:xfrm>
            <a:off x="4267200" y="248126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75848" name="Line 8"/>
          <p:cNvSpPr>
            <a:spLocks noChangeShapeType="1"/>
          </p:cNvSpPr>
          <p:nvPr/>
        </p:nvSpPr>
        <p:spPr bwMode="auto">
          <a:xfrm flipH="1">
            <a:off x="3571875" y="3167063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it-IT">
              <a:effectLst/>
            </a:endParaRPr>
          </a:p>
        </p:txBody>
      </p:sp>
      <p:sp>
        <p:nvSpPr>
          <p:cNvPr id="675849" name="Line 9"/>
          <p:cNvSpPr>
            <a:spLocks noChangeShapeType="1"/>
          </p:cNvSpPr>
          <p:nvPr/>
        </p:nvSpPr>
        <p:spPr bwMode="auto">
          <a:xfrm flipV="1">
            <a:off x="1752600" y="1338263"/>
            <a:ext cx="1076325" cy="5429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850" name="Line 10"/>
          <p:cNvSpPr>
            <a:spLocks noChangeShapeType="1"/>
          </p:cNvSpPr>
          <p:nvPr/>
        </p:nvSpPr>
        <p:spPr bwMode="auto">
          <a:xfrm>
            <a:off x="1752600" y="2081213"/>
            <a:ext cx="1295400" cy="1295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75851" name="Line 11"/>
          <p:cNvSpPr>
            <a:spLocks noChangeShapeType="1"/>
          </p:cNvSpPr>
          <p:nvPr/>
        </p:nvSpPr>
        <p:spPr bwMode="auto">
          <a:xfrm flipV="1">
            <a:off x="1876425" y="1938338"/>
            <a:ext cx="1171575" cy="533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852" name="Line 12"/>
          <p:cNvSpPr>
            <a:spLocks noChangeShapeType="1"/>
          </p:cNvSpPr>
          <p:nvPr/>
        </p:nvSpPr>
        <p:spPr bwMode="auto">
          <a:xfrm flipV="1">
            <a:off x="1876425" y="2128838"/>
            <a:ext cx="1171575" cy="533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853" name="Oval 13"/>
          <p:cNvSpPr>
            <a:spLocks noChangeArrowheads="1"/>
          </p:cNvSpPr>
          <p:nvPr/>
        </p:nvSpPr>
        <p:spPr bwMode="auto">
          <a:xfrm>
            <a:off x="5410200" y="1395413"/>
            <a:ext cx="457200" cy="381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P</a:t>
            </a:r>
          </a:p>
        </p:txBody>
      </p:sp>
      <p:sp>
        <p:nvSpPr>
          <p:cNvPr id="675854" name="Oval 14"/>
          <p:cNvSpPr>
            <a:spLocks noChangeArrowheads="1"/>
          </p:cNvSpPr>
          <p:nvPr/>
        </p:nvSpPr>
        <p:spPr bwMode="auto">
          <a:xfrm>
            <a:off x="5410200" y="2081213"/>
            <a:ext cx="457200" cy="381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PE</a:t>
            </a:r>
          </a:p>
        </p:txBody>
      </p:sp>
      <p:cxnSp>
        <p:nvCxnSpPr>
          <p:cNvPr id="675855" name="AutoShape 15"/>
          <p:cNvCxnSpPr>
            <a:cxnSpLocks noChangeShapeType="1"/>
            <a:stCxn id="675854" idx="0"/>
            <a:endCxn id="675853" idx="4"/>
          </p:cNvCxnSpPr>
          <p:nvPr/>
        </p:nvCxnSpPr>
        <p:spPr bwMode="auto">
          <a:xfrm flipV="1">
            <a:off x="5638800" y="1776413"/>
            <a:ext cx="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856" name="Oval 16"/>
          <p:cNvSpPr>
            <a:spLocks noChangeArrowheads="1"/>
          </p:cNvSpPr>
          <p:nvPr/>
        </p:nvSpPr>
        <p:spPr bwMode="auto">
          <a:xfrm>
            <a:off x="7010400" y="1395413"/>
            <a:ext cx="4572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D</a:t>
            </a:r>
          </a:p>
        </p:txBody>
      </p:sp>
      <p:sp>
        <p:nvSpPr>
          <p:cNvPr id="675857" name="Oval 17"/>
          <p:cNvSpPr>
            <a:spLocks noChangeArrowheads="1"/>
          </p:cNvSpPr>
          <p:nvPr/>
        </p:nvSpPr>
        <p:spPr bwMode="auto">
          <a:xfrm>
            <a:off x="7467600" y="2081213"/>
            <a:ext cx="4572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DP</a:t>
            </a:r>
          </a:p>
        </p:txBody>
      </p:sp>
      <p:cxnSp>
        <p:nvCxnSpPr>
          <p:cNvPr id="675858" name="AutoShape 18"/>
          <p:cNvCxnSpPr>
            <a:cxnSpLocks noChangeShapeType="1"/>
            <a:stCxn id="675861" idx="0"/>
            <a:endCxn id="675857" idx="4"/>
          </p:cNvCxnSpPr>
          <p:nvPr/>
        </p:nvCxnSpPr>
        <p:spPr bwMode="auto">
          <a:xfrm flipV="1">
            <a:off x="7239000" y="2462213"/>
            <a:ext cx="4572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859" name="AutoShape 19"/>
          <p:cNvCxnSpPr>
            <a:cxnSpLocks noChangeShapeType="1"/>
            <a:stCxn id="675857" idx="0"/>
            <a:endCxn id="675856" idx="4"/>
          </p:cNvCxnSpPr>
          <p:nvPr/>
        </p:nvCxnSpPr>
        <p:spPr bwMode="auto">
          <a:xfrm flipH="1" flipV="1">
            <a:off x="7239000" y="1776413"/>
            <a:ext cx="45720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860" name="Oval 20"/>
          <p:cNvSpPr>
            <a:spLocks noChangeArrowheads="1"/>
          </p:cNvSpPr>
          <p:nvPr/>
        </p:nvSpPr>
        <p:spPr bwMode="auto">
          <a:xfrm>
            <a:off x="6629400" y="2081213"/>
            <a:ext cx="4572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DE</a:t>
            </a:r>
          </a:p>
        </p:txBody>
      </p:sp>
      <p:sp>
        <p:nvSpPr>
          <p:cNvPr id="675861" name="Oval 21"/>
          <p:cNvSpPr>
            <a:spLocks noChangeArrowheads="1"/>
          </p:cNvSpPr>
          <p:nvPr/>
        </p:nvSpPr>
        <p:spPr bwMode="auto">
          <a:xfrm>
            <a:off x="6934200" y="2843213"/>
            <a:ext cx="6096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effectLst/>
              </a:rPr>
              <a:t>DEPW</a:t>
            </a:r>
          </a:p>
        </p:txBody>
      </p:sp>
      <p:cxnSp>
        <p:nvCxnSpPr>
          <p:cNvPr id="675862" name="AutoShape 22"/>
          <p:cNvCxnSpPr>
            <a:cxnSpLocks noChangeShapeType="1"/>
            <a:stCxn id="675861" idx="0"/>
            <a:endCxn id="675860" idx="4"/>
          </p:cNvCxnSpPr>
          <p:nvPr/>
        </p:nvCxnSpPr>
        <p:spPr bwMode="auto">
          <a:xfrm flipH="1" flipV="1">
            <a:off x="6858000" y="2462213"/>
            <a:ext cx="3810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863" name="AutoShape 23"/>
          <p:cNvCxnSpPr>
            <a:cxnSpLocks noChangeShapeType="1"/>
            <a:stCxn id="675860" idx="0"/>
            <a:endCxn id="675856" idx="4"/>
          </p:cNvCxnSpPr>
          <p:nvPr/>
        </p:nvCxnSpPr>
        <p:spPr bwMode="auto">
          <a:xfrm flipV="1">
            <a:off x="6858000" y="1776413"/>
            <a:ext cx="381000" cy="304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864" name="Line 24"/>
          <p:cNvSpPr>
            <a:spLocks noChangeShapeType="1"/>
          </p:cNvSpPr>
          <p:nvPr/>
        </p:nvSpPr>
        <p:spPr bwMode="auto">
          <a:xfrm>
            <a:off x="5867400" y="1624013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>
              <a:effectLst/>
            </a:endParaRPr>
          </a:p>
        </p:txBody>
      </p:sp>
      <p:sp>
        <p:nvSpPr>
          <p:cNvPr id="675865" name="Freeform 25"/>
          <p:cNvSpPr>
            <a:spLocks/>
          </p:cNvSpPr>
          <p:nvPr/>
        </p:nvSpPr>
        <p:spPr bwMode="auto">
          <a:xfrm>
            <a:off x="5715000" y="823913"/>
            <a:ext cx="2362200" cy="1257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864" y="24"/>
              </a:cxn>
              <a:cxn ang="0">
                <a:pos x="1440" y="504"/>
              </a:cxn>
              <a:cxn ang="0">
                <a:pos x="1344" y="792"/>
              </a:cxn>
            </a:cxnLst>
            <a:rect l="0" t="0" r="r" b="b"/>
            <a:pathLst>
              <a:path w="1520" h="792">
                <a:moveTo>
                  <a:pt x="0" y="360"/>
                </a:moveTo>
                <a:cubicBezTo>
                  <a:pt x="312" y="180"/>
                  <a:pt x="624" y="0"/>
                  <a:pt x="864" y="24"/>
                </a:cubicBezTo>
                <a:cubicBezTo>
                  <a:pt x="1104" y="48"/>
                  <a:pt x="1360" y="376"/>
                  <a:pt x="1440" y="504"/>
                </a:cubicBezTo>
                <a:cubicBezTo>
                  <a:pt x="1520" y="632"/>
                  <a:pt x="1352" y="736"/>
                  <a:pt x="1344" y="792"/>
                </a:cubicBezTo>
              </a:path>
            </a:pathLst>
          </a:custGeom>
          <a:noFill/>
          <a:ln w="12700" cap="rnd" cmpd="sng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866" name="Line 26"/>
          <p:cNvSpPr>
            <a:spLocks noChangeShapeType="1"/>
          </p:cNvSpPr>
          <p:nvPr/>
        </p:nvSpPr>
        <p:spPr bwMode="auto">
          <a:xfrm>
            <a:off x="5857875" y="2386013"/>
            <a:ext cx="1066800" cy="685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it-IT">
              <a:effectLst/>
            </a:endParaRPr>
          </a:p>
        </p:txBody>
      </p:sp>
      <p:sp>
        <p:nvSpPr>
          <p:cNvPr id="675870" name="Rectangle 3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172200" y="14049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900">
                <a:effectLst/>
              </a:rPr>
              <a:t>X</a:t>
            </a:r>
          </a:p>
        </p:txBody>
      </p:sp>
      <p:sp>
        <p:nvSpPr>
          <p:cNvPr id="675871" name="Oval 31"/>
          <p:cNvSpPr>
            <a:spLocks noChangeArrowheads="1"/>
          </p:cNvSpPr>
          <p:nvPr/>
        </p:nvSpPr>
        <p:spPr bwMode="auto">
          <a:xfrm>
            <a:off x="6553200" y="4191000"/>
            <a:ext cx="16764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effectLst/>
              </a:rPr>
              <a:t>P</a:t>
            </a:r>
            <a:r>
              <a:rPr lang="en-US" sz="1400">
                <a:solidFill>
                  <a:srgbClr val="000000"/>
                </a:solidFill>
                <a:effectLst/>
                <a:sym typeface="Wingdings" pitchFamily="2" charset="2"/>
              </a:rPr>
              <a:t>DP</a:t>
            </a:r>
            <a:endParaRPr lang="en-US" sz="1400">
              <a:solidFill>
                <a:srgbClr val="000000"/>
              </a:solidFill>
              <a:effectLst/>
            </a:endParaRPr>
          </a:p>
        </p:txBody>
      </p:sp>
      <p:sp>
        <p:nvSpPr>
          <p:cNvPr id="675872" name="Oval 32"/>
          <p:cNvSpPr>
            <a:spLocks noChangeArrowheads="1"/>
          </p:cNvSpPr>
          <p:nvPr/>
        </p:nvSpPr>
        <p:spPr bwMode="auto">
          <a:xfrm>
            <a:off x="6553200" y="5181600"/>
            <a:ext cx="16764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effectLst/>
              </a:rPr>
              <a:t>PE</a:t>
            </a:r>
            <a:r>
              <a:rPr lang="en-US" sz="1400">
                <a:solidFill>
                  <a:srgbClr val="000000"/>
                </a:solidFill>
                <a:effectLst/>
                <a:sym typeface="Wingdings" pitchFamily="2" charset="2"/>
              </a:rPr>
              <a:t>DEPW</a:t>
            </a:r>
            <a:endParaRPr lang="en-US" sz="1400">
              <a:solidFill>
                <a:srgbClr val="000000"/>
              </a:solidFill>
              <a:effectLst/>
            </a:endParaRPr>
          </a:p>
        </p:txBody>
      </p:sp>
      <p:cxnSp>
        <p:nvCxnSpPr>
          <p:cNvPr id="675873" name="AutoShape 33"/>
          <p:cNvCxnSpPr>
            <a:cxnSpLocks noChangeShapeType="1"/>
            <a:stCxn id="675872" idx="0"/>
            <a:endCxn id="675871" idx="4"/>
          </p:cNvCxnSpPr>
          <p:nvPr/>
        </p:nvCxnSpPr>
        <p:spPr bwMode="auto">
          <a:xfrm rot="16200000">
            <a:off x="7086600" y="4876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874" name="Rectangle 3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373813" y="3429000"/>
            <a:ext cx="2770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500">
              <a:effectLst/>
            </a:endParaRPr>
          </a:p>
          <a:p>
            <a:pPr marL="381000" indent="-3810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500">
                <a:effectLst/>
              </a:rPr>
              <a:t>A DAG of basic mappings</a:t>
            </a:r>
          </a:p>
        </p:txBody>
      </p:sp>
      <p:sp>
        <p:nvSpPr>
          <p:cNvPr id="675875" name="Rectangle 35"/>
          <p:cNvSpPr>
            <a:spLocks noChangeArrowheads="1"/>
          </p:cNvSpPr>
          <p:nvPr/>
        </p:nvSpPr>
        <p:spPr bwMode="auto">
          <a:xfrm>
            <a:off x="381000" y="3776663"/>
            <a:ext cx="4572000" cy="1069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for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p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proj </a:t>
            </a:r>
          </a:p>
          <a:p>
            <a:pPr algn="l"/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exists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d’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dept, p’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d’.projects </a:t>
            </a:r>
          </a:p>
          <a:p>
            <a:pPr algn="l"/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where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d’.dname=p.dname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and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p’.pname=p.pname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and</a:t>
            </a:r>
            <a:endParaRPr lang="en-US" sz="1600">
              <a:effectLst/>
              <a:latin typeface="Tahoma" pitchFamily="34" charset="0"/>
              <a:sym typeface="Symbol" pitchFamily="18" charset="2"/>
            </a:endParaRPr>
          </a:p>
        </p:txBody>
      </p:sp>
      <p:sp>
        <p:nvSpPr>
          <p:cNvPr id="675876" name="Rectangle 36"/>
          <p:cNvSpPr>
            <a:spLocks noChangeArrowheads="1"/>
          </p:cNvSpPr>
          <p:nvPr/>
        </p:nvSpPr>
        <p:spPr bwMode="auto">
          <a:xfrm>
            <a:off x="838200" y="4905375"/>
            <a:ext cx="6019800" cy="1314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        (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for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e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sz="1600" b="1">
                <a:effectLst/>
                <a:latin typeface="Tahoma" pitchFamily="34" charset="0"/>
                <a:sym typeface="Symbol" pitchFamily="18" charset="2"/>
              </a:rPr>
              <a:t>p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.emps </a:t>
            </a:r>
          </a:p>
          <a:p>
            <a:pPr algn="l"/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exists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e’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sz="1600" b="1">
                <a:effectLst/>
                <a:latin typeface="Tahoma" pitchFamily="34" charset="0"/>
                <a:sym typeface="Symbol" pitchFamily="18" charset="2"/>
              </a:rPr>
              <a:t>d’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.emps, w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in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e’.worksOn  </a:t>
            </a:r>
          </a:p>
          <a:p>
            <a:pPr algn="l"/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where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w.pid=</a:t>
            </a:r>
            <a:r>
              <a:rPr lang="en-US" sz="1600" b="1">
                <a:effectLst/>
                <a:latin typeface="Tahoma" pitchFamily="34" charset="0"/>
                <a:sym typeface="Symbol" pitchFamily="18" charset="2"/>
              </a:rPr>
              <a:t>p’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.pid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and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</a:t>
            </a:r>
          </a:p>
          <a:p>
            <a:pPr algn="l"/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                  e’.ename=e.ename </a:t>
            </a:r>
            <a:r>
              <a:rPr lang="en-US" sz="1600" u="sng">
                <a:effectLst/>
                <a:latin typeface="Tahoma" pitchFamily="34" charset="0"/>
                <a:sym typeface="Symbol" pitchFamily="18" charset="2"/>
              </a:rPr>
              <a:t>and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e’.salary=e.salary </a:t>
            </a:r>
          </a:p>
          <a:p>
            <a:pPr algn="l"/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         )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33"/>
            <a:ext cx="7772400" cy="714375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Nesting Algorithm: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7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67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9" grpId="0" animBg="1"/>
      <p:bldP spid="675850" grpId="0" animBg="1"/>
      <p:bldP spid="675851" grpId="0" animBg="1"/>
      <p:bldP spid="675852" grpId="0" animBg="1"/>
      <p:bldP spid="675864" grpId="0" animBg="1"/>
      <p:bldP spid="675864" grpId="1" animBg="1"/>
      <p:bldP spid="675865" grpId="0" animBg="1"/>
      <p:bldP spid="675866" grpId="0" animBg="1"/>
      <p:bldP spid="675870" grpId="0"/>
      <p:bldP spid="675870" grpId="1"/>
      <p:bldP spid="675871" grpId="0" animBg="1"/>
      <p:bldP spid="675872" grpId="0" animBg="1"/>
      <p:bldP spid="675874" grpId="0"/>
      <p:bldP spid="675875" grpId="0"/>
      <p:bldP spid="6758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479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sz="2000" dirty="0" err="1" smtClean="0"/>
              <a:t>HepTox</a:t>
            </a:r>
            <a:r>
              <a:rPr lang="en-US" sz="2000" dirty="0" smtClean="0"/>
              <a:t> [</a:t>
            </a:r>
            <a:r>
              <a:rPr lang="en-US" sz="2000" dirty="0" err="1" smtClean="0"/>
              <a:t>Bonifati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2005 - </a:t>
            </a:r>
            <a:r>
              <a:rPr lang="en-US" sz="2000" dirty="0" err="1" smtClean="0"/>
              <a:t>VldbJ</a:t>
            </a:r>
            <a:r>
              <a:rPr lang="en-US" sz="2000" dirty="0" smtClean="0"/>
              <a:t> 2009]</a:t>
            </a:r>
            <a:endParaRPr lang="en-US" dirty="0" smtClean="0"/>
          </a:p>
          <a:p>
            <a:r>
              <a:rPr lang="en-US" u="sng" dirty="0" smtClean="0"/>
              <a:t>Nested Mappings: schema mapping reloaded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Fuxman</a:t>
            </a:r>
            <a:r>
              <a:rPr lang="en-US" dirty="0" smtClean="0"/>
              <a:t> et al, </a:t>
            </a:r>
            <a:r>
              <a:rPr lang="en-US" dirty="0" err="1" smtClean="0"/>
              <a:t>Vldb</a:t>
            </a:r>
            <a:r>
              <a:rPr lang="en-US" dirty="0" smtClean="0"/>
              <a:t> 2006]</a:t>
            </a:r>
            <a:endParaRPr lang="en-US" sz="20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32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Schermata 2009-10-26 a 17.00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000504"/>
            <a:ext cx="6653969" cy="1244445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2000232" y="4011390"/>
            <a:ext cx="4714908" cy="78581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FAC3-D353-4B43-AA42-7AE70062FC7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81986" name="AutoShape 2"/>
          <p:cNvSpPr>
            <a:spLocks noChangeArrowheads="1"/>
          </p:cNvSpPr>
          <p:nvPr/>
        </p:nvSpPr>
        <p:spPr bwMode="auto">
          <a:xfrm>
            <a:off x="6777038" y="5029218"/>
            <a:ext cx="2243137" cy="971550"/>
          </a:xfrm>
          <a:prstGeom prst="wedgeRoundRectCallout">
            <a:avLst>
              <a:gd name="adj1" fmla="val -85171"/>
              <a:gd name="adj2" fmla="val -12287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400">
                <a:effectLst/>
                <a:latin typeface="+mj-lt"/>
              </a:rPr>
              <a:t>Execution time for basic: </a:t>
            </a:r>
            <a:br>
              <a:rPr lang="en-US" sz="1400">
                <a:effectLst/>
                <a:latin typeface="+mj-lt"/>
              </a:rPr>
            </a:br>
            <a:r>
              <a:rPr lang="en-US" sz="1400" b="1">
                <a:effectLst/>
                <a:latin typeface="+mj-lt"/>
              </a:rPr>
              <a:t>22 minutes</a:t>
            </a:r>
          </a:p>
          <a:p>
            <a:pPr algn="l"/>
            <a:r>
              <a:rPr lang="en-US" sz="1400">
                <a:effectLst/>
                <a:latin typeface="+mj-lt"/>
              </a:rPr>
              <a:t>Execution time for nested: </a:t>
            </a:r>
            <a:r>
              <a:rPr lang="en-US" sz="1400" b="1">
                <a:effectLst/>
                <a:latin typeface="+mj-lt"/>
              </a:rPr>
              <a:t>1.1 seconds</a:t>
            </a:r>
          </a:p>
        </p:txBody>
      </p:sp>
      <p:graphicFrame>
        <p:nvGraphicFramePr>
          <p:cNvPr id="681989" name="Object 5"/>
          <p:cNvGraphicFramePr>
            <a:graphicFrameLocks noChangeAspect="1"/>
          </p:cNvGraphicFramePr>
          <p:nvPr/>
        </p:nvGraphicFramePr>
        <p:xfrm>
          <a:off x="381000" y="3357563"/>
          <a:ext cx="7315200" cy="4572032"/>
        </p:xfrm>
        <a:graphic>
          <a:graphicData uri="http://schemas.openxmlformats.org/presentationml/2006/ole">
            <p:oleObj spid="_x0000_s136194" name="Grafico" r:id="rId5" imgW="4819808" imgH="4448130" progId="">
              <p:embed/>
            </p:oleObj>
          </a:graphicData>
        </a:graphic>
      </p:graphicFrame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6253170" y="3578370"/>
            <a:ext cx="28908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dirty="0">
                <a:effectLst/>
                <a:latin typeface="+mj-lt"/>
              </a:rPr>
              <a:t> </a:t>
            </a:r>
            <a:r>
              <a:rPr lang="en-US" sz="2000" dirty="0" err="1">
                <a:effectLst/>
                <a:latin typeface="+mj-lt"/>
              </a:rPr>
              <a:t>Q</a:t>
            </a:r>
            <a:r>
              <a:rPr lang="en-US" sz="2000" baseline="-25000" dirty="0" err="1">
                <a:effectLst/>
                <a:latin typeface="+mj-lt"/>
              </a:rPr>
              <a:t>basic</a:t>
            </a:r>
            <a:r>
              <a:rPr lang="en-US" sz="1600" dirty="0">
                <a:effectLst/>
                <a:latin typeface="+mj-lt"/>
              </a:rPr>
              <a:t> execution time / </a:t>
            </a:r>
            <a:r>
              <a:rPr lang="en-US" sz="2000" dirty="0" err="1">
                <a:effectLst/>
                <a:latin typeface="+mj-lt"/>
              </a:rPr>
              <a:t>Q</a:t>
            </a:r>
            <a:r>
              <a:rPr lang="en-US" sz="2000" baseline="-25000" dirty="0" err="1">
                <a:effectLst/>
                <a:latin typeface="+mj-lt"/>
              </a:rPr>
              <a:t>nested</a:t>
            </a:r>
            <a:r>
              <a:rPr lang="en-US" sz="1600" dirty="0">
                <a:effectLst/>
                <a:latin typeface="+mj-lt"/>
              </a:rPr>
              <a:t> execution </a:t>
            </a:r>
            <a:r>
              <a:rPr lang="en-US" sz="1600" dirty="0" smtClean="0">
                <a:effectLst/>
                <a:latin typeface="+mj-lt"/>
              </a:rPr>
              <a:t>time</a:t>
            </a:r>
            <a:endParaRPr lang="en-US" sz="1600" dirty="0">
              <a:effectLst/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2547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srgbClr val="33391C"/>
                </a:solidFill>
                <a:effectLst/>
                <a:latin typeface="Constantia"/>
              </a:rPr>
              <a:t>Clio [</a:t>
            </a:r>
            <a:r>
              <a:rPr lang="en-US" sz="2000" dirty="0" err="1" smtClean="0">
                <a:solidFill>
                  <a:srgbClr val="33391C"/>
                </a:solidFill>
                <a:effectLst/>
                <a:latin typeface="Constantia"/>
              </a:rPr>
              <a:t>Popa</a:t>
            </a:r>
            <a:r>
              <a:rPr lang="en-US" sz="2000" dirty="0" smtClean="0">
                <a:solidFill>
                  <a:srgbClr val="33391C"/>
                </a:solidFill>
                <a:effectLst/>
                <a:latin typeface="Constantia"/>
              </a:rPr>
              <a:t> et al, </a:t>
            </a:r>
            <a:r>
              <a:rPr lang="en-US" sz="2000" dirty="0" err="1" smtClean="0">
                <a:solidFill>
                  <a:srgbClr val="33391C"/>
                </a:solidFill>
                <a:effectLst/>
                <a:latin typeface="Constantia"/>
              </a:rPr>
              <a:t>Vldb</a:t>
            </a:r>
            <a:r>
              <a:rPr lang="en-US" sz="2000" dirty="0" smtClean="0">
                <a:solidFill>
                  <a:srgbClr val="33391C"/>
                </a:solidFill>
                <a:effectLst/>
                <a:latin typeface="Constantia"/>
              </a:rPr>
              <a:t> 2000&amp;2002]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HepTox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Bonifati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Vldb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2005 -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VldbJ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2009]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Nested Mappings: schema mapping reloaded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Fuxman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Vldb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2006]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-24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(Quick) History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ransition advTm="12097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1908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sz="2000" dirty="0" err="1" smtClean="0"/>
              <a:t>HepTox</a:t>
            </a:r>
            <a:r>
              <a:rPr lang="en-US" sz="2000" dirty="0" smtClean="0"/>
              <a:t> [</a:t>
            </a:r>
            <a:r>
              <a:rPr lang="en-US" sz="2000" dirty="0" err="1" smtClean="0"/>
              <a:t>Bonifati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2005 - </a:t>
            </a:r>
            <a:r>
              <a:rPr lang="en-US" sz="2000" dirty="0" err="1" smtClean="0"/>
              <a:t>VldbJ</a:t>
            </a:r>
            <a:r>
              <a:rPr lang="en-US" sz="2000" dirty="0" smtClean="0"/>
              <a:t> 2009]</a:t>
            </a:r>
          </a:p>
          <a:p>
            <a:r>
              <a:rPr lang="en-US" sz="2000" u="sng" dirty="0" smtClean="0"/>
              <a:t>Nested Mappings: schema mapping reloaded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Fuxman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2006]</a:t>
            </a:r>
          </a:p>
          <a:p>
            <a:r>
              <a:rPr lang="en-US" u="sng" dirty="0" smtClean="0"/>
              <a:t>Clip</a:t>
            </a:r>
            <a:r>
              <a:rPr lang="en-US" dirty="0" smtClean="0"/>
              <a:t> [</a:t>
            </a:r>
            <a:r>
              <a:rPr lang="en-US" dirty="0" err="1" smtClean="0"/>
              <a:t>Raffio</a:t>
            </a:r>
            <a:r>
              <a:rPr lang="en-US" dirty="0" smtClean="0"/>
              <a:t> et al, </a:t>
            </a:r>
            <a:r>
              <a:rPr lang="en-US" dirty="0" err="1" smtClean="0"/>
              <a:t>Icde</a:t>
            </a:r>
            <a:r>
              <a:rPr lang="en-US" dirty="0" smtClean="0"/>
              <a:t> 2008]</a:t>
            </a:r>
          </a:p>
          <a:p>
            <a:endParaRPr lang="en-US" sz="20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34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Schermata 2009-10-26 a 17.04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14752"/>
            <a:ext cx="7784486" cy="226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1908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sz="2000" dirty="0" err="1" smtClean="0"/>
              <a:t>HepTox</a:t>
            </a:r>
            <a:r>
              <a:rPr lang="en-US" sz="2000" dirty="0" smtClean="0"/>
              <a:t> [</a:t>
            </a:r>
            <a:r>
              <a:rPr lang="en-US" sz="2000" dirty="0" err="1" smtClean="0"/>
              <a:t>Bonifati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2005 - </a:t>
            </a:r>
            <a:r>
              <a:rPr lang="en-US" sz="2000" dirty="0" err="1" smtClean="0"/>
              <a:t>VldbJ</a:t>
            </a:r>
            <a:r>
              <a:rPr lang="en-US" sz="2000" dirty="0" smtClean="0"/>
              <a:t> 2009]</a:t>
            </a:r>
          </a:p>
          <a:p>
            <a:r>
              <a:rPr lang="en-US" sz="2000" u="sng" dirty="0" smtClean="0"/>
              <a:t>Nested Mappings: schema mapping reloaded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Fuxman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2006]</a:t>
            </a:r>
          </a:p>
          <a:p>
            <a:r>
              <a:rPr lang="en-US" sz="2000" u="sng" dirty="0" smtClean="0"/>
              <a:t>Clip</a:t>
            </a:r>
            <a:r>
              <a:rPr lang="en-US" sz="2000" dirty="0" smtClean="0"/>
              <a:t> [</a:t>
            </a:r>
            <a:r>
              <a:rPr lang="en-US" sz="2000" dirty="0" err="1" smtClean="0"/>
              <a:t>Raffio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Icde</a:t>
            </a:r>
            <a:r>
              <a:rPr lang="en-US" sz="2000" dirty="0" smtClean="0"/>
              <a:t> 2008]</a:t>
            </a:r>
            <a:endParaRPr lang="en-US" dirty="0" smtClean="0"/>
          </a:p>
          <a:p>
            <a:r>
              <a:rPr lang="en-US" u="sng" dirty="0" smtClean="0"/>
              <a:t>MAD Mappings</a:t>
            </a:r>
            <a:r>
              <a:rPr lang="en-US" dirty="0" smtClean="0"/>
              <a:t> [Hernandez et al, </a:t>
            </a:r>
            <a:r>
              <a:rPr lang="en-US" dirty="0" err="1" smtClean="0"/>
              <a:t>Vldb</a:t>
            </a:r>
            <a:r>
              <a:rPr lang="en-US" dirty="0" smtClean="0"/>
              <a:t> 2008]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35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Schermata 2009-10-26 a 17.06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29" y="4429132"/>
            <a:ext cx="5911191" cy="140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Clio [</a:t>
            </a:r>
            <a:r>
              <a:rPr lang="en-US" sz="2000" dirty="0" err="1" smtClean="0"/>
              <a:t>Popa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2000&amp;2002] </a:t>
            </a:r>
          </a:p>
          <a:p>
            <a:r>
              <a:rPr lang="en-US" sz="2000" dirty="0" err="1" smtClean="0"/>
              <a:t>HepTox</a:t>
            </a:r>
            <a:r>
              <a:rPr lang="en-US" sz="2000" dirty="0" smtClean="0"/>
              <a:t> [</a:t>
            </a:r>
            <a:r>
              <a:rPr lang="en-US" sz="2000" dirty="0" err="1" smtClean="0"/>
              <a:t>Bonifati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2005 - </a:t>
            </a:r>
            <a:r>
              <a:rPr lang="en-US" sz="2000" dirty="0" err="1" smtClean="0"/>
              <a:t>VldbJ</a:t>
            </a:r>
            <a:r>
              <a:rPr lang="en-US" sz="2000" dirty="0" smtClean="0"/>
              <a:t> 2009]</a:t>
            </a:r>
          </a:p>
          <a:p>
            <a:r>
              <a:rPr lang="en-US" sz="2000" u="sng" dirty="0" smtClean="0"/>
              <a:t>Nested Mappings: schema mapping reloaded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Fuxman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2006]</a:t>
            </a:r>
          </a:p>
          <a:p>
            <a:r>
              <a:rPr lang="en-US" sz="2000" u="sng" dirty="0" smtClean="0"/>
              <a:t>Clip</a:t>
            </a:r>
            <a:r>
              <a:rPr lang="en-US" sz="2000" dirty="0" smtClean="0"/>
              <a:t> [</a:t>
            </a:r>
            <a:r>
              <a:rPr lang="en-US" sz="2000" dirty="0" err="1" smtClean="0"/>
              <a:t>Raffio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Icde</a:t>
            </a:r>
            <a:r>
              <a:rPr lang="en-US" sz="2000" dirty="0" smtClean="0"/>
              <a:t> 2008]</a:t>
            </a:r>
          </a:p>
          <a:p>
            <a:r>
              <a:rPr lang="en-US" sz="2000" u="sng" dirty="0" smtClean="0"/>
              <a:t>MAD Mappings</a:t>
            </a:r>
            <a:r>
              <a:rPr lang="en-US" sz="2000" dirty="0" smtClean="0"/>
              <a:t> [Hernandez et al, </a:t>
            </a:r>
            <a:r>
              <a:rPr lang="en-US" sz="2000" dirty="0" err="1" smtClean="0"/>
              <a:t>Vldb</a:t>
            </a:r>
            <a:r>
              <a:rPr lang="en-US" sz="2000" dirty="0" smtClean="0"/>
              <a:t> 2008]</a:t>
            </a:r>
            <a:endParaRPr lang="en-US" sz="2800" dirty="0" smtClean="0"/>
          </a:p>
          <a:p>
            <a:r>
              <a:rPr lang="en-US" sz="2400" dirty="0" err="1" smtClean="0"/>
              <a:t>Altova</a:t>
            </a:r>
            <a:r>
              <a:rPr lang="en-US" sz="2400" dirty="0" smtClean="0"/>
              <a:t> </a:t>
            </a:r>
            <a:r>
              <a:rPr lang="en-US" sz="2400" dirty="0" err="1" smtClean="0"/>
              <a:t>MapForce</a:t>
            </a:r>
            <a:r>
              <a:rPr lang="en-US" sz="2400" dirty="0" smtClean="0"/>
              <a:t>, </a:t>
            </a:r>
            <a:r>
              <a:rPr lang="en-US" sz="2400" dirty="0" err="1" smtClean="0"/>
              <a:t>StylusStudio</a:t>
            </a:r>
            <a:r>
              <a:rPr lang="en-US" sz="2400" dirty="0" smtClean="0"/>
              <a:t>, Microsoft Ado.NET, Oracle Service Integrator…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36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(Quick</a:t>
            </a:r>
            <a:r>
              <a:rPr smtClean="0"/>
              <a:t>)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Problem 2: To Generate the TGDs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77"/>
          <p:cNvSpPr txBox="1">
            <a:spLocks noChangeArrowheads="1"/>
          </p:cNvSpPr>
          <p:nvPr/>
        </p:nvSpPr>
        <p:spPr bwMode="auto">
          <a:xfrm>
            <a:off x="5060981" y="3357562"/>
            <a:ext cx="790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Target: Book</a:t>
            </a:r>
          </a:p>
        </p:txBody>
      </p:sp>
      <p:graphicFrame>
        <p:nvGraphicFramePr>
          <p:cNvPr id="50" name="Group 78"/>
          <p:cNvGraphicFramePr>
            <a:graphicFrameLocks noGrp="1"/>
          </p:cNvGraphicFramePr>
          <p:nvPr/>
        </p:nvGraphicFramePr>
        <p:xfrm>
          <a:off x="5060980" y="3518448"/>
          <a:ext cx="2087627" cy="1583392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428596" y="3643314"/>
            <a:ext cx="53816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000" b="1">
                <a:solidFill>
                  <a:srgbClr val="000000"/>
                </a:solidFill>
                <a:effectLst/>
              </a:rPr>
              <a:t>IBDBook</a:t>
            </a:r>
          </a:p>
        </p:txBody>
      </p:sp>
      <p:graphicFrame>
        <p:nvGraphicFramePr>
          <p:cNvPr id="43" name="Group 33"/>
          <p:cNvGraphicFramePr>
            <a:graphicFrameLocks noGrp="1"/>
          </p:cNvGraphicFramePr>
          <p:nvPr/>
        </p:nvGraphicFramePr>
        <p:xfrm>
          <a:off x="428596" y="3792539"/>
          <a:ext cx="1545297" cy="791696"/>
        </p:xfrm>
        <a:graphic>
          <a:graphicData uri="http://schemas.openxmlformats.org/drawingml/2006/table">
            <a:tbl>
              <a:tblPr/>
              <a:tblGrid>
                <a:gridCol w="154529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433368" y="4872048"/>
            <a:ext cx="1281112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IBLBook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7" name="Group 137"/>
          <p:cNvGraphicFramePr>
            <a:graphicFrameLocks noGrp="1"/>
          </p:cNvGraphicFramePr>
          <p:nvPr/>
        </p:nvGraphicFramePr>
        <p:xfrm>
          <a:off x="2122482" y="3786189"/>
          <a:ext cx="2378080" cy="593772"/>
        </p:xfrm>
        <a:graphic>
          <a:graphicData uri="http://schemas.openxmlformats.org/drawingml/2006/table">
            <a:tbl>
              <a:tblPr/>
              <a:tblGrid>
                <a:gridCol w="1597489"/>
                <a:gridCol w="780591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publisher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161"/>
          <p:cNvSpPr txBox="1">
            <a:spLocks noChangeArrowheads="1"/>
          </p:cNvSpPr>
          <p:nvPr/>
        </p:nvSpPr>
        <p:spPr bwMode="auto">
          <a:xfrm>
            <a:off x="2122482" y="3643314"/>
            <a:ext cx="79851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LOC</a:t>
            </a:r>
          </a:p>
        </p:txBody>
      </p:sp>
      <p:graphicFrame>
        <p:nvGraphicFramePr>
          <p:cNvPr id="57" name="Group 201"/>
          <p:cNvGraphicFramePr>
            <a:graphicFrameLocks noGrp="1"/>
          </p:cNvGraphicFramePr>
          <p:nvPr/>
        </p:nvGraphicFramePr>
        <p:xfrm>
          <a:off x="428596" y="5049806"/>
          <a:ext cx="2078551" cy="593772"/>
        </p:xfrm>
        <a:graphic>
          <a:graphicData uri="http://schemas.openxmlformats.org/drawingml/2006/table">
            <a:tbl>
              <a:tblPr/>
              <a:tblGrid>
                <a:gridCol w="1583874"/>
                <a:gridCol w="49467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Group 51"/>
          <p:cNvGraphicFramePr>
            <a:graphicFrameLocks noGrp="1"/>
          </p:cNvGraphicFramePr>
          <p:nvPr/>
        </p:nvGraphicFramePr>
        <p:xfrm>
          <a:off x="2909030" y="5023876"/>
          <a:ext cx="1091466" cy="593772"/>
        </p:xfrm>
        <a:graphic>
          <a:graphicData uri="http://schemas.openxmlformats.org/drawingml/2006/table">
            <a:tbl>
              <a:tblPr/>
              <a:tblGrid>
                <a:gridCol w="317682"/>
                <a:gridCol w="773784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Text Box 75"/>
          <p:cNvSpPr txBox="1">
            <a:spLocks noChangeArrowheads="1"/>
          </p:cNvSpPr>
          <p:nvPr/>
        </p:nvSpPr>
        <p:spPr bwMode="auto">
          <a:xfrm>
            <a:off x="2909030" y="4869335"/>
            <a:ext cx="981074" cy="13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IBLPublisher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16" name="Text Box 162"/>
          <p:cNvSpPr txBox="1">
            <a:spLocks noChangeArrowheads="1"/>
          </p:cNvSpPr>
          <p:nvPr/>
        </p:nvSpPr>
        <p:spPr bwMode="auto">
          <a:xfrm>
            <a:off x="7377140" y="3357562"/>
            <a:ext cx="1338264" cy="153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>
                <a:solidFill>
                  <a:srgbClr val="000000"/>
                </a:solidFill>
                <a:effectLst/>
              </a:rPr>
              <a:t>Target: Publisher</a:t>
            </a:r>
          </a:p>
        </p:txBody>
      </p:sp>
      <p:graphicFrame>
        <p:nvGraphicFramePr>
          <p:cNvPr id="117" name="Group 163"/>
          <p:cNvGraphicFramePr>
            <a:graphicFrameLocks noGrp="1"/>
          </p:cNvGraphicFramePr>
          <p:nvPr/>
        </p:nvGraphicFramePr>
        <p:xfrm>
          <a:off x="7378725" y="3524799"/>
          <a:ext cx="1093735" cy="989620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28596" y="-24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Problems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1</a:t>
            </a:r>
            <a:r>
              <a:rPr kumimoji="0" lang="it-IT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and 2 are “</a:t>
            </a:r>
            <a:r>
              <a:rPr kumimoji="0" lang="it-IT" sz="4200" b="0" i="0" u="none" strike="noStrike" kern="1200" cap="none" spc="-100" normalizeH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solved</a:t>
            </a:r>
            <a:r>
              <a:rPr kumimoji="0" lang="it-IT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4200" b="0" i="0" u="sng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3857620" y="1643050"/>
            <a:ext cx="507209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1 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sz="1600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,i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IBLBook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→ Book(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2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i,p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IBLPublisher(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p) → Publisher (i, p)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3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 : ∀ t: </a:t>
            </a:r>
            <a:r>
              <a:rPr lang="fr-FR" sz="1600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IBDBook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(t) → ∃N: Book(t, N)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4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t, p: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LOC(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p) →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∃N1: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Book(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N1) </a:t>
            </a:r>
            <a:b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</a:b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			Publisher (N1, p)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01288" y="2602299"/>
            <a:ext cx="295943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03152" y="1428736"/>
            <a:ext cx="53708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>
                <a:solidFill>
                  <a:srgbClr val="000000"/>
                </a:solidFill>
                <a:effectLst/>
              </a:rPr>
              <a:t>Source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01288" y="2751367"/>
            <a:ext cx="447204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52219" y="2457804"/>
            <a:ext cx="1720829" cy="162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41546" y="2180635"/>
            <a:ext cx="103032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>
                <a:solidFill>
                  <a:srgbClr val="000000"/>
                </a:solidFill>
                <a:effectLst/>
              </a:rPr>
              <a:t>Publisher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92807" y="2329702"/>
            <a:ext cx="173181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692807" y="2465617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392478" y="1428736"/>
            <a:ext cx="471318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Target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541546" y="1649242"/>
            <a:ext cx="99524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Book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692807" y="1798310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92807" y="1947378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9" name="AutoShape 14"/>
          <p:cNvCxnSpPr>
            <a:cxnSpLocks noChangeShapeType="1"/>
            <a:stCxn id="28" idx="3"/>
            <a:endCxn id="23" idx="3"/>
          </p:cNvCxnSpPr>
          <p:nvPr/>
        </p:nvCxnSpPr>
        <p:spPr bwMode="auto">
          <a:xfrm flipH="1">
            <a:off x="2865988" y="2036161"/>
            <a:ext cx="274023" cy="382324"/>
          </a:xfrm>
          <a:prstGeom prst="bentConnector3">
            <a:avLst>
              <a:gd name="adj1" fmla="val -83424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952220" y="1649242"/>
            <a:ext cx="977710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 err="1">
                <a:solidFill>
                  <a:srgbClr val="000000"/>
                </a:solidFill>
                <a:effectLst/>
              </a:rPr>
              <a:t>IBDBook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101288" y="1798310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cxnSp>
        <p:nvCxnSpPr>
          <p:cNvPr id="32" name="AutoShape 17"/>
          <p:cNvCxnSpPr>
            <a:cxnSpLocks noChangeShapeType="1"/>
            <a:stCxn id="31" idx="3"/>
            <a:endCxn id="27" idx="1"/>
          </p:cNvCxnSpPr>
          <p:nvPr/>
        </p:nvCxnSpPr>
        <p:spPr bwMode="auto">
          <a:xfrm>
            <a:off x="1397231" y="1885997"/>
            <a:ext cx="1295576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952220" y="1990683"/>
            <a:ext cx="64230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LOC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101288" y="2139751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101288" y="2291010"/>
            <a:ext cx="692727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publisher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6" name="AutoShape 26"/>
          <p:cNvCxnSpPr>
            <a:cxnSpLocks noChangeShapeType="1"/>
            <a:stCxn id="34" idx="3"/>
            <a:endCxn id="27" idx="1"/>
          </p:cNvCxnSpPr>
          <p:nvPr/>
        </p:nvCxnSpPr>
        <p:spPr bwMode="auto">
          <a:xfrm flipV="1">
            <a:off x="1397231" y="1887093"/>
            <a:ext cx="1295576" cy="3414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7" name="AutoShape 27"/>
          <p:cNvCxnSpPr>
            <a:cxnSpLocks noChangeShapeType="1"/>
            <a:stCxn id="35" idx="3"/>
            <a:endCxn id="24" idx="1"/>
          </p:cNvCxnSpPr>
          <p:nvPr/>
        </p:nvCxnSpPr>
        <p:spPr bwMode="auto">
          <a:xfrm>
            <a:off x="1794015" y="2379794"/>
            <a:ext cx="898792" cy="1746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8" name="AutoShape 28"/>
          <p:cNvCxnSpPr>
            <a:cxnSpLocks noChangeShapeType="1"/>
          </p:cNvCxnSpPr>
          <p:nvPr/>
        </p:nvCxnSpPr>
        <p:spPr bwMode="auto">
          <a:xfrm flipV="1">
            <a:off x="1397231" y="2710944"/>
            <a:ext cx="611617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39" name="AutoShape 29"/>
          <p:cNvCxnSpPr>
            <a:cxnSpLocks noChangeShapeType="1"/>
            <a:endCxn id="27" idx="1"/>
          </p:cNvCxnSpPr>
          <p:nvPr/>
        </p:nvCxnSpPr>
        <p:spPr bwMode="auto">
          <a:xfrm rot="5400000" flipH="1" flipV="1">
            <a:off x="1932756" y="1954570"/>
            <a:ext cx="827527" cy="692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40" name="AutoShape 30"/>
          <p:cNvCxnSpPr>
            <a:cxnSpLocks noChangeShapeType="1"/>
          </p:cNvCxnSpPr>
          <p:nvPr/>
        </p:nvCxnSpPr>
        <p:spPr bwMode="auto">
          <a:xfrm flipV="1">
            <a:off x="1534724" y="2860012"/>
            <a:ext cx="540000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4" name="AutoShape 31"/>
          <p:cNvCxnSpPr>
            <a:cxnSpLocks noChangeShapeType="1"/>
            <a:endCxn id="28" idx="1"/>
          </p:cNvCxnSpPr>
          <p:nvPr/>
        </p:nvCxnSpPr>
        <p:spPr bwMode="auto">
          <a:xfrm rot="5400000" flipH="1" flipV="1">
            <a:off x="1971571" y="2136261"/>
            <a:ext cx="821335" cy="621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965375" y="3027362"/>
            <a:ext cx="930275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IBLPublisher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102532" y="3192822"/>
            <a:ext cx="215900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102532" y="3311988"/>
            <a:ext cx="323850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54" name="AutoShape 19"/>
          <p:cNvCxnSpPr>
            <a:cxnSpLocks noChangeShapeType="1"/>
            <a:endCxn id="23" idx="1"/>
          </p:cNvCxnSpPr>
          <p:nvPr/>
        </p:nvCxnSpPr>
        <p:spPr bwMode="auto">
          <a:xfrm rot="5400000" flipH="1" flipV="1">
            <a:off x="1912700" y="2506018"/>
            <a:ext cx="867640" cy="692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5" name="AutoShape 20"/>
          <p:cNvCxnSpPr>
            <a:cxnSpLocks noChangeShapeType="1"/>
            <a:endCxn id="24" idx="1"/>
          </p:cNvCxnSpPr>
          <p:nvPr/>
        </p:nvCxnSpPr>
        <p:spPr bwMode="auto">
          <a:xfrm rot="5400000" flipH="1" flipV="1">
            <a:off x="1909220" y="2645414"/>
            <a:ext cx="874600" cy="692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8" name="AutoShape 21"/>
          <p:cNvCxnSpPr>
            <a:cxnSpLocks noChangeShapeType="1"/>
          </p:cNvCxnSpPr>
          <p:nvPr/>
        </p:nvCxnSpPr>
        <p:spPr bwMode="auto">
          <a:xfrm>
            <a:off x="1536741" y="3424088"/>
            <a:ext cx="468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9" name="AutoShape 22"/>
          <p:cNvCxnSpPr>
            <a:cxnSpLocks noChangeShapeType="1"/>
          </p:cNvCxnSpPr>
          <p:nvPr/>
        </p:nvCxnSpPr>
        <p:spPr bwMode="auto">
          <a:xfrm>
            <a:off x="1282527" y="3282624"/>
            <a:ext cx="720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0" name="Titolo 4"/>
          <p:cNvSpPr txBox="1">
            <a:spLocks/>
          </p:cNvSpPr>
          <p:nvPr/>
        </p:nvSpPr>
        <p:spPr>
          <a:xfrm>
            <a:off x="285720" y="5929338"/>
            <a:ext cx="8229600" cy="714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but</a:t>
            </a:r>
            <a:r>
              <a:rPr lang="it-IT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looking</a:t>
            </a:r>
            <a:r>
              <a:rPr lang="it-IT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at the target </a:t>
            </a:r>
            <a:r>
              <a:rPr lang="it-IT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instance…</a:t>
            </a:r>
            <a:endParaRPr kumimoji="0" lang="it-IT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4357718" y="514887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effectLst/>
              </a:rPr>
              <a:t>Source </a:t>
            </a:r>
            <a:r>
              <a:rPr lang="it-IT" sz="1600" dirty="0" err="1" smtClean="0">
                <a:effectLst/>
              </a:rPr>
              <a:t>semantics</a:t>
            </a:r>
            <a:r>
              <a:rPr lang="it-IT" sz="1600" dirty="0" smtClean="0">
                <a:effectLst/>
              </a:rPr>
              <a:t> </a:t>
            </a:r>
            <a:r>
              <a:rPr lang="it-IT" sz="1600" dirty="0" err="1" smtClean="0">
                <a:effectLst/>
              </a:rPr>
              <a:t>preserved</a:t>
            </a:r>
            <a:r>
              <a:rPr lang="it-IT" sz="1600" dirty="0" smtClean="0">
                <a:effectLst/>
              </a:rPr>
              <a:t> in the target </a:t>
            </a:r>
            <a:r>
              <a:rPr lang="it-IT" sz="1600" dirty="0" err="1" smtClean="0">
                <a:effectLst/>
              </a:rPr>
              <a:t>instance</a:t>
            </a:r>
            <a:endParaRPr lang="it-IT" sz="1600" dirty="0" smtClean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600" dirty="0" err="1" smtClean="0">
                <a:effectLst/>
              </a:rPr>
              <a:t>Given</a:t>
            </a:r>
            <a:r>
              <a:rPr lang="it-IT" sz="1600" dirty="0" smtClean="0">
                <a:effectLst/>
              </a:rPr>
              <a:t> a minimal </a:t>
            </a:r>
            <a:r>
              <a:rPr lang="it-IT" sz="1600" dirty="0" err="1" smtClean="0">
                <a:effectLst/>
              </a:rPr>
              <a:t>abstract</a:t>
            </a:r>
            <a:r>
              <a:rPr lang="it-IT" sz="1600" dirty="0" smtClean="0">
                <a:effectLst/>
              </a:rPr>
              <a:t> </a:t>
            </a:r>
            <a:r>
              <a:rPr lang="it-IT" sz="1600" dirty="0" err="1" smtClean="0">
                <a:effectLst/>
              </a:rPr>
              <a:t>specification</a:t>
            </a:r>
            <a:endParaRPr lang="it-IT" sz="1600" dirty="0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77"/>
          <p:cNvSpPr txBox="1">
            <a:spLocks noChangeArrowheads="1"/>
          </p:cNvSpPr>
          <p:nvPr/>
        </p:nvSpPr>
        <p:spPr bwMode="auto">
          <a:xfrm>
            <a:off x="5060981" y="3357562"/>
            <a:ext cx="790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Target: Book</a:t>
            </a:r>
          </a:p>
        </p:txBody>
      </p:sp>
      <p:graphicFrame>
        <p:nvGraphicFramePr>
          <p:cNvPr id="50" name="Group 78"/>
          <p:cNvGraphicFramePr>
            <a:graphicFrameLocks noGrp="1"/>
          </p:cNvGraphicFramePr>
          <p:nvPr/>
        </p:nvGraphicFramePr>
        <p:xfrm>
          <a:off x="5060980" y="3518448"/>
          <a:ext cx="2087627" cy="1583392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428596" y="3643314"/>
            <a:ext cx="53816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000" b="1">
                <a:solidFill>
                  <a:srgbClr val="000000"/>
                </a:solidFill>
                <a:effectLst/>
              </a:rPr>
              <a:t>IBDBook</a:t>
            </a:r>
          </a:p>
        </p:txBody>
      </p:sp>
      <p:graphicFrame>
        <p:nvGraphicFramePr>
          <p:cNvPr id="43" name="Group 33"/>
          <p:cNvGraphicFramePr>
            <a:graphicFrameLocks noGrp="1"/>
          </p:cNvGraphicFramePr>
          <p:nvPr/>
        </p:nvGraphicFramePr>
        <p:xfrm>
          <a:off x="428596" y="3792539"/>
          <a:ext cx="1545297" cy="791696"/>
        </p:xfrm>
        <a:graphic>
          <a:graphicData uri="http://schemas.openxmlformats.org/drawingml/2006/table">
            <a:tbl>
              <a:tblPr/>
              <a:tblGrid>
                <a:gridCol w="154529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Hobbit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433368" y="4872048"/>
            <a:ext cx="1281112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IBLBook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7" name="Group 137"/>
          <p:cNvGraphicFramePr>
            <a:graphicFrameLocks noGrp="1"/>
          </p:cNvGraphicFramePr>
          <p:nvPr/>
        </p:nvGraphicFramePr>
        <p:xfrm>
          <a:off x="2122482" y="3786189"/>
          <a:ext cx="2378080" cy="593772"/>
        </p:xfrm>
        <a:graphic>
          <a:graphicData uri="http://schemas.openxmlformats.org/drawingml/2006/table">
            <a:tbl>
              <a:tblPr/>
              <a:tblGrid>
                <a:gridCol w="1597489"/>
                <a:gridCol w="780591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publisher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of the Rings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161"/>
          <p:cNvSpPr txBox="1">
            <a:spLocks noChangeArrowheads="1"/>
          </p:cNvSpPr>
          <p:nvPr/>
        </p:nvSpPr>
        <p:spPr bwMode="auto">
          <a:xfrm>
            <a:off x="2122482" y="3643314"/>
            <a:ext cx="798512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LOC</a:t>
            </a:r>
          </a:p>
        </p:txBody>
      </p:sp>
      <p:graphicFrame>
        <p:nvGraphicFramePr>
          <p:cNvPr id="57" name="Group 201"/>
          <p:cNvGraphicFramePr>
            <a:graphicFrameLocks noGrp="1"/>
          </p:cNvGraphicFramePr>
          <p:nvPr/>
        </p:nvGraphicFramePr>
        <p:xfrm>
          <a:off x="428596" y="5049806"/>
          <a:ext cx="2078551" cy="593772"/>
        </p:xfrm>
        <a:graphic>
          <a:graphicData uri="http://schemas.openxmlformats.org/drawingml/2006/table">
            <a:tbl>
              <a:tblPr/>
              <a:tblGrid>
                <a:gridCol w="1583874"/>
                <a:gridCol w="494677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Group 51"/>
          <p:cNvGraphicFramePr>
            <a:graphicFrameLocks noGrp="1"/>
          </p:cNvGraphicFramePr>
          <p:nvPr/>
        </p:nvGraphicFramePr>
        <p:xfrm>
          <a:off x="2909030" y="5023876"/>
          <a:ext cx="1091466" cy="593772"/>
        </p:xfrm>
        <a:graphic>
          <a:graphicData uri="http://schemas.openxmlformats.org/drawingml/2006/table">
            <a:tbl>
              <a:tblPr/>
              <a:tblGrid>
                <a:gridCol w="317682"/>
                <a:gridCol w="773784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Text Box 75"/>
          <p:cNvSpPr txBox="1">
            <a:spLocks noChangeArrowheads="1"/>
          </p:cNvSpPr>
          <p:nvPr/>
        </p:nvSpPr>
        <p:spPr bwMode="auto">
          <a:xfrm>
            <a:off x="2909030" y="4869335"/>
            <a:ext cx="981074" cy="138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 err="1">
                <a:solidFill>
                  <a:srgbClr val="000000"/>
                </a:solidFill>
                <a:effectLst/>
              </a:rPr>
              <a:t>IBLPublisher</a:t>
            </a:r>
            <a:endParaRPr lang="it-IT" sz="1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16" name="Text Box 162"/>
          <p:cNvSpPr txBox="1">
            <a:spLocks noChangeArrowheads="1"/>
          </p:cNvSpPr>
          <p:nvPr/>
        </p:nvSpPr>
        <p:spPr bwMode="auto">
          <a:xfrm>
            <a:off x="7377140" y="3357562"/>
            <a:ext cx="1338264" cy="153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>
                <a:solidFill>
                  <a:srgbClr val="000000"/>
                </a:solidFill>
                <a:effectLst/>
              </a:rPr>
              <a:t>Target: Publisher</a:t>
            </a:r>
          </a:p>
        </p:txBody>
      </p:sp>
      <p:graphicFrame>
        <p:nvGraphicFramePr>
          <p:cNvPr id="117" name="Group 163"/>
          <p:cNvGraphicFramePr>
            <a:graphicFrameLocks noGrp="1"/>
          </p:cNvGraphicFramePr>
          <p:nvPr/>
        </p:nvGraphicFramePr>
        <p:xfrm>
          <a:off x="7378725" y="3524799"/>
          <a:ext cx="1093735" cy="989620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28596" y="-24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Redundancy</a:t>
            </a:r>
            <a:r>
              <a:rPr kumimoji="0" lang="it-IT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200" b="0" i="0" u="sng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3857620" y="1643050"/>
            <a:ext cx="507209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1 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sz="1600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,i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IBLBook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→ Book(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i) 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2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</a:t>
            </a:r>
            <a:r>
              <a:rPr lang="fr-FR" sz="1600" dirty="0" err="1" smtClean="0">
                <a:solidFill>
                  <a:srgbClr val="000000"/>
                </a:solidFill>
                <a:effectLst/>
                <a:latin typeface="Constantia"/>
              </a:rPr>
              <a:t>i,p</a:t>
            </a: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IBLPublisher(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p) → Publisher (i, p)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3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 : ∀ t: </a:t>
            </a:r>
            <a:r>
              <a:rPr lang="fr-FR" sz="1600" dirty="0" err="1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IBDBook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(t) → ∃N: Book(t, N)</a:t>
            </a:r>
          </a:p>
          <a:p>
            <a:pPr marL="640080" lvl="1" indent="-274320" fontAlgn="auto">
              <a:spcBef>
                <a:spcPts val="300"/>
              </a:spcBef>
              <a:spcAft>
                <a:spcPts val="0"/>
              </a:spcAft>
              <a:buClr>
                <a:srgbClr val="F3A447">
                  <a:shade val="75000"/>
                </a:srgbClr>
              </a:buClr>
              <a:buSzPct val="85000"/>
            </a:pPr>
            <a:r>
              <a:rPr lang="fr-FR" sz="1600" dirty="0" smtClean="0">
                <a:solidFill>
                  <a:srgbClr val="000000"/>
                </a:solidFill>
                <a:effectLst/>
                <a:latin typeface="Constantia"/>
              </a:rPr>
              <a:t>m</a:t>
            </a:r>
            <a:r>
              <a:rPr lang="fr-FR" sz="1600" baseline="-25000" dirty="0" smtClean="0">
                <a:solidFill>
                  <a:srgbClr val="000000"/>
                </a:solidFill>
                <a:effectLst/>
                <a:latin typeface="Constantia"/>
              </a:rPr>
              <a:t>4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 :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∀ t, p: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LOC(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p) → 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∃N1: 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Book(</a:t>
            </a:r>
            <a:r>
              <a:rPr lang="fr-FR" sz="1600" dirty="0" smtClean="0">
                <a:solidFill>
                  <a:srgbClr val="EEF1E2">
                    <a:lumMod val="25000"/>
                  </a:srgbClr>
                </a:solidFill>
                <a:effectLst/>
                <a:latin typeface="Constantia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, N1) </a:t>
            </a:r>
            <a:b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</a:br>
            <a:r>
              <a:rPr lang="pt-BR" sz="1600" dirty="0" smtClean="0">
                <a:solidFill>
                  <a:srgbClr val="000000"/>
                </a:solidFill>
                <a:effectLst/>
                <a:latin typeface="Constantia"/>
              </a:rPr>
              <a:t>			Publisher (N1, p)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01288" y="2602299"/>
            <a:ext cx="295943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03152" y="1428736"/>
            <a:ext cx="53708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>
                <a:solidFill>
                  <a:srgbClr val="000000"/>
                </a:solidFill>
                <a:effectLst/>
              </a:rPr>
              <a:t>Source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01288" y="2751367"/>
            <a:ext cx="447204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52219" y="2457804"/>
            <a:ext cx="1720829" cy="162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41546" y="2180635"/>
            <a:ext cx="1030322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>
                <a:solidFill>
                  <a:srgbClr val="000000"/>
                </a:solidFill>
                <a:effectLst/>
              </a:rPr>
              <a:t>Publisher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92807" y="2329702"/>
            <a:ext cx="173181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692807" y="2465617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392478" y="1428736"/>
            <a:ext cx="471318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Target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541546" y="1649242"/>
            <a:ext cx="99524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Book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692807" y="1798310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92807" y="1947378"/>
            <a:ext cx="447204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9" name="AutoShape 14"/>
          <p:cNvCxnSpPr>
            <a:cxnSpLocks noChangeShapeType="1"/>
            <a:stCxn id="28" idx="3"/>
            <a:endCxn id="23" idx="3"/>
          </p:cNvCxnSpPr>
          <p:nvPr/>
        </p:nvCxnSpPr>
        <p:spPr bwMode="auto">
          <a:xfrm flipH="1">
            <a:off x="2865988" y="2036161"/>
            <a:ext cx="274023" cy="382324"/>
          </a:xfrm>
          <a:prstGeom prst="bentConnector3">
            <a:avLst>
              <a:gd name="adj1" fmla="val -83424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952220" y="1649242"/>
            <a:ext cx="977710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 dirty="0" err="1">
                <a:solidFill>
                  <a:srgbClr val="000000"/>
                </a:solidFill>
                <a:effectLst/>
              </a:rPr>
              <a:t>IBDBook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101288" y="1798310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cxnSp>
        <p:nvCxnSpPr>
          <p:cNvPr id="32" name="AutoShape 17"/>
          <p:cNvCxnSpPr>
            <a:cxnSpLocks noChangeShapeType="1"/>
            <a:stCxn id="31" idx="3"/>
            <a:endCxn id="27" idx="1"/>
          </p:cNvCxnSpPr>
          <p:nvPr/>
        </p:nvCxnSpPr>
        <p:spPr bwMode="auto">
          <a:xfrm>
            <a:off x="1397231" y="1885997"/>
            <a:ext cx="1295576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952220" y="1990683"/>
            <a:ext cx="642307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1200" b="1">
                <a:solidFill>
                  <a:srgbClr val="000000"/>
                </a:solidFill>
                <a:effectLst/>
              </a:rPr>
              <a:t>LOC </a:t>
            </a:r>
            <a:r>
              <a:rPr lang="it-IT" sz="1050" b="1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101288" y="2139751"/>
            <a:ext cx="295943" cy="177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>
                <a:solidFill>
                  <a:srgbClr val="000000"/>
                </a:solidFill>
                <a:effectLst/>
              </a:rPr>
              <a:t>title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101288" y="2291010"/>
            <a:ext cx="692727" cy="177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publisher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6" name="AutoShape 26"/>
          <p:cNvCxnSpPr>
            <a:cxnSpLocks noChangeShapeType="1"/>
            <a:stCxn id="34" idx="3"/>
            <a:endCxn id="27" idx="1"/>
          </p:cNvCxnSpPr>
          <p:nvPr/>
        </p:nvCxnSpPr>
        <p:spPr bwMode="auto">
          <a:xfrm flipV="1">
            <a:off x="1397231" y="1887093"/>
            <a:ext cx="1295576" cy="3414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7" name="AutoShape 27"/>
          <p:cNvCxnSpPr>
            <a:cxnSpLocks noChangeShapeType="1"/>
            <a:stCxn id="35" idx="3"/>
            <a:endCxn id="24" idx="1"/>
          </p:cNvCxnSpPr>
          <p:nvPr/>
        </p:nvCxnSpPr>
        <p:spPr bwMode="auto">
          <a:xfrm>
            <a:off x="1794015" y="2379794"/>
            <a:ext cx="898792" cy="1746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8" name="AutoShape 28"/>
          <p:cNvCxnSpPr>
            <a:cxnSpLocks noChangeShapeType="1"/>
          </p:cNvCxnSpPr>
          <p:nvPr/>
        </p:nvCxnSpPr>
        <p:spPr bwMode="auto">
          <a:xfrm flipV="1">
            <a:off x="1397231" y="2710944"/>
            <a:ext cx="611617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39" name="AutoShape 29"/>
          <p:cNvCxnSpPr>
            <a:cxnSpLocks noChangeShapeType="1"/>
            <a:endCxn id="27" idx="1"/>
          </p:cNvCxnSpPr>
          <p:nvPr/>
        </p:nvCxnSpPr>
        <p:spPr bwMode="auto">
          <a:xfrm rot="5400000" flipH="1" flipV="1">
            <a:off x="1932756" y="1954570"/>
            <a:ext cx="827527" cy="692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40" name="AutoShape 30"/>
          <p:cNvCxnSpPr>
            <a:cxnSpLocks noChangeShapeType="1"/>
          </p:cNvCxnSpPr>
          <p:nvPr/>
        </p:nvCxnSpPr>
        <p:spPr bwMode="auto">
          <a:xfrm flipV="1">
            <a:off x="1534724" y="2860012"/>
            <a:ext cx="540000" cy="21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4" name="AutoShape 31"/>
          <p:cNvCxnSpPr>
            <a:cxnSpLocks noChangeShapeType="1"/>
            <a:endCxn id="28" idx="1"/>
          </p:cNvCxnSpPr>
          <p:nvPr/>
        </p:nvCxnSpPr>
        <p:spPr bwMode="auto">
          <a:xfrm rot="5400000" flipH="1" flipV="1">
            <a:off x="1971571" y="2136261"/>
            <a:ext cx="821335" cy="621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</p:spPr>
      </p:cxn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965375" y="3027362"/>
            <a:ext cx="930275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1200" b="1" dirty="0" err="1">
                <a:solidFill>
                  <a:srgbClr val="000000"/>
                </a:solidFill>
                <a:effectLst/>
              </a:rPr>
              <a:t>IBLPublisher</a:t>
            </a:r>
            <a:r>
              <a:rPr lang="it-IT" sz="1200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05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102532" y="3192822"/>
            <a:ext cx="215900" cy="12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id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102532" y="3311988"/>
            <a:ext cx="323850" cy="12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1200" dirty="0" err="1">
                <a:solidFill>
                  <a:srgbClr val="000000"/>
                </a:solidFill>
                <a:effectLst/>
              </a:rPr>
              <a:t>name</a:t>
            </a:r>
            <a:endParaRPr lang="it-IT" sz="12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54" name="AutoShape 19"/>
          <p:cNvCxnSpPr>
            <a:cxnSpLocks noChangeShapeType="1"/>
            <a:endCxn id="23" idx="1"/>
          </p:cNvCxnSpPr>
          <p:nvPr/>
        </p:nvCxnSpPr>
        <p:spPr bwMode="auto">
          <a:xfrm rot="5400000" flipH="1" flipV="1">
            <a:off x="1912700" y="2506018"/>
            <a:ext cx="867640" cy="692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5" name="AutoShape 20"/>
          <p:cNvCxnSpPr>
            <a:cxnSpLocks noChangeShapeType="1"/>
            <a:endCxn id="24" idx="1"/>
          </p:cNvCxnSpPr>
          <p:nvPr/>
        </p:nvCxnSpPr>
        <p:spPr bwMode="auto">
          <a:xfrm rot="5400000" flipH="1" flipV="1">
            <a:off x="1909220" y="2645414"/>
            <a:ext cx="874600" cy="692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58" name="AutoShape 21"/>
          <p:cNvCxnSpPr>
            <a:cxnSpLocks noChangeShapeType="1"/>
          </p:cNvCxnSpPr>
          <p:nvPr/>
        </p:nvCxnSpPr>
        <p:spPr bwMode="auto">
          <a:xfrm>
            <a:off x="1536741" y="3424088"/>
            <a:ext cx="468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9" name="AutoShape 22"/>
          <p:cNvCxnSpPr>
            <a:cxnSpLocks noChangeShapeType="1"/>
          </p:cNvCxnSpPr>
          <p:nvPr/>
        </p:nvCxnSpPr>
        <p:spPr bwMode="auto">
          <a:xfrm>
            <a:off x="1282527" y="3282624"/>
            <a:ext cx="720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redundancy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?</a:t>
            </a:r>
          </a:p>
          <a:p>
            <a:pPr lvl="1"/>
            <a:r>
              <a:rPr lang="it-IT" dirty="0" smtClean="0"/>
              <a:t>information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appears</a:t>
            </a:r>
            <a:r>
              <a:rPr lang="it-IT" dirty="0" smtClean="0"/>
              <a:t> </a:t>
            </a:r>
            <a:r>
              <a:rPr lang="it-IT" dirty="0" err="1" smtClean="0"/>
              <a:t>elsewhere</a:t>
            </a:r>
            <a:r>
              <a:rPr lang="it-IT" dirty="0" smtClean="0"/>
              <a:t> in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instance</a:t>
            </a:r>
            <a:endParaRPr lang="it-IT" dirty="0" smtClean="0"/>
          </a:p>
          <a:p>
            <a:pPr lvl="1"/>
            <a:r>
              <a:rPr lang="it-IT" dirty="0" err="1" smtClean="0"/>
              <a:t>es</a:t>
            </a:r>
            <a:r>
              <a:rPr lang="it-IT" dirty="0" smtClean="0"/>
              <a:t>: </a:t>
            </a:r>
            <a:r>
              <a:rPr lang="pt-BR" b="1" dirty="0" smtClean="0">
                <a:solidFill>
                  <a:srgbClr val="000000"/>
                </a:solidFill>
              </a:rPr>
              <a:t>Book</a:t>
            </a:r>
            <a:r>
              <a:rPr lang="pt-BR" dirty="0" smtClean="0">
                <a:solidFill>
                  <a:srgbClr val="000000"/>
                </a:solidFill>
              </a:rPr>
              <a:t>(‘The Hobbit’, 245), </a:t>
            </a:r>
            <a:r>
              <a:rPr lang="pt-BR" b="1" dirty="0" smtClean="0">
                <a:solidFill>
                  <a:srgbClr val="000000"/>
                </a:solidFill>
              </a:rPr>
              <a:t>Book</a:t>
            </a:r>
            <a:r>
              <a:rPr lang="pt-BR" dirty="0" smtClean="0">
                <a:solidFill>
                  <a:srgbClr val="000000"/>
                </a:solidFill>
              </a:rPr>
              <a:t>(‘The Hobbit’, N</a:t>
            </a:r>
            <a:r>
              <a:rPr lang="pt-BR" baseline="-30000" dirty="0" smtClean="0">
                <a:solidFill>
                  <a:srgbClr val="000000"/>
                </a:solidFill>
              </a:rPr>
              <a:t>1</a:t>
            </a:r>
            <a:r>
              <a:rPr lang="pt-BR" dirty="0" smtClean="0">
                <a:solidFill>
                  <a:srgbClr val="000000"/>
                </a:solidFill>
              </a:rPr>
              <a:t>)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nice</a:t>
            </a:r>
            <a:r>
              <a:rPr lang="it-IT" dirty="0" smtClean="0"/>
              <a:t> way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characterize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endParaRPr lang="it-IT" dirty="0" smtClean="0"/>
          </a:p>
          <a:p>
            <a:pPr lvl="1"/>
            <a:r>
              <a:rPr lang="it-IT" dirty="0" err="1" smtClean="0"/>
              <a:t>any</a:t>
            </a:r>
            <a:r>
              <a:rPr lang="it-IT" dirty="0" smtClean="0"/>
              <a:t> tuple </a:t>
            </a:r>
            <a:r>
              <a:rPr lang="it-IT" b="1" dirty="0" smtClean="0"/>
              <a:t>t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exist</a:t>
            </a:r>
            <a:r>
              <a:rPr lang="it-IT" dirty="0" smtClean="0"/>
              <a:t> a tuple </a:t>
            </a:r>
            <a:r>
              <a:rPr lang="it-IT" b="1" dirty="0" smtClean="0"/>
              <a:t>t’</a:t>
            </a:r>
            <a:r>
              <a:rPr lang="it-IT" dirty="0" smtClean="0"/>
              <a:t> and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homomorphism</a:t>
            </a:r>
            <a:r>
              <a:rPr lang="it-IT" dirty="0" smtClean="0"/>
              <a:t> </a:t>
            </a:r>
            <a:r>
              <a:rPr lang="it-IT" b="1" dirty="0" smtClean="0"/>
              <a:t>h</a:t>
            </a:r>
            <a:r>
              <a:rPr lang="it-IT" dirty="0" smtClean="0"/>
              <a:t> : t </a:t>
            </a:r>
            <a:r>
              <a:rPr lang="fr-FR" dirty="0" smtClean="0"/>
              <a:t>→ t’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redundant</a:t>
            </a:r>
            <a:endParaRPr lang="fr-FR" dirty="0" smtClean="0"/>
          </a:p>
          <a:p>
            <a:pPr lvl="1"/>
            <a:r>
              <a:rPr lang="fr-FR" dirty="0" smtClean="0"/>
              <a:t>intuition: t’ </a:t>
            </a:r>
            <a:r>
              <a:rPr lang="fr-FR" dirty="0" err="1" smtClean="0"/>
              <a:t>contains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the </a:t>
            </a:r>
            <a:r>
              <a:rPr lang="fr-FR" dirty="0" err="1" smtClean="0"/>
              <a:t>same</a:t>
            </a:r>
            <a:r>
              <a:rPr lang="fr-FR" dirty="0" smtClean="0"/>
              <a:t> information</a:t>
            </a:r>
          </a:p>
          <a:p>
            <a:r>
              <a:rPr lang="fr-FR" dirty="0" err="1" smtClean="0"/>
              <a:t>Minimizing</a:t>
            </a:r>
            <a:r>
              <a:rPr lang="fr-FR" dirty="0" smtClean="0"/>
              <a:t> solutions: </a:t>
            </a:r>
            <a:r>
              <a:rPr lang="fr-FR" dirty="0" err="1" smtClean="0"/>
              <a:t>removing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endParaRPr lang="fr-FR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39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sp>
        <p:nvSpPr>
          <p:cNvPr id="7" name="Rettangolo 6"/>
          <p:cNvSpPr/>
          <p:nvPr/>
        </p:nvSpPr>
        <p:spPr>
          <a:xfrm>
            <a:off x="6643702" y="2500306"/>
            <a:ext cx="261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t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3428992" y="2500306"/>
            <a:ext cx="64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t’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Books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15140" y="3571876"/>
            <a:ext cx="1857356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pPr>
              <a:tabLst>
                <a:tab pos="723900" algn="l"/>
              </a:tabLst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Publisher </a:t>
            </a:r>
            <a:r>
              <a:rPr lang="it-IT" sz="16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29454" y="3857628"/>
            <a:ext cx="357190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2000" dirty="0" err="1">
                <a:solidFill>
                  <a:srgbClr val="000000"/>
                </a:solidFill>
                <a:effectLst/>
              </a:rPr>
              <a:t>id</a:t>
            </a:r>
            <a:endParaRPr lang="it-IT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929454" y="4143380"/>
            <a:ext cx="785818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2000" dirty="0" err="1">
                <a:solidFill>
                  <a:srgbClr val="000000"/>
                </a:solidFill>
                <a:effectLst/>
              </a:rPr>
              <a:t>name</a:t>
            </a:r>
            <a:endParaRPr lang="it-IT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429388" y="2285992"/>
            <a:ext cx="1000132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sz="2000" b="1" dirty="0" smtClean="0">
                <a:solidFill>
                  <a:srgbClr val="000000"/>
                </a:solidFill>
                <a:effectLst/>
              </a:rPr>
              <a:t>Target DB</a:t>
            </a:r>
            <a:endParaRPr lang="it-IT" sz="2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715140" y="2571744"/>
            <a:ext cx="1571636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r>
              <a:rPr lang="it-IT" sz="2000" b="1" dirty="0">
                <a:solidFill>
                  <a:srgbClr val="000000"/>
                </a:solidFill>
                <a:effectLst/>
              </a:rPr>
              <a:t>Book </a:t>
            </a:r>
            <a:r>
              <a:rPr lang="it-IT" sz="16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929454" y="2857496"/>
            <a:ext cx="714380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2000" dirty="0" err="1">
                <a:solidFill>
                  <a:srgbClr val="000000"/>
                </a:solidFill>
                <a:effectLst/>
              </a:rPr>
              <a:t>title</a:t>
            </a:r>
            <a:endParaRPr lang="it-IT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929454" y="3143248"/>
            <a:ext cx="78581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sz="2000" dirty="0" err="1">
                <a:solidFill>
                  <a:srgbClr val="000000"/>
                </a:solidFill>
                <a:effectLst/>
              </a:rPr>
              <a:t>pubId</a:t>
            </a:r>
            <a:endParaRPr lang="it-IT" sz="20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0" name="AutoShape 14"/>
          <p:cNvCxnSpPr>
            <a:cxnSpLocks noChangeShapeType="1"/>
            <a:stCxn id="19" idx="3"/>
            <a:endCxn id="14" idx="3"/>
          </p:cNvCxnSpPr>
          <p:nvPr/>
        </p:nvCxnSpPr>
        <p:spPr bwMode="auto">
          <a:xfrm flipH="1">
            <a:off x="7286644" y="3286124"/>
            <a:ext cx="428628" cy="750099"/>
          </a:xfrm>
          <a:prstGeom prst="bentConnector3">
            <a:avLst>
              <a:gd name="adj1" fmla="val -246455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stealth" w="med" len="med"/>
          </a:ln>
          <a:effectLst/>
        </p:spPr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28596" y="1714488"/>
            <a:ext cx="4214842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smtClean="0">
                <a:solidFill>
                  <a:srgbClr val="000000"/>
                </a:solidFill>
                <a:effectLst/>
              </a:rPr>
              <a:t>Source DB1: Internet Book Database</a:t>
            </a:r>
            <a:endParaRPr lang="it-IT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93729" y="2000240"/>
            <a:ext cx="1563693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err="1">
                <a:solidFill>
                  <a:srgbClr val="000000"/>
                </a:solidFill>
                <a:effectLst/>
              </a:rPr>
              <a:t>IBDBook</a:t>
            </a:r>
            <a:r>
              <a:rPr lang="it-IT" b="1" dirty="0">
                <a:solidFill>
                  <a:srgbClr val="000000"/>
                </a:solidFill>
                <a:effectLst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001686" y="2276367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>
                <a:solidFill>
                  <a:srgbClr val="000000"/>
                </a:solidFill>
                <a:effectLst/>
              </a:rPr>
              <a:t>title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2" name="Group 33"/>
          <p:cNvGraphicFramePr>
            <a:graphicFrameLocks noGrp="1"/>
          </p:cNvGraphicFramePr>
          <p:nvPr/>
        </p:nvGraphicFramePr>
        <p:xfrm>
          <a:off x="2857488" y="2025333"/>
          <a:ext cx="1928826" cy="893976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title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Hobbit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Da Vinci Code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Lord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of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the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Rings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28596" y="3152873"/>
            <a:ext cx="3857652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smtClean="0">
                <a:solidFill>
                  <a:srgbClr val="000000"/>
                </a:solidFill>
                <a:effectLst/>
              </a:rPr>
              <a:t>Source DB2: </a:t>
            </a:r>
            <a:r>
              <a:rPr lang="it-IT" b="1" dirty="0" err="1" smtClean="0">
                <a:solidFill>
                  <a:srgbClr val="000000"/>
                </a:solidFill>
                <a:effectLst/>
              </a:rPr>
              <a:t>Library</a:t>
            </a:r>
            <a:r>
              <a:rPr lang="it-IT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it-IT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effectLst/>
              </a:rPr>
              <a:t>Congress</a:t>
            </a:r>
            <a:endParaRPr lang="it-IT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93729" y="3438625"/>
            <a:ext cx="1563693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smtClean="0">
                <a:solidFill>
                  <a:srgbClr val="000000"/>
                </a:solidFill>
                <a:effectLst/>
              </a:rPr>
              <a:t>LOC </a:t>
            </a:r>
            <a:r>
              <a:rPr lang="it-IT" sz="14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001686" y="3714752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>
                <a:solidFill>
                  <a:srgbClr val="000000"/>
                </a:solidFill>
                <a:effectLst/>
              </a:rPr>
              <a:t>title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000100" y="4000504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 smtClean="0">
                <a:solidFill>
                  <a:srgbClr val="000000"/>
                </a:solidFill>
                <a:effectLst/>
              </a:rPr>
              <a:t>publisher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8" name="Group 137"/>
          <p:cNvGraphicFramePr>
            <a:graphicFrameLocks noGrp="1"/>
          </p:cNvGraphicFramePr>
          <p:nvPr/>
        </p:nvGraphicFramePr>
        <p:xfrm>
          <a:off x="2857488" y="3571875"/>
          <a:ext cx="2878146" cy="670482"/>
        </p:xfrm>
        <a:graphic>
          <a:graphicData uri="http://schemas.openxmlformats.org/drawingml/2006/table">
            <a:tbl>
              <a:tblPr/>
              <a:tblGrid>
                <a:gridCol w="1933412"/>
                <a:gridCol w="944734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title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publisher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Lord of the Rings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Houghton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Catcher in the Rye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Lb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Books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28596" y="4572008"/>
            <a:ext cx="3857652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smtClean="0">
                <a:solidFill>
                  <a:srgbClr val="000000"/>
                </a:solidFill>
                <a:effectLst/>
              </a:rPr>
              <a:t>Source DB3: Internet Book </a:t>
            </a:r>
            <a:r>
              <a:rPr lang="it-IT" b="1" dirty="0" err="1" smtClean="0">
                <a:solidFill>
                  <a:srgbClr val="000000"/>
                </a:solidFill>
                <a:effectLst/>
              </a:rPr>
              <a:t>List</a:t>
            </a:r>
            <a:endParaRPr lang="it-IT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793729" y="4857760"/>
            <a:ext cx="1563693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err="1" smtClean="0">
                <a:solidFill>
                  <a:srgbClr val="000000"/>
                </a:solidFill>
                <a:effectLst/>
              </a:rPr>
              <a:t>IBLBook</a:t>
            </a:r>
            <a:r>
              <a:rPr lang="it-IT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001686" y="5133887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>
                <a:solidFill>
                  <a:srgbClr val="000000"/>
                </a:solidFill>
                <a:effectLst/>
              </a:rPr>
              <a:t>title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000100" y="5400389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 smtClean="0">
                <a:solidFill>
                  <a:srgbClr val="000000"/>
                </a:solidFill>
                <a:effectLst/>
              </a:rPr>
              <a:t>publisherId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762473" y="5715016"/>
            <a:ext cx="1563693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7938" rIns="0" bIns="0"/>
          <a:lstStyle/>
          <a:p>
            <a:r>
              <a:rPr lang="it-IT" b="1" dirty="0" err="1" smtClean="0">
                <a:solidFill>
                  <a:srgbClr val="000000"/>
                </a:solidFill>
                <a:effectLst/>
              </a:rPr>
              <a:t>IBLPublisher</a:t>
            </a:r>
            <a:r>
              <a:rPr lang="it-IT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</a:rPr>
              <a:t>[0..*]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970430" y="5991143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 smtClean="0">
                <a:solidFill>
                  <a:srgbClr val="000000"/>
                </a:solidFill>
                <a:effectLst/>
              </a:rPr>
              <a:t>id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968844" y="6238395"/>
            <a:ext cx="1284298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" tIns="7938" rIns="18000" bIns="0"/>
          <a:lstStyle/>
          <a:p>
            <a:r>
              <a:rPr lang="it-IT" dirty="0" err="1" smtClean="0">
                <a:solidFill>
                  <a:srgbClr val="000000"/>
                </a:solidFill>
                <a:effectLst/>
              </a:rPr>
              <a:t>name</a:t>
            </a:r>
            <a:endParaRPr lang="it-IT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7" name="Group 51"/>
          <p:cNvGraphicFramePr>
            <a:graphicFrameLocks noGrp="1"/>
          </p:cNvGraphicFramePr>
          <p:nvPr/>
        </p:nvGraphicFramePr>
        <p:xfrm>
          <a:off x="2857488" y="5830352"/>
          <a:ext cx="1906596" cy="670482"/>
        </p:xfrm>
        <a:graphic>
          <a:graphicData uri="http://schemas.openxmlformats.org/drawingml/2006/table">
            <a:tbl>
              <a:tblPr/>
              <a:tblGrid>
                <a:gridCol w="554934"/>
                <a:gridCol w="1351662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id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name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245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Ballantine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776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Lb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Books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Group 201"/>
          <p:cNvGraphicFramePr>
            <a:graphicFrameLocks noGrp="1"/>
          </p:cNvGraphicFramePr>
          <p:nvPr/>
        </p:nvGraphicFramePr>
        <p:xfrm>
          <a:off x="2857488" y="4919573"/>
          <a:ext cx="2598740" cy="670482"/>
        </p:xfrm>
        <a:graphic>
          <a:graphicData uri="http://schemas.openxmlformats.org/drawingml/2006/table">
            <a:tbl>
              <a:tblPr/>
              <a:tblGrid>
                <a:gridCol w="1980262"/>
                <a:gridCol w="618478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title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pubId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Hobbit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245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The Catcher in the Rye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776</a:t>
                      </a:r>
                    </a:p>
                  </a:txBody>
                  <a:tcPr marL="18000" marR="0" marT="25056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sz="2800" dirty="0" smtClean="0"/>
              <a:t>[</a:t>
            </a:r>
            <a:r>
              <a:rPr lang="it-IT" sz="2800" dirty="0" err="1" smtClean="0"/>
              <a:t>Fagin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al, </a:t>
            </a:r>
            <a:r>
              <a:rPr lang="it-IT" sz="2800" dirty="0" err="1" smtClean="0"/>
              <a:t>Pods</a:t>
            </a:r>
            <a:r>
              <a:rPr lang="it-IT" sz="2800" dirty="0" smtClean="0"/>
              <a:t> 2003 - </a:t>
            </a:r>
            <a:r>
              <a:rPr lang="it-IT" sz="2800" dirty="0" err="1" smtClean="0"/>
              <a:t>Tods</a:t>
            </a:r>
            <a:r>
              <a:rPr lang="it-IT" sz="2800" dirty="0" smtClean="0"/>
              <a:t> 2005]</a:t>
            </a:r>
            <a:endParaRPr lang="it-IT" dirty="0" smtClean="0"/>
          </a:p>
          <a:p>
            <a:pPr lvl="1"/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proper</a:t>
            </a:r>
            <a:r>
              <a:rPr lang="it-IT" dirty="0" smtClean="0"/>
              <a:t> subset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1"/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unique</a:t>
            </a:r>
            <a:r>
              <a:rPr lang="it-IT" dirty="0" smtClean="0"/>
              <a:t> (up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renaming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nulls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originates</a:t>
            </a:r>
            <a:r>
              <a:rPr lang="it-IT" dirty="0" smtClean="0"/>
              <a:t> in </a:t>
            </a:r>
            <a:r>
              <a:rPr lang="it-IT" dirty="0" err="1" smtClean="0"/>
              <a:t>graph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, </a:t>
            </a:r>
            <a:r>
              <a:rPr lang="it-IT" dirty="0" err="1" smtClean="0"/>
              <a:t>exists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finite </a:t>
            </a:r>
            <a:r>
              <a:rPr lang="it-IT" dirty="0" err="1" smtClean="0"/>
              <a:t>structures</a:t>
            </a:r>
            <a:endParaRPr lang="it-IT" dirty="0" smtClean="0"/>
          </a:p>
          <a:p>
            <a:pPr lvl="1"/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notion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 (</a:t>
            </a:r>
            <a:r>
              <a:rPr lang="it-IT" dirty="0" err="1" smtClean="0"/>
              <a:t>quality</a:t>
            </a:r>
            <a:r>
              <a:rPr lang="it-IT" dirty="0" smtClean="0"/>
              <a:t> = </a:t>
            </a:r>
            <a:r>
              <a:rPr lang="it-IT" dirty="0" err="1" smtClean="0"/>
              <a:t>minimality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Example</a:t>
            </a:r>
            <a:endParaRPr lang="fr-FR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40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Core: smallest universal solution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642911" y="4613680"/>
            <a:ext cx="790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>
                <a:solidFill>
                  <a:srgbClr val="000000"/>
                </a:solidFill>
                <a:effectLst/>
              </a:rPr>
              <a:t>Target: Book</a:t>
            </a:r>
          </a:p>
        </p:txBody>
      </p:sp>
      <p:graphicFrame>
        <p:nvGraphicFramePr>
          <p:cNvPr id="8" name="Group 78"/>
          <p:cNvGraphicFramePr>
            <a:graphicFrameLocks noGrp="1"/>
          </p:cNvGraphicFramePr>
          <p:nvPr/>
        </p:nvGraphicFramePr>
        <p:xfrm>
          <a:off x="642910" y="4774566"/>
          <a:ext cx="2087627" cy="1583392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62"/>
          <p:cNvSpPr txBox="1">
            <a:spLocks noChangeArrowheads="1"/>
          </p:cNvSpPr>
          <p:nvPr/>
        </p:nvSpPr>
        <p:spPr bwMode="auto">
          <a:xfrm>
            <a:off x="2959070" y="4613680"/>
            <a:ext cx="1338264" cy="153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938" rIns="0" bIns="0"/>
          <a:lstStyle/>
          <a:p>
            <a:pPr>
              <a:tabLst>
                <a:tab pos="723900" algn="l"/>
              </a:tabLst>
            </a:pPr>
            <a:r>
              <a:rPr lang="it-IT" sz="1000" b="1" dirty="0">
                <a:solidFill>
                  <a:srgbClr val="000000"/>
                </a:solidFill>
                <a:effectLst/>
              </a:rPr>
              <a:t>Target: Publisher</a:t>
            </a:r>
          </a:p>
        </p:txBody>
      </p:sp>
      <p:graphicFrame>
        <p:nvGraphicFramePr>
          <p:cNvPr id="10" name="Group 163"/>
          <p:cNvGraphicFramePr>
            <a:graphicFrameLocks noGrp="1"/>
          </p:cNvGraphicFramePr>
          <p:nvPr/>
        </p:nvGraphicFramePr>
        <p:xfrm>
          <a:off x="2960655" y="4780917"/>
          <a:ext cx="1093735" cy="989620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N2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78"/>
          <p:cNvGraphicFramePr>
            <a:graphicFrameLocks noGrp="1"/>
          </p:cNvGraphicFramePr>
          <p:nvPr/>
        </p:nvGraphicFramePr>
        <p:xfrm>
          <a:off x="5161048" y="4868272"/>
          <a:ext cx="2087627" cy="989620"/>
        </p:xfrm>
        <a:graphic>
          <a:graphicData uri="http://schemas.openxmlformats.org/drawingml/2006/table">
            <a:tbl>
              <a:tblPr/>
              <a:tblGrid>
                <a:gridCol w="1588412"/>
                <a:gridCol w="499215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title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pubId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Da Vinci Code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NULL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Lord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of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Rings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Hobbit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 Catcher in the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Rye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776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Group 163"/>
          <p:cNvGraphicFramePr>
            <a:graphicFrameLocks noGrp="1"/>
          </p:cNvGraphicFramePr>
          <p:nvPr/>
        </p:nvGraphicFramePr>
        <p:xfrm>
          <a:off x="7478793" y="4887876"/>
          <a:ext cx="1093735" cy="791696"/>
        </p:xfrm>
        <a:graphic>
          <a:graphicData uri="http://schemas.openxmlformats.org/drawingml/2006/table">
            <a:tbl>
              <a:tblPr/>
              <a:tblGrid>
                <a:gridCol w="317682"/>
                <a:gridCol w="776053"/>
              </a:tblGrid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name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Houghton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245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Ballantine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9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901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Lb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Books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 </a:t>
                      </a:r>
                    </a:p>
                  </a:txBody>
                  <a:tcPr marL="25729" marR="0" marT="35815" marB="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" name="Freccia a destra 18"/>
          <p:cNvSpPr/>
          <p:nvPr/>
        </p:nvSpPr>
        <p:spPr>
          <a:xfrm>
            <a:off x="4429124" y="507207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" grpId="0"/>
      <p:bldP spid="9" grpId="0"/>
      <p:bldP spid="9" grpId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smtClean="0"/>
              <a:t>First generation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pPr lvl="1"/>
            <a:r>
              <a:rPr lang="it-IT" dirty="0" smtClean="0"/>
              <a:t>generate </a:t>
            </a:r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in </a:t>
            </a:r>
            <a:r>
              <a:rPr lang="it-IT" dirty="0" err="1" smtClean="0"/>
              <a:t>special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endParaRPr lang="it-IT" dirty="0" smtClean="0"/>
          </a:p>
          <a:p>
            <a:r>
              <a:rPr lang="it-IT" dirty="0" err="1" smtClean="0"/>
              <a:t>How</a:t>
            </a:r>
            <a:r>
              <a:rPr lang="it-IT" dirty="0" smtClean="0"/>
              <a:t> far do </a:t>
            </a:r>
            <a:r>
              <a:rPr lang="it-IT" dirty="0" err="1" smtClean="0"/>
              <a:t>they</a:t>
            </a:r>
            <a:r>
              <a:rPr lang="it-IT" dirty="0" smtClean="0"/>
              <a:t> go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core</a:t>
            </a:r>
            <a:r>
              <a:rPr lang="it-IT" dirty="0" smtClean="0"/>
              <a:t> in </a:t>
            </a:r>
            <a:r>
              <a:rPr lang="it-IT" dirty="0" err="1" smtClean="0"/>
              <a:t>general</a:t>
            </a:r>
            <a:r>
              <a:rPr lang="it-IT" dirty="0" smtClean="0"/>
              <a:t>?</a:t>
            </a:r>
          </a:p>
          <a:p>
            <a:endParaRPr lang="fr-FR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41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Solutions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graphicFrame>
        <p:nvGraphicFramePr>
          <p:cNvPr id="56321" name="Object 2"/>
          <p:cNvGraphicFramePr>
            <a:graphicFrameLocks noChangeAspect="1"/>
          </p:cNvGraphicFramePr>
          <p:nvPr/>
        </p:nvGraphicFramePr>
        <p:xfrm>
          <a:off x="1928794" y="3143248"/>
          <a:ext cx="5505312" cy="2857520"/>
        </p:xfrm>
        <a:graphic>
          <a:graphicData uri="http://schemas.openxmlformats.org/presentationml/2006/ole">
            <p:oleObj spid="_x0000_s56321" r:id="rId4" imgW="3666960" imgH="1903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core</a:t>
            </a:r>
            <a:r>
              <a:rPr lang="it-IT" dirty="0" smtClean="0"/>
              <a:t> ?</a:t>
            </a:r>
          </a:p>
          <a:p>
            <a:pPr lvl="1"/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arbitrary</a:t>
            </a:r>
            <a:r>
              <a:rPr lang="it-IT" dirty="0" smtClean="0"/>
              <a:t> </a:t>
            </a:r>
            <a:r>
              <a:rPr lang="it-IT" dirty="0" err="1" smtClean="0"/>
              <a:t>instances</a:t>
            </a:r>
            <a:r>
              <a:rPr lang="it-IT" dirty="0" smtClean="0"/>
              <a:t>, a </a:t>
            </a:r>
            <a:r>
              <a:rPr lang="it-IT" dirty="0" err="1" smtClean="0"/>
              <a:t>lot</a:t>
            </a:r>
            <a:r>
              <a:rPr lang="it-IT" dirty="0" smtClean="0"/>
              <a:t>: </a:t>
            </a:r>
            <a:r>
              <a:rPr lang="it-IT" dirty="0" err="1" smtClean="0"/>
              <a:t>CORE-Identification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NP-hard</a:t>
            </a:r>
            <a:endParaRPr lang="it-IT" dirty="0" smtClean="0"/>
          </a:p>
          <a:p>
            <a:r>
              <a:rPr lang="it-IT" dirty="0" err="1" smtClean="0"/>
              <a:t>But…</a:t>
            </a:r>
            <a:endParaRPr lang="it-IT" dirty="0" smtClean="0"/>
          </a:p>
          <a:p>
            <a:pPr lvl="1"/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polynomial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2400" dirty="0" smtClean="0"/>
              <a:t>[</a:t>
            </a:r>
            <a:r>
              <a:rPr lang="it-IT" sz="2400" dirty="0" err="1" smtClean="0"/>
              <a:t>Fagin</a:t>
            </a:r>
            <a:r>
              <a:rPr lang="it-IT" sz="2400" dirty="0" smtClean="0"/>
              <a:t> </a:t>
            </a:r>
            <a:r>
              <a:rPr lang="it-IT" sz="2400" dirty="0" err="1" smtClean="0"/>
              <a:t>et</a:t>
            </a:r>
            <a:r>
              <a:rPr lang="it-IT" sz="2400" dirty="0" smtClean="0"/>
              <a:t> al, TODS 2005], [</a:t>
            </a:r>
            <a:r>
              <a:rPr lang="it-IT" sz="2400" dirty="0" err="1" smtClean="0"/>
              <a:t>Gottlob</a:t>
            </a:r>
            <a:r>
              <a:rPr lang="it-IT" sz="2400" dirty="0" smtClean="0"/>
              <a:t>, Nash JACM 2008]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algorithm</a:t>
            </a:r>
            <a:r>
              <a:rPr lang="it-IT" dirty="0" smtClean="0"/>
              <a:t>:</a:t>
            </a:r>
          </a:p>
          <a:p>
            <a:pPr lvl="2"/>
            <a:r>
              <a:rPr lang="it-IT" dirty="0" err="1" smtClean="0"/>
              <a:t>post-process</a:t>
            </a:r>
            <a:r>
              <a:rPr lang="it-IT" dirty="0" smtClean="0"/>
              <a:t>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, look </a:t>
            </a:r>
            <a:r>
              <a:rPr lang="it-IT" dirty="0" err="1" smtClean="0"/>
              <a:t>exhaustively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endomorphisms</a:t>
            </a:r>
            <a:r>
              <a:rPr lang="it-IT" dirty="0" smtClean="0"/>
              <a:t>, and </a:t>
            </a:r>
            <a:r>
              <a:rPr lang="it-IT" dirty="0" err="1" smtClean="0"/>
              <a:t>progressively</a:t>
            </a:r>
            <a:r>
              <a:rPr lang="it-IT" dirty="0" smtClean="0"/>
              <a:t>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nulls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42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Core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solved</a:t>
            </a:r>
            <a:r>
              <a:rPr lang="it-IT" dirty="0" smtClean="0"/>
              <a:t> in </a:t>
            </a:r>
            <a:r>
              <a:rPr lang="it-IT" dirty="0" err="1" smtClean="0"/>
              <a:t>theory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settings</a:t>
            </a:r>
            <a:r>
              <a:rPr lang="it-IT" dirty="0" smtClean="0"/>
              <a:t> (</a:t>
            </a:r>
            <a:r>
              <a:rPr lang="it-IT" dirty="0" err="1" smtClean="0"/>
              <a:t>weakly</a:t>
            </a:r>
            <a:r>
              <a:rPr lang="it-IT" dirty="0" smtClean="0"/>
              <a:t> </a:t>
            </a:r>
            <a:r>
              <a:rPr lang="it-IT" dirty="0" err="1" smtClean="0"/>
              <a:t>acyclic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r>
              <a:rPr lang="it-IT" dirty="0" smtClean="0"/>
              <a:t> + </a:t>
            </a:r>
            <a:r>
              <a:rPr lang="it-IT" dirty="0" err="1" smtClean="0"/>
              <a:t>egds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practice</a:t>
            </a:r>
            <a:endParaRPr lang="it-IT" dirty="0" smtClean="0"/>
          </a:p>
          <a:p>
            <a:pPr lvl="1"/>
            <a:r>
              <a:rPr lang="it-IT" dirty="0" err="1" smtClean="0"/>
              <a:t>simple</a:t>
            </a:r>
            <a:r>
              <a:rPr lang="it-IT" dirty="0" smtClean="0"/>
              <a:t> scenario: </a:t>
            </a:r>
            <a:r>
              <a:rPr lang="en-US" dirty="0" smtClean="0"/>
              <a:t>4 tables, 4 </a:t>
            </a:r>
            <a:r>
              <a:rPr lang="en-US" dirty="0" err="1" smtClean="0"/>
              <a:t>tgds</a:t>
            </a:r>
            <a:endParaRPr lang="en-US" dirty="0" smtClean="0"/>
          </a:p>
          <a:p>
            <a:pPr lvl="1"/>
            <a:r>
              <a:rPr lang="en-US" dirty="0" smtClean="0"/>
              <a:t>small instance: 5000 source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/>
            <a:r>
              <a:rPr lang="en-US" dirty="0" smtClean="0"/>
              <a:t>generating the canonical solution takes 1 sec</a:t>
            </a:r>
          </a:p>
          <a:p>
            <a:pPr lvl="1"/>
            <a:r>
              <a:rPr lang="en-US" dirty="0" smtClean="0"/>
              <a:t>computing the core takes 8 hours *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43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Core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28860" y="571501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/>
              </a:rPr>
              <a:t>* </a:t>
            </a:r>
            <a:r>
              <a:rPr lang="it-IT" dirty="0" err="1" smtClean="0">
                <a:effectLst/>
              </a:rPr>
              <a:t>using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an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implementation</a:t>
            </a:r>
            <a:r>
              <a:rPr lang="it-IT" dirty="0" smtClean="0">
                <a:effectLst/>
              </a:rPr>
              <a:t> [</a:t>
            </a:r>
            <a:r>
              <a:rPr lang="it-IT" dirty="0" err="1" smtClean="0">
                <a:effectLst/>
              </a:rPr>
              <a:t>Pichler</a:t>
            </a:r>
            <a:r>
              <a:rPr lang="it-IT" dirty="0" smtClean="0">
                <a:effectLst/>
              </a:rPr>
              <a:t>, </a:t>
            </a:r>
            <a:r>
              <a:rPr lang="it-IT" dirty="0" err="1" smtClean="0">
                <a:effectLst/>
              </a:rPr>
              <a:t>Savenkov</a:t>
            </a:r>
            <a:r>
              <a:rPr lang="it-IT" dirty="0" smtClean="0">
                <a:effectLst/>
              </a:rPr>
              <a:t>, LPAR 2008] </a:t>
            </a:r>
            <a:r>
              <a:rPr lang="it-IT" dirty="0" err="1" smtClean="0">
                <a:effectLst/>
              </a:rPr>
              <a:t>of</a:t>
            </a:r>
            <a:r>
              <a:rPr lang="it-IT" dirty="0" smtClean="0">
                <a:effectLst/>
              </a:rPr>
              <a:t> the </a:t>
            </a:r>
            <a:r>
              <a:rPr lang="it-IT" dirty="0" err="1" smtClean="0">
                <a:effectLst/>
              </a:rPr>
              <a:t>algorithm</a:t>
            </a:r>
            <a:r>
              <a:rPr lang="it-IT" dirty="0" smtClean="0">
                <a:effectLst/>
              </a:rPr>
              <a:t> in [</a:t>
            </a:r>
            <a:r>
              <a:rPr lang="it-IT" dirty="0" err="1" smtClean="0">
                <a:effectLst/>
              </a:rPr>
              <a:t>Gottlob</a:t>
            </a:r>
            <a:r>
              <a:rPr lang="it-IT" dirty="0" smtClean="0">
                <a:effectLst/>
              </a:rPr>
              <a:t>, Nash, JACM 2008] </a:t>
            </a:r>
            <a:r>
              <a:rPr lang="it-IT" dirty="0" err="1" smtClean="0">
                <a:effectLst/>
              </a:rPr>
              <a:t>running</a:t>
            </a:r>
            <a:r>
              <a:rPr lang="it-IT" dirty="0" smtClean="0">
                <a:effectLst/>
              </a:rPr>
              <a:t> on </a:t>
            </a:r>
          </a:p>
          <a:p>
            <a:r>
              <a:rPr lang="it-IT" dirty="0" err="1" smtClean="0">
                <a:effectLst/>
              </a:rPr>
              <a:t>PostgreSQL</a:t>
            </a:r>
            <a:endParaRPr lang="it-IT" dirty="0"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15140" y="4248701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/>
              </a:rPr>
              <a:t>O(</a:t>
            </a:r>
            <a:r>
              <a:rPr lang="it-IT" sz="2000" dirty="0" err="1" smtClean="0">
                <a:effectLst/>
              </a:rPr>
              <a:t>vm|dom</a:t>
            </a:r>
            <a:r>
              <a:rPr lang="it-IT" sz="2000" dirty="0" smtClean="0">
                <a:effectLst/>
              </a:rPr>
              <a:t>(J)</a:t>
            </a:r>
            <a:r>
              <a:rPr lang="it-IT" sz="2000" dirty="0" err="1" smtClean="0">
                <a:effectLst/>
              </a:rPr>
              <a:t>|</a:t>
            </a:r>
            <a:r>
              <a:rPr lang="it-IT" sz="2000" baseline="30000" dirty="0" err="1" smtClean="0">
                <a:effectLst/>
              </a:rPr>
              <a:t>b</a:t>
            </a:r>
            <a:r>
              <a:rPr lang="it-IT" sz="2000" dirty="0" smtClean="0">
                <a:effectLst/>
              </a:rPr>
              <a:t>)</a:t>
            </a:r>
          </a:p>
          <a:p>
            <a:r>
              <a:rPr lang="it-IT" sz="2000" dirty="0" smtClean="0">
                <a:effectLst/>
              </a:rPr>
              <a:t>v : </a:t>
            </a:r>
            <a:r>
              <a:rPr lang="it-IT" sz="2000" dirty="0" err="1" smtClean="0">
                <a:effectLst/>
              </a:rPr>
              <a:t>number</a:t>
            </a:r>
            <a:r>
              <a:rPr lang="it-IT" sz="2000" dirty="0" smtClean="0">
                <a:effectLst/>
              </a:rPr>
              <a:t> </a:t>
            </a:r>
            <a:r>
              <a:rPr lang="it-IT" sz="2000" dirty="0" err="1" smtClean="0">
                <a:effectLst/>
              </a:rPr>
              <a:t>of</a:t>
            </a:r>
            <a:r>
              <a:rPr lang="it-IT" sz="2000" dirty="0" smtClean="0">
                <a:effectLst/>
              </a:rPr>
              <a:t> </a:t>
            </a:r>
            <a:r>
              <a:rPr lang="it-IT" sz="2000" dirty="0" err="1" smtClean="0">
                <a:effectLst/>
              </a:rPr>
              <a:t>nulls</a:t>
            </a:r>
            <a:endParaRPr lang="it-IT" sz="2000" dirty="0" smtClean="0">
              <a:effectLst/>
            </a:endParaRPr>
          </a:p>
          <a:p>
            <a:r>
              <a:rPr lang="it-IT" sz="2000" dirty="0" smtClean="0">
                <a:effectLst/>
              </a:rPr>
              <a:t>m : </a:t>
            </a:r>
            <a:r>
              <a:rPr lang="it-IT" sz="2000" dirty="0" err="1" smtClean="0">
                <a:effectLst/>
              </a:rPr>
              <a:t>size</a:t>
            </a:r>
            <a:r>
              <a:rPr lang="it-IT" sz="2000" dirty="0" smtClean="0">
                <a:effectLst/>
              </a:rPr>
              <a:t> </a:t>
            </a:r>
            <a:r>
              <a:rPr lang="it-IT" sz="2000" dirty="0" err="1" smtClean="0">
                <a:effectLst/>
              </a:rPr>
              <a:t>of</a:t>
            </a:r>
            <a:r>
              <a:rPr lang="it-IT" sz="2000" dirty="0" smtClean="0">
                <a:effectLst/>
              </a:rPr>
              <a:t> J</a:t>
            </a:r>
          </a:p>
          <a:p>
            <a:r>
              <a:rPr lang="it-IT" sz="2000" dirty="0" smtClean="0">
                <a:effectLst/>
              </a:rPr>
              <a:t>b : block </a:t>
            </a:r>
            <a:r>
              <a:rPr lang="it-IT" sz="2000" dirty="0" err="1" smtClean="0">
                <a:effectLst/>
              </a:rPr>
              <a:t>size</a:t>
            </a:r>
            <a:endParaRPr lang="it-IT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329642" cy="1971675"/>
          </a:xfrm>
        </p:spPr>
        <p:txBody>
          <a:bodyPr/>
          <a:lstStyle/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en-US" dirty="0" smtClean="0"/>
              <a:t>to compute a core solution using an executable script (e.g. SQL)?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efficiency, modularity, reuse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44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Question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Questions</a:t>
            </a:r>
          </a:p>
        </p:txBody>
      </p:sp>
      <p:graphicFrame>
        <p:nvGraphicFramePr>
          <p:cNvPr id="7" name="Diagramma 6"/>
          <p:cNvGraphicFramePr/>
          <p:nvPr/>
        </p:nvGraphicFramePr>
        <p:xfrm>
          <a:off x="-285784" y="3500438"/>
          <a:ext cx="407196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42878" y="5548986"/>
            <a:ext cx="357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bg2"/>
                </a:solidFill>
                <a:effectLst/>
                <a:latin typeface="+mn-lt"/>
              </a:rPr>
              <a:t>Canonical</a:t>
            </a:r>
            <a:r>
              <a:rPr lang="it-IT" sz="140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it-IT" sz="1400" dirty="0" err="1" smtClean="0">
                <a:solidFill>
                  <a:schemeClr val="bg2"/>
                </a:solidFill>
                <a:effectLst/>
                <a:latin typeface="+mn-lt"/>
              </a:rPr>
              <a:t>solution</a:t>
            </a:r>
            <a:r>
              <a:rPr lang="it-IT" sz="140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it-IT" sz="1400" dirty="0" err="1" smtClean="0">
                <a:solidFill>
                  <a:schemeClr val="bg2"/>
                </a:solidFill>
                <a:effectLst/>
                <a:latin typeface="+mn-lt"/>
              </a:rPr>
              <a:t>computation</a:t>
            </a:r>
            <a:endParaRPr lang="it-IT" sz="14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72066" y="5522474"/>
            <a:ext cx="357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bg1"/>
                </a:solidFill>
                <a:effectLst/>
                <a:latin typeface="+mn-lt"/>
              </a:rPr>
              <a:t>Core</a:t>
            </a:r>
            <a:r>
              <a:rPr lang="it-IT" sz="1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effectLst/>
                <a:latin typeface="+mn-lt"/>
              </a:rPr>
              <a:t>solution</a:t>
            </a:r>
            <a:r>
              <a:rPr lang="it-IT" sz="1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it-IT" sz="1400" dirty="0" err="1" smtClean="0">
                <a:solidFill>
                  <a:schemeClr val="bg1"/>
                </a:solidFill>
                <a:effectLst/>
                <a:latin typeface="+mn-lt"/>
              </a:rPr>
              <a:t>computation</a:t>
            </a:r>
            <a:endParaRPr lang="it-IT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429124" y="4572008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Diagramma 14"/>
          <p:cNvGraphicFramePr/>
          <p:nvPr/>
        </p:nvGraphicFramePr>
        <p:xfrm>
          <a:off x="6715140" y="5999948"/>
          <a:ext cx="287727" cy="24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Ovale 16"/>
          <p:cNvSpPr/>
          <p:nvPr/>
        </p:nvSpPr>
        <p:spPr bwMode="auto">
          <a:xfrm>
            <a:off x="5500694" y="3500438"/>
            <a:ext cx="2708522" cy="272871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1A-367B-4AD7-9121-6A7D9971C606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The Revolution: A Rewriting Algorithm for Core Mappings</a:t>
            </a:r>
            <a:br>
              <a:rPr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en-US" dirty="0" smtClean="0"/>
              <a:t>to compute a core solution using an executable script ?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previous belief was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is not possible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Our answer 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yes, it is possible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under proper restrictions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Two independent algorithms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[Mecca, </a:t>
            </a:r>
            <a:r>
              <a:rPr lang="en-US" dirty="0" err="1" smtClean="0"/>
              <a:t>Papotti</a:t>
            </a:r>
            <a:r>
              <a:rPr lang="en-US" dirty="0" smtClean="0"/>
              <a:t>, </a:t>
            </a:r>
            <a:r>
              <a:rPr lang="en-US" dirty="0" err="1" smtClean="0"/>
              <a:t>Raunich</a:t>
            </a:r>
            <a:r>
              <a:rPr lang="en-US" dirty="0" smtClean="0"/>
              <a:t>, </a:t>
            </a:r>
            <a:r>
              <a:rPr lang="en-US" dirty="0" err="1" smtClean="0"/>
              <a:t>Sigmod</a:t>
            </a:r>
            <a:r>
              <a:rPr lang="en-US" dirty="0" smtClean="0"/>
              <a:t> 2009 – </a:t>
            </a:r>
            <a:r>
              <a:rPr lang="en-US" dirty="0" err="1" smtClean="0"/>
              <a:t>Vldb</a:t>
            </a:r>
            <a:r>
              <a:rPr lang="en-US" dirty="0" smtClean="0"/>
              <a:t> 2009]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[ten </a:t>
            </a:r>
            <a:r>
              <a:rPr lang="en-US" dirty="0" err="1" smtClean="0"/>
              <a:t>Cate</a:t>
            </a:r>
            <a:r>
              <a:rPr lang="en-US" dirty="0" smtClean="0"/>
              <a:t>, </a:t>
            </a:r>
            <a:r>
              <a:rPr lang="en-US" dirty="0" err="1" smtClean="0"/>
              <a:t>Chiticariu</a:t>
            </a:r>
            <a:r>
              <a:rPr lang="en-US" dirty="0" smtClean="0"/>
              <a:t>, </a:t>
            </a:r>
            <a:r>
              <a:rPr lang="en-US" dirty="0" err="1" smtClean="0"/>
              <a:t>Kolaitis</a:t>
            </a:r>
            <a:r>
              <a:rPr lang="en-US" dirty="0" smtClean="0"/>
              <a:t>, Tan, </a:t>
            </a:r>
            <a:r>
              <a:rPr lang="en-US" dirty="0" err="1" smtClean="0"/>
              <a:t>Vldb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46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Given a mapping scenario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 = &lt;S, T,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30000" dirty="0" err="1" smtClean="0"/>
              <a:t>st</a:t>
            </a:r>
            <a:r>
              <a:rPr lang="en-US" dirty="0" smtClean="0"/>
              <a:t>&gt;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Generate a new scenario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M’ = &lt;S, T,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err="1" smtClean="0"/>
              <a:t>‘</a:t>
            </a:r>
            <a:r>
              <a:rPr lang="en-US" baseline="-30000" dirty="0" err="1" smtClean="0"/>
              <a:t>st</a:t>
            </a:r>
            <a:r>
              <a:rPr lang="en-US" dirty="0" smtClean="0"/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such that, for any source instance I, chasing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err="1" smtClean="0"/>
              <a:t>‘</a:t>
            </a:r>
            <a:r>
              <a:rPr lang="en-US" baseline="-30000" dirty="0" err="1" smtClean="0"/>
              <a:t>st</a:t>
            </a:r>
            <a:r>
              <a:rPr lang="en-US" dirty="0" smtClean="0"/>
              <a:t> yields core solutions for I under 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essence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algorithm that rewrites the original </a:t>
            </a:r>
            <a:r>
              <a:rPr lang="en-US" dirty="0" err="1" smtClean="0"/>
              <a:t>tgds</a:t>
            </a: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47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Assumption 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target constraints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is a workaround for </a:t>
            </a:r>
            <a:r>
              <a:rPr lang="en-US" b="1" dirty="0" smtClean="0"/>
              <a:t>target </a:t>
            </a:r>
            <a:r>
              <a:rPr lang="en-US" b="1" dirty="0" err="1" smtClean="0"/>
              <a:t>tgds</a:t>
            </a:r>
            <a:r>
              <a:rPr lang="en-US" dirty="0" smtClean="0"/>
              <a:t> (foreign key constraints can be rewritten into the s-t </a:t>
            </a:r>
            <a:r>
              <a:rPr lang="en-US" dirty="0" err="1" smtClean="0"/>
              <a:t>tgds</a:t>
            </a:r>
            <a:r>
              <a:rPr lang="en-US" dirty="0" smtClean="0"/>
              <a:t> [Clio])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is yet no solution for </a:t>
            </a:r>
            <a:r>
              <a:rPr lang="en-US" b="1" dirty="0" smtClean="0"/>
              <a:t>target </a:t>
            </a:r>
            <a:r>
              <a:rPr lang="en-US" b="1" dirty="0" err="1" smtClean="0"/>
              <a:t>egds</a:t>
            </a:r>
            <a:r>
              <a:rPr lang="en-US" dirty="0" smtClean="0"/>
              <a:t> (in this case the post-processing algorithm must be used)</a:t>
            </a:r>
          </a:p>
          <a:p>
            <a:pPr lvl="2">
              <a:lnSpc>
                <a:spcPct val="90000"/>
              </a:lnSpc>
            </a:pPr>
            <a:r>
              <a:rPr lang="fr-FR" dirty="0" smtClean="0"/>
              <a:t>A(</a:t>
            </a:r>
            <a:r>
              <a:rPr lang="fr-FR" dirty="0" err="1" smtClean="0"/>
              <a:t>x,y</a:t>
            </a:r>
            <a:r>
              <a:rPr lang="fr-FR" dirty="0" smtClean="0"/>
              <a:t>) → S(</a:t>
            </a:r>
            <a:r>
              <a:rPr lang="fr-FR" u="sng" dirty="0" smtClean="0"/>
              <a:t>x</a:t>
            </a:r>
            <a:r>
              <a:rPr lang="fr-FR" dirty="0" smtClean="0"/>
              <a:t>, y, Z), B(</a:t>
            </a:r>
            <a:r>
              <a:rPr lang="fr-FR" dirty="0" err="1" smtClean="0"/>
              <a:t>x,z</a:t>
            </a:r>
            <a:r>
              <a:rPr lang="fr-FR" dirty="0" smtClean="0"/>
              <a:t>) → S(</a:t>
            </a:r>
            <a:r>
              <a:rPr lang="fr-FR" u="sng" dirty="0" smtClean="0"/>
              <a:t>x</a:t>
            </a:r>
            <a:r>
              <a:rPr lang="fr-FR" dirty="0" smtClean="0"/>
              <a:t>, Y, z)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Assumption 2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tgds</a:t>
            </a:r>
            <a:r>
              <a:rPr lang="en-US" dirty="0" smtClean="0"/>
              <a:t> are “source based”, i.e., some universal variable appears both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Φ(X) </a:t>
            </a:r>
            <a:r>
              <a:rPr lang="it-IT" dirty="0" smtClean="0">
                <a:solidFill>
                  <a:srgbClr val="000000"/>
                </a:solidFill>
                <a:cs typeface="Arial" pitchFamily="34" charset="0"/>
              </a:rPr>
              <a:t>and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Ψ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(X, Y)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→ S(Y, Z) no, R(x, y) → S(Y)</a:t>
            </a: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48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The goal</a:t>
            </a:r>
          </a:p>
          <a:p>
            <a:pPr lvl="1">
              <a:lnSpc>
                <a:spcPct val="90000"/>
              </a:lnSpc>
            </a:pP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prevent</a:t>
            </a:r>
            <a:r>
              <a:rPr lang="it-IT" dirty="0" smtClean="0"/>
              <a:t> the generation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redundancy</a:t>
            </a:r>
            <a:r>
              <a:rPr lang="it-IT" dirty="0" smtClean="0"/>
              <a:t>, i.e.,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homomorphisms</a:t>
            </a:r>
            <a:r>
              <a:rPr lang="it-IT" dirty="0" smtClean="0"/>
              <a:t> at tuple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dirty="0" err="1" smtClean="0"/>
              <a:t>es</a:t>
            </a:r>
            <a:r>
              <a:rPr lang="it-IT" dirty="0" smtClean="0"/>
              <a:t>: </a:t>
            </a:r>
            <a:r>
              <a:rPr lang="pt-BR" sz="2400" b="1" dirty="0" smtClean="0">
                <a:solidFill>
                  <a:srgbClr val="000000"/>
                </a:solidFill>
              </a:rPr>
              <a:t>Book</a:t>
            </a:r>
            <a:r>
              <a:rPr lang="pt-BR" sz="2400" dirty="0" smtClean="0">
                <a:solidFill>
                  <a:srgbClr val="000000"/>
                </a:solidFill>
              </a:rPr>
              <a:t>(‘The Hobbit’, N</a:t>
            </a:r>
            <a:r>
              <a:rPr lang="pt-BR" sz="2400" baseline="-30000" dirty="0" smtClean="0">
                <a:solidFill>
                  <a:srgbClr val="000000"/>
                </a:solidFill>
              </a:rPr>
              <a:t>1</a:t>
            </a:r>
            <a:r>
              <a:rPr lang="pt-BR" sz="2400" dirty="0" smtClean="0">
                <a:solidFill>
                  <a:srgbClr val="000000"/>
                </a:solidFill>
              </a:rPr>
              <a:t>) vs </a:t>
            </a:r>
            <a:r>
              <a:rPr lang="pt-BR" sz="2400" b="1" dirty="0" smtClean="0">
                <a:solidFill>
                  <a:srgbClr val="000000"/>
                </a:solidFill>
              </a:rPr>
              <a:t>Book</a:t>
            </a:r>
            <a:r>
              <a:rPr lang="pt-BR" sz="2400" dirty="0" smtClean="0">
                <a:solidFill>
                  <a:srgbClr val="000000"/>
                </a:solidFill>
              </a:rPr>
              <a:t>(‘The Hobbit’, 245)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</a:rPr>
              <a:t>look at tgd conclusions (i.e., structures of fact blocks in the target), and identify </a:t>
            </a:r>
            <a:r>
              <a:rPr lang="pt-BR" b="1" dirty="0" smtClean="0">
                <a:solidFill>
                  <a:srgbClr val="000000"/>
                </a:solidFill>
              </a:rPr>
              <a:t>homorphisms at the formula level</a:t>
            </a:r>
          </a:p>
          <a:p>
            <a:pPr lvl="1"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</a:rPr>
              <a:t>rewrite the tgds accordingly </a:t>
            </a:r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49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Intuition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possible solutions</a:t>
            </a:r>
          </a:p>
          <a:p>
            <a:pPr lvl="1"/>
            <a:r>
              <a:rPr lang="en-US" dirty="0" smtClean="0"/>
              <a:t>procedural code (</a:t>
            </a:r>
            <a:r>
              <a:rPr lang="en-US" dirty="0" err="1" smtClean="0"/>
              <a:t>es</a:t>
            </a:r>
            <a:r>
              <a:rPr lang="en-US" dirty="0" smtClean="0"/>
              <a:t>: Java program)</a:t>
            </a:r>
          </a:p>
          <a:p>
            <a:pPr lvl="1"/>
            <a:r>
              <a:rPr lang="en-US" dirty="0" smtClean="0"/>
              <a:t>ad hoc script</a:t>
            </a:r>
          </a:p>
          <a:p>
            <a:pPr lvl="1"/>
            <a:r>
              <a:rPr lang="en-US" dirty="0" smtClean="0"/>
              <a:t>ETL script …</a:t>
            </a:r>
          </a:p>
          <a:p>
            <a:r>
              <a:rPr lang="en-US" dirty="0" smtClean="0"/>
              <a:t>We need a more principled way to do that</a:t>
            </a:r>
          </a:p>
          <a:p>
            <a:pPr lvl="1"/>
            <a:r>
              <a:rPr lang="en-US" dirty="0" smtClean="0"/>
              <a:t>[Haas, ICDT 2007]</a:t>
            </a:r>
          </a:p>
          <a:p>
            <a:r>
              <a:rPr lang="en-US" dirty="0" smtClean="0"/>
              <a:t>A clean way to do it: by using logic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5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Data to the Target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Formula </a:t>
            </a:r>
            <a:r>
              <a:rPr lang="it-IT" dirty="0" err="1" smtClean="0"/>
              <a:t>homomorphism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u="sng" dirty="0" err="1" smtClean="0"/>
              <a:t>mapping</a:t>
            </a:r>
            <a:r>
              <a:rPr lang="it-IT" u="sng" dirty="0" smtClean="0"/>
              <a:t> </a:t>
            </a:r>
            <a:r>
              <a:rPr lang="it-IT" u="sng" dirty="0" err="1" smtClean="0"/>
              <a:t>among</a:t>
            </a:r>
            <a:r>
              <a:rPr lang="it-IT" u="sng" dirty="0" smtClean="0"/>
              <a:t> </a:t>
            </a:r>
            <a:r>
              <a:rPr lang="it-IT" u="sng" dirty="0" err="1" smtClean="0"/>
              <a:t>variable</a:t>
            </a:r>
            <a:r>
              <a:rPr lang="it-IT" u="sng" dirty="0" smtClean="0"/>
              <a:t> </a:t>
            </a:r>
            <a:r>
              <a:rPr lang="it-IT" u="sng" dirty="0" err="1" smtClean="0"/>
              <a:t>occurrences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maps</a:t>
            </a:r>
            <a:r>
              <a:rPr lang="it-IT" dirty="0" smtClean="0"/>
              <a:t>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occurrences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universal</a:t>
            </a:r>
            <a:r>
              <a:rPr lang="it-IT" dirty="0" smtClean="0"/>
              <a:t> </a:t>
            </a:r>
            <a:r>
              <a:rPr lang="it-IT" dirty="0" err="1" smtClean="0"/>
              <a:t>occurrences</a:t>
            </a:r>
            <a:r>
              <a:rPr lang="it-IT" dirty="0" smtClean="0"/>
              <a:t> and </a:t>
            </a:r>
            <a:r>
              <a:rPr lang="it-IT" dirty="0" err="1" smtClean="0"/>
              <a:t>preserves</a:t>
            </a:r>
            <a:r>
              <a:rPr lang="it-IT" dirty="0" smtClean="0"/>
              <a:t>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conclusions</a:t>
            </a:r>
            <a:endParaRPr lang="it-IT" dirty="0" smtClean="0"/>
          </a:p>
          <a:p>
            <a:pPr>
              <a:lnSpc>
                <a:spcPct val="90000"/>
              </a:lnSpc>
            </a:pPr>
            <a:r>
              <a:rPr lang="it-IT" dirty="0" err="1" smtClean="0"/>
              <a:t>Example</a:t>
            </a:r>
            <a:endParaRPr lang="it-IT" dirty="0" smtClean="0"/>
          </a:p>
          <a:p>
            <a:pPr>
              <a:lnSpc>
                <a:spcPct val="90000"/>
              </a:lnSpc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m</a:t>
            </a:r>
            <a:r>
              <a:rPr lang="fr-FR" sz="2400" baseline="-25000" dirty="0" smtClean="0">
                <a:solidFill>
                  <a:srgbClr val="000000"/>
                </a:solidFill>
              </a:rPr>
              <a:t>1 </a:t>
            </a:r>
            <a:r>
              <a:rPr lang="fr-FR" sz="2400" dirty="0" smtClean="0">
                <a:solidFill>
                  <a:srgbClr val="000000"/>
                </a:solidFill>
              </a:rPr>
              <a:t>: </a:t>
            </a:r>
            <a:r>
              <a:rPr lang="fr-FR" sz="2400" dirty="0" smtClean="0"/>
              <a:t>∀ </a:t>
            </a:r>
            <a:r>
              <a:rPr lang="fr-FR" sz="2400" dirty="0" err="1" smtClean="0"/>
              <a:t>t</a:t>
            </a:r>
            <a:r>
              <a:rPr lang="fr-FR" sz="2400" dirty="0" err="1" smtClean="0">
                <a:solidFill>
                  <a:srgbClr val="000000"/>
                </a:solidFill>
              </a:rPr>
              <a:t>,i</a:t>
            </a:r>
            <a:r>
              <a:rPr lang="fr-FR" sz="2400" dirty="0" smtClean="0">
                <a:solidFill>
                  <a:srgbClr val="000000"/>
                </a:solidFill>
              </a:rPr>
              <a:t> : </a:t>
            </a:r>
            <a:r>
              <a:rPr lang="fr-FR" sz="2400" dirty="0" err="1" smtClean="0">
                <a:solidFill>
                  <a:srgbClr val="000000"/>
                </a:solidFill>
              </a:rPr>
              <a:t>IBLBook</a:t>
            </a:r>
            <a:r>
              <a:rPr lang="fr-FR" sz="2400" dirty="0" smtClean="0">
                <a:solidFill>
                  <a:srgbClr val="000000"/>
                </a:solidFill>
              </a:rPr>
              <a:t> (</a:t>
            </a:r>
            <a:r>
              <a:rPr lang="fr-FR" sz="2400" dirty="0" smtClean="0"/>
              <a:t>t</a:t>
            </a:r>
            <a:r>
              <a:rPr lang="fr-FR" sz="2400" dirty="0" smtClean="0">
                <a:solidFill>
                  <a:srgbClr val="000000"/>
                </a:solidFill>
              </a:rPr>
              <a:t>, i) </a:t>
            </a:r>
            <a:r>
              <a:rPr lang="pt-BR" sz="2400" dirty="0" smtClean="0">
                <a:solidFill>
                  <a:srgbClr val="000000"/>
                </a:solidFill>
              </a:rPr>
              <a:t>→ Book(</a:t>
            </a:r>
            <a:r>
              <a:rPr lang="fr-FR" sz="2400" dirty="0" smtClean="0"/>
              <a:t>t</a:t>
            </a:r>
            <a:r>
              <a:rPr lang="pt-BR" sz="2400" dirty="0" smtClean="0">
                <a:solidFill>
                  <a:srgbClr val="000000"/>
                </a:solidFill>
              </a:rPr>
              <a:t>, i) </a:t>
            </a:r>
          </a:p>
          <a:p>
            <a:pPr>
              <a:lnSpc>
                <a:spcPct val="9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	</a:t>
            </a:r>
            <a:r>
              <a:rPr lang="fr-FR" sz="2400" dirty="0" smtClean="0"/>
              <a:t>m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: ∀ t’: </a:t>
            </a:r>
            <a:r>
              <a:rPr lang="fr-FR" sz="2400" dirty="0" err="1" smtClean="0"/>
              <a:t>IBDBook</a:t>
            </a:r>
            <a:r>
              <a:rPr lang="fr-FR" sz="2400" dirty="0" smtClean="0"/>
              <a:t>(t’) → ∃N’: Book(t’, N’)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		</a:t>
            </a:r>
            <a:r>
              <a:rPr lang="it-IT" sz="2400" dirty="0" smtClean="0">
                <a:solidFill>
                  <a:srgbClr val="000000"/>
                </a:solidFill>
              </a:rPr>
              <a:t>h: Book(t’, N’) </a:t>
            </a:r>
            <a:r>
              <a:rPr lang="pt-BR" sz="2400" dirty="0" smtClean="0">
                <a:solidFill>
                  <a:srgbClr val="000000"/>
                </a:solidFill>
              </a:rPr>
              <a:t>→ </a:t>
            </a:r>
            <a:r>
              <a:rPr lang="it-IT" sz="2400" dirty="0" smtClean="0">
                <a:solidFill>
                  <a:srgbClr val="000000"/>
                </a:solidFill>
              </a:rPr>
              <a:t>Book(t, i)</a:t>
            </a:r>
          </a:p>
          <a:p>
            <a:pPr>
              <a:lnSpc>
                <a:spcPct val="90000"/>
              </a:lnSpc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		</a:t>
            </a:r>
            <a:r>
              <a:rPr lang="it-IT" sz="2400" dirty="0" smtClean="0">
                <a:solidFill>
                  <a:srgbClr val="000000"/>
                </a:solidFill>
              </a:rPr>
              <a:t>h(t’) </a:t>
            </a:r>
            <a:r>
              <a:rPr lang="pt-BR" sz="2400" dirty="0" smtClean="0">
                <a:solidFill>
                  <a:srgbClr val="000000"/>
                </a:solidFill>
              </a:rPr>
              <a:t>→ t</a:t>
            </a:r>
          </a:p>
          <a:p>
            <a:pPr>
              <a:lnSpc>
                <a:spcPct val="9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		h(N) → i</a:t>
            </a:r>
            <a:endParaRPr lang="it-IT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it-IT" dirty="0" smtClean="0">
              <a:solidFill>
                <a:srgbClr val="000000"/>
              </a:solidFill>
            </a:endParaRPr>
          </a:p>
          <a:p>
            <a:pPr eaLnBrk="0" hangingPunct="0">
              <a:buNone/>
            </a:pPr>
            <a:endParaRPr lang="pt-BR" sz="2800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50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Homomorphism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err="1" smtClean="0"/>
              <a:t>Rewriting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tgd</a:t>
            </a:r>
            <a:r>
              <a:rPr lang="it-IT" dirty="0" smtClean="0"/>
              <a:t> m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formula </a:t>
            </a:r>
            <a:r>
              <a:rPr lang="it-IT" dirty="0" err="1" smtClean="0"/>
              <a:t>homomorphism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m’</a:t>
            </a:r>
          </a:p>
          <a:p>
            <a:pPr lvl="2">
              <a:lnSpc>
                <a:spcPct val="90000"/>
              </a:lnSpc>
            </a:pPr>
            <a:r>
              <a:rPr lang="it-IT" dirty="0" err="1" smtClean="0"/>
              <a:t>fire</a:t>
            </a:r>
            <a:r>
              <a:rPr lang="it-IT" dirty="0" smtClean="0"/>
              <a:t> m’, the “more informative” </a:t>
            </a:r>
            <a:r>
              <a:rPr lang="it-IT" dirty="0" err="1" smtClean="0"/>
              <a:t>mapping</a:t>
            </a:r>
            <a:r>
              <a:rPr lang="it-IT" dirty="0" smtClean="0"/>
              <a:t>;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fire</a:t>
            </a:r>
            <a:r>
              <a:rPr lang="it-IT" dirty="0" smtClean="0"/>
              <a:t> m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m’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endParaRPr lang="it-IT" dirty="0" smtClean="0"/>
          </a:p>
          <a:p>
            <a:pPr>
              <a:lnSpc>
                <a:spcPct val="90000"/>
              </a:lnSpc>
            </a:pPr>
            <a:r>
              <a:rPr lang="it-IT" dirty="0" smtClean="0"/>
              <a:t>In </a:t>
            </a:r>
            <a:r>
              <a:rPr lang="it-IT" dirty="0" err="1" smtClean="0"/>
              <a:t>practice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dirty="0" err="1" smtClean="0"/>
              <a:t>we</a:t>
            </a:r>
            <a:r>
              <a:rPr lang="it-IT" dirty="0" smtClean="0"/>
              <a:t> introduce </a:t>
            </a:r>
            <a:r>
              <a:rPr lang="it-IT" dirty="0" err="1" smtClean="0"/>
              <a:t>negation</a:t>
            </a:r>
            <a:r>
              <a:rPr lang="it-IT" dirty="0" smtClean="0"/>
              <a:t> in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premises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dirty="0" smtClean="0"/>
              <a:t>i.e., </a:t>
            </a:r>
            <a:r>
              <a:rPr lang="it-IT" dirty="0" err="1" smtClean="0"/>
              <a:t>differences</a:t>
            </a:r>
            <a:r>
              <a:rPr lang="it-IT" dirty="0" smtClean="0"/>
              <a:t> in the SQL script</a:t>
            </a:r>
          </a:p>
          <a:p>
            <a:pPr>
              <a:lnSpc>
                <a:spcPct val="90000"/>
              </a:lnSpc>
            </a:pPr>
            <a:r>
              <a:rPr lang="it-IT" dirty="0" err="1" smtClean="0"/>
              <a:t>Example</a:t>
            </a:r>
            <a:endParaRPr lang="it-IT" dirty="0" smtClean="0"/>
          </a:p>
          <a:p>
            <a:pPr lvl="1">
              <a:lnSpc>
                <a:spcPct val="90000"/>
              </a:lnSpc>
              <a:buNone/>
            </a:pPr>
            <a:r>
              <a:rPr lang="fr-FR" sz="2400" dirty="0" err="1" smtClean="0"/>
              <a:t>IBDBook</a:t>
            </a:r>
            <a:r>
              <a:rPr lang="fr-FR" sz="2400" dirty="0" smtClean="0"/>
              <a:t>(t’) ∧ ¬(</a:t>
            </a:r>
            <a:r>
              <a:rPr lang="fr-FR" sz="2400" dirty="0" err="1" smtClean="0"/>
              <a:t>IBLBook</a:t>
            </a:r>
            <a:r>
              <a:rPr lang="fr-FR" sz="2400" dirty="0" smtClean="0"/>
              <a:t>(t, i) ∧ t = t’ ) → ∃N’: Book(t’, N’)</a:t>
            </a:r>
            <a:endParaRPr lang="it-IT" sz="2400" dirty="0" smtClean="0"/>
          </a:p>
          <a:p>
            <a:pPr lvl="1">
              <a:lnSpc>
                <a:spcPct val="90000"/>
              </a:lnSpc>
            </a:pPr>
            <a:endParaRPr lang="it-IT" dirty="0" smtClean="0"/>
          </a:p>
          <a:p>
            <a:pPr>
              <a:lnSpc>
                <a:spcPct val="90000"/>
              </a:lnSpc>
              <a:buNone/>
            </a:pPr>
            <a:endParaRPr lang="it-IT" dirty="0" smtClean="0">
              <a:solidFill>
                <a:srgbClr val="000000"/>
              </a:solidFill>
            </a:endParaRPr>
          </a:p>
          <a:p>
            <a:pPr eaLnBrk="0" hangingPunct="0">
              <a:buNone/>
            </a:pPr>
            <a:endParaRPr lang="pt-BR" sz="2800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51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Tgd</a:t>
            </a:r>
            <a:r>
              <a:rPr lang="en-US" dirty="0" smtClean="0"/>
              <a:t> Rewriting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4357686" y="4806933"/>
            <a:ext cx="47149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…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) </a:t>
            </a:r>
          </a:p>
          <a:p>
            <a:endParaRPr lang="pt-BR" sz="2000" dirty="0" smtClean="0">
              <a:solidFill>
                <a:srgbClr val="000000"/>
              </a:solidFill>
            </a:endParaRPr>
          </a:p>
          <a:p>
            <a:r>
              <a:rPr lang="it-IT" sz="2000" dirty="0" smtClean="0">
                <a:solidFill>
                  <a:srgbClr val="000000"/>
                </a:solidFill>
              </a:rPr>
              <a:t>…</a:t>
            </a:r>
            <a:r>
              <a:rPr lang="pt-BR" sz="2000" dirty="0" smtClean="0">
                <a:solidFill>
                  <a:srgbClr val="000000"/>
                </a:solidFill>
              </a:rPr>
              <a:t>→ Publisher (i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</a:p>
          <a:p>
            <a:endParaRPr lang="pt-BR" sz="2000" dirty="0" smtClean="0">
              <a:solidFill>
                <a:srgbClr val="000000"/>
              </a:solidFill>
            </a:endParaRPr>
          </a:p>
          <a:p>
            <a:r>
              <a:rPr lang="it-IT" sz="2000" dirty="0" smtClean="0">
                <a:solidFill>
                  <a:srgbClr val="000000"/>
                </a:solidFill>
              </a:rPr>
              <a:t>…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Publisher (N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  <a:endParaRPr lang="it-IT" sz="2000" dirty="0" smtClean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4282" y="4800155"/>
            <a:ext cx="4714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…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) </a:t>
            </a:r>
          </a:p>
          <a:p>
            <a:endParaRPr lang="pt-BR" sz="2000" dirty="0" smtClean="0">
              <a:solidFill>
                <a:srgbClr val="000000"/>
              </a:solidFill>
            </a:endParaRPr>
          </a:p>
          <a:p>
            <a:r>
              <a:rPr lang="fr-FR" sz="2000" dirty="0" smtClean="0"/>
              <a:t>…→ Book(t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, N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it-IT" sz="2000" dirty="0" smtClean="0">
                <a:solidFill>
                  <a:srgbClr val="000000"/>
                </a:solidFill>
              </a:rPr>
              <a:t>…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Publisher (N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  <a:endParaRPr lang="it-IT" sz="20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dirty="0" err="1" smtClean="0"/>
              <a:t>Subsumption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dirty="0" smtClean="0"/>
              <a:t>“</a:t>
            </a:r>
            <a:r>
              <a:rPr lang="it-IT" dirty="0" err="1" smtClean="0"/>
              <a:t>simple</a:t>
            </a:r>
            <a:r>
              <a:rPr lang="it-IT" dirty="0" smtClean="0"/>
              <a:t>” formula </a:t>
            </a:r>
            <a:r>
              <a:rPr lang="it-IT" dirty="0" err="1" smtClean="0"/>
              <a:t>homomorphism</a:t>
            </a:r>
            <a:r>
              <a:rPr lang="it-IT" dirty="0" smtClean="0"/>
              <a:t>,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conclusion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conclusion</a:t>
            </a:r>
            <a:endParaRPr lang="it-IT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dirty="0" err="1" smtClean="0">
                <a:solidFill>
                  <a:srgbClr val="000000"/>
                </a:solidFill>
              </a:rPr>
              <a:t>Coverage</a:t>
            </a:r>
            <a:endParaRPr lang="it-IT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dirty="0" smtClean="0">
                <a:solidFill>
                  <a:srgbClr val="000000"/>
                </a:solidFill>
              </a:rPr>
              <a:t>formula </a:t>
            </a:r>
            <a:r>
              <a:rPr lang="it-IT" dirty="0" err="1" smtClean="0">
                <a:solidFill>
                  <a:srgbClr val="000000"/>
                </a:solidFill>
              </a:rPr>
              <a:t>homomorphism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from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one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tgd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conclusion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into</a:t>
            </a:r>
            <a:r>
              <a:rPr lang="it-IT" dirty="0" smtClean="0">
                <a:solidFill>
                  <a:srgbClr val="000000"/>
                </a:solidFill>
              </a:rPr>
              <a:t> the </a:t>
            </a:r>
            <a:r>
              <a:rPr lang="it-IT" dirty="0" err="1" smtClean="0">
                <a:solidFill>
                  <a:srgbClr val="000000"/>
                </a:solidFill>
              </a:rPr>
              <a:t>union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of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several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tgd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conclusions</a:t>
            </a:r>
            <a:endParaRPr lang="it-IT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dirty="0" err="1" smtClean="0">
                <a:solidFill>
                  <a:srgbClr val="000000"/>
                </a:solidFill>
              </a:rPr>
              <a:t>Self-Joins</a:t>
            </a:r>
            <a:r>
              <a:rPr lang="it-IT" dirty="0" smtClean="0">
                <a:solidFill>
                  <a:srgbClr val="000000"/>
                </a:solidFill>
              </a:rPr>
              <a:t> (</a:t>
            </a:r>
            <a:r>
              <a:rPr lang="it-IT" dirty="0" err="1" smtClean="0">
                <a:solidFill>
                  <a:srgbClr val="000000"/>
                </a:solidFill>
              </a:rPr>
              <a:t>coming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soon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dirty="0" err="1" smtClean="0">
                <a:solidFill>
                  <a:srgbClr val="000000"/>
                </a:solidFill>
              </a:rPr>
              <a:t>Examples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for</a:t>
            </a:r>
            <a:r>
              <a:rPr lang="it-IT" dirty="0" smtClean="0">
                <a:solidFill>
                  <a:srgbClr val="000000"/>
                </a:solidFill>
              </a:rPr>
              <a:t> 1 and 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52</a:t>
            </a:fld>
            <a:endParaRPr lang="it-IT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the Scenarios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803038" y="4794948"/>
            <a:ext cx="1482946" cy="491440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45000"/>
                </a:schemeClr>
              </a:gs>
              <a:gs pos="100000">
                <a:schemeClr val="accent1">
                  <a:shade val="100000"/>
                  <a:satMod val="115000"/>
                  <a:alpha val="26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1" name="Connettore 4 10"/>
          <p:cNvCxnSpPr>
            <a:stCxn id="25" idx="6"/>
            <a:endCxn id="8" idx="6"/>
          </p:cNvCxnSpPr>
          <p:nvPr/>
        </p:nvCxnSpPr>
        <p:spPr bwMode="auto">
          <a:xfrm flipV="1">
            <a:off x="2285984" y="5040668"/>
            <a:ext cx="1588" cy="565976"/>
          </a:xfrm>
          <a:prstGeom prst="bentConnector3">
            <a:avLst>
              <a:gd name="adj1" fmla="val 14395466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25" idx="6"/>
            <a:endCxn id="26" idx="7"/>
          </p:cNvCxnSpPr>
          <p:nvPr/>
        </p:nvCxnSpPr>
        <p:spPr bwMode="auto">
          <a:xfrm flipH="1">
            <a:off x="2036834" y="5606644"/>
            <a:ext cx="249150" cy="439049"/>
          </a:xfrm>
          <a:prstGeom prst="bentConnector4">
            <a:avLst>
              <a:gd name="adj1" fmla="val -91752"/>
              <a:gd name="adj2" fmla="val 74202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 bwMode="auto">
          <a:xfrm>
            <a:off x="4929190" y="5929330"/>
            <a:ext cx="1500198" cy="571504"/>
          </a:xfrm>
          <a:prstGeom prst="ellipse">
            <a:avLst/>
          </a:prstGeom>
          <a:gradFill>
            <a:gsLst>
              <a:gs pos="0">
                <a:srgbClr val="FFF200">
                  <a:alpha val="5000"/>
                </a:srgbClr>
              </a:gs>
              <a:gs pos="45000">
                <a:srgbClr val="FF7A00">
                  <a:alpha val="26000"/>
                </a:srgbClr>
              </a:gs>
              <a:gs pos="100000">
                <a:srgbClr val="FF0000">
                  <a:alpha val="35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785786" y="5320892"/>
            <a:ext cx="1500198" cy="571504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45000"/>
                </a:schemeClr>
              </a:gs>
              <a:gs pos="100000">
                <a:schemeClr val="accent1">
                  <a:shade val="100000"/>
                  <a:satMod val="115000"/>
                  <a:alpha val="26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785786" y="5972460"/>
            <a:ext cx="1465694" cy="500066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45000"/>
                </a:schemeClr>
              </a:gs>
              <a:gs pos="100000">
                <a:schemeClr val="accent1">
                  <a:shade val="100000"/>
                  <a:satMod val="115000"/>
                  <a:alpha val="26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Ovale 41"/>
          <p:cNvSpPr/>
          <p:nvPr/>
        </p:nvSpPr>
        <p:spPr bwMode="auto">
          <a:xfrm>
            <a:off x="4929190" y="4714884"/>
            <a:ext cx="1500198" cy="571504"/>
          </a:xfrm>
          <a:prstGeom prst="ellipse">
            <a:avLst/>
          </a:prstGeom>
          <a:gradFill>
            <a:gsLst>
              <a:gs pos="0">
                <a:srgbClr val="FFF200">
                  <a:alpha val="5000"/>
                </a:srgbClr>
              </a:gs>
              <a:gs pos="45000">
                <a:srgbClr val="FF7A00">
                  <a:alpha val="26000"/>
                </a:srgbClr>
              </a:gs>
              <a:gs pos="100000">
                <a:srgbClr val="FF0000">
                  <a:alpha val="35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4857752" y="5357826"/>
            <a:ext cx="2143140" cy="571504"/>
          </a:xfrm>
          <a:prstGeom prst="ellipse">
            <a:avLst/>
          </a:prstGeom>
          <a:gradFill>
            <a:gsLst>
              <a:gs pos="0">
                <a:srgbClr val="FFF200">
                  <a:alpha val="5000"/>
                </a:srgbClr>
              </a:gs>
              <a:gs pos="45000">
                <a:srgbClr val="92D050">
                  <a:alpha val="29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6286512" y="5929330"/>
            <a:ext cx="2143140" cy="571504"/>
          </a:xfrm>
          <a:prstGeom prst="ellipse">
            <a:avLst/>
          </a:prstGeom>
          <a:gradFill>
            <a:gsLst>
              <a:gs pos="0">
                <a:srgbClr val="FFF200">
                  <a:alpha val="5000"/>
                </a:srgbClr>
              </a:gs>
              <a:gs pos="45000">
                <a:srgbClr val="92D050">
                  <a:alpha val="29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8" name="Connettore 4 10"/>
          <p:cNvCxnSpPr>
            <a:stCxn id="45" idx="0"/>
            <a:endCxn id="44" idx="6"/>
          </p:cNvCxnSpPr>
          <p:nvPr/>
        </p:nvCxnSpPr>
        <p:spPr bwMode="auto">
          <a:xfrm rot="16200000" flipV="1">
            <a:off x="7036611" y="5607859"/>
            <a:ext cx="285752" cy="35719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Connettore 4 10"/>
          <p:cNvCxnSpPr>
            <a:stCxn id="17" idx="2"/>
            <a:endCxn id="42" idx="3"/>
          </p:cNvCxnSpPr>
          <p:nvPr/>
        </p:nvCxnSpPr>
        <p:spPr bwMode="auto">
          <a:xfrm rot="10800000" flipH="1">
            <a:off x="4929189" y="5202694"/>
            <a:ext cx="219699" cy="1012389"/>
          </a:xfrm>
          <a:prstGeom prst="bentConnector4">
            <a:avLst>
              <a:gd name="adj1" fmla="val -233625"/>
              <a:gd name="adj2" fmla="val 100027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24931" grpId="0" uiExpand="1" build="p"/>
      <p:bldP spid="8" grpId="0" animBg="1"/>
      <p:bldP spid="17" grpId="0" animBg="1"/>
      <p:bldP spid="25" grpId="0" animBg="1"/>
      <p:bldP spid="26" grpId="0" animBg="1"/>
      <p:bldP spid="42" grpId="0" animBg="1"/>
      <p:bldP spid="44" grpId="0" animBg="1"/>
      <p:bldP spid="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24000"/>
            <a:ext cx="8429684" cy="4762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original</a:t>
            </a:r>
            <a:r>
              <a:rPr lang="it-IT" dirty="0" smtClean="0"/>
              <a:t> </a:t>
            </a:r>
            <a:r>
              <a:rPr lang="it-IT" dirty="0" err="1" smtClean="0"/>
              <a:t>mappings</a:t>
            </a:r>
            <a:endParaRPr lang="it-IT" dirty="0" smtClean="0"/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</a:t>
            </a:r>
            <a:r>
              <a:rPr lang="fr-FR" sz="2000" baseline="-25000" dirty="0" smtClean="0">
                <a:solidFill>
                  <a:srgbClr val="000000"/>
                </a:solidFill>
              </a:rPr>
              <a:t>1 </a:t>
            </a:r>
            <a:r>
              <a:rPr lang="fr-FR" sz="2000" dirty="0" smtClean="0">
                <a:solidFill>
                  <a:srgbClr val="000000"/>
                </a:solidFill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</a:rPr>
              <a:t>IBLBook</a:t>
            </a:r>
            <a:r>
              <a:rPr lang="fr-FR" sz="2000" dirty="0" smtClean="0">
                <a:solidFill>
                  <a:srgbClr val="000000"/>
                </a:solidFill>
              </a:rPr>
              <a:t> 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) 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 : IBLPublisher(</a:t>
            </a:r>
            <a:r>
              <a:rPr lang="fr-FR" sz="2000" dirty="0" smtClean="0"/>
              <a:t>i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) → Publisher (i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None/>
            </a:pPr>
            <a:r>
              <a:rPr lang="fr-FR" sz="2000" dirty="0" smtClean="0"/>
              <a:t>m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: </a:t>
            </a:r>
            <a:r>
              <a:rPr lang="fr-FR" sz="2000" dirty="0" err="1" smtClean="0"/>
              <a:t>IBDBook</a:t>
            </a:r>
            <a:r>
              <a:rPr lang="fr-FR" sz="2000" dirty="0" smtClean="0"/>
              <a:t>(t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) → ∃N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: Book(t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, N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)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</a:t>
            </a:r>
            <a:r>
              <a:rPr lang="fr-FR" sz="2000" baseline="-25000" dirty="0" smtClean="0">
                <a:solidFill>
                  <a:srgbClr val="000000"/>
                </a:solidFill>
              </a:rPr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 : LOC(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→ </a:t>
            </a:r>
            <a:r>
              <a:rPr lang="fr-FR" sz="2000" dirty="0" smtClean="0"/>
              <a:t>∃N</a:t>
            </a:r>
            <a:r>
              <a:rPr lang="fr-FR" sz="2000" baseline="-30000" dirty="0" smtClean="0"/>
              <a:t>4</a:t>
            </a:r>
            <a:r>
              <a:rPr lang="fr-FR" sz="2000" dirty="0" smtClean="0"/>
              <a:t>: </a:t>
            </a:r>
            <a:r>
              <a:rPr lang="pt-BR" sz="2000" dirty="0" smtClean="0">
                <a:solidFill>
                  <a:srgbClr val="000000"/>
                </a:solidFill>
              </a:rPr>
              <a:t>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Publisher (N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  <a:endParaRPr lang="it-IT" sz="2000" dirty="0" smtClean="0"/>
          </a:p>
          <a:p>
            <a:pPr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rewriting</a:t>
            </a:r>
            <a:endParaRPr lang="it-IT" dirty="0" smtClean="0"/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m’</a:t>
            </a:r>
            <a:r>
              <a:rPr lang="fr-FR" sz="2000" baseline="-25000" dirty="0" smtClean="0">
                <a:solidFill>
                  <a:srgbClr val="000000"/>
                </a:solidFill>
              </a:rPr>
              <a:t>1 </a:t>
            </a:r>
            <a:r>
              <a:rPr lang="fr-FR" sz="2000" dirty="0" smtClean="0">
                <a:solidFill>
                  <a:srgbClr val="000000"/>
                </a:solidFill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</a:rPr>
              <a:t>IBLBook</a:t>
            </a:r>
            <a:r>
              <a:rPr lang="fr-FR" sz="2000" dirty="0" smtClean="0">
                <a:solidFill>
                  <a:srgbClr val="000000"/>
                </a:solidFill>
              </a:rPr>
              <a:t> 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) </a:t>
            </a:r>
            <a:r>
              <a:rPr lang="pt-BR" sz="2000" dirty="0" smtClean="0">
                <a:solidFill>
                  <a:srgbClr val="000000"/>
                </a:solidFill>
              </a:rPr>
              <a:t>→ 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, i</a:t>
            </a:r>
            <a:r>
              <a:rPr lang="fr-FR" sz="2000" baseline="-30000" dirty="0" smtClean="0"/>
              <a:t>1</a:t>
            </a:r>
            <a:r>
              <a:rPr lang="pt-BR" sz="2000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m’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 : IBLPublisher(</a:t>
            </a:r>
            <a:r>
              <a:rPr lang="fr-FR" sz="2000" dirty="0" smtClean="0"/>
              <a:t>i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) → Publisher (i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2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None/>
            </a:pPr>
            <a:r>
              <a:rPr lang="fr-FR" sz="2000" dirty="0" smtClean="0"/>
              <a:t>m’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: </a:t>
            </a:r>
            <a:r>
              <a:rPr lang="fr-FR" sz="2000" dirty="0" err="1" smtClean="0"/>
              <a:t>IBDBook</a:t>
            </a:r>
            <a:r>
              <a:rPr lang="fr-FR" sz="2000" dirty="0" smtClean="0"/>
              <a:t>(t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) </a:t>
            </a:r>
            <a:r>
              <a:rPr lang="fr-FR" sz="2000" b="1" dirty="0" smtClean="0">
                <a:solidFill>
                  <a:srgbClr val="000000"/>
                </a:solidFill>
              </a:rPr>
              <a:t>∧ ¬(</a:t>
            </a:r>
            <a:r>
              <a:rPr lang="fr-FR" sz="2000" b="1" dirty="0" err="1" smtClean="0">
                <a:solidFill>
                  <a:srgbClr val="000000"/>
                </a:solidFill>
              </a:rPr>
              <a:t>IBLBook</a:t>
            </a:r>
            <a:r>
              <a:rPr lang="fr-FR" sz="2000" b="1" dirty="0" smtClean="0">
                <a:solidFill>
                  <a:srgbClr val="000000"/>
                </a:solidFill>
              </a:rPr>
              <a:t>(t</a:t>
            </a:r>
            <a:r>
              <a:rPr lang="fr-FR" sz="2000" b="1" baseline="-30000" dirty="0" smtClean="0"/>
              <a:t>1</a:t>
            </a:r>
            <a:r>
              <a:rPr lang="fr-FR" sz="2000" b="1" dirty="0" smtClean="0">
                <a:solidFill>
                  <a:srgbClr val="000000"/>
                </a:solidFill>
              </a:rPr>
              <a:t>, i</a:t>
            </a:r>
            <a:r>
              <a:rPr lang="fr-FR" sz="2000" b="1" baseline="-30000" dirty="0" smtClean="0"/>
              <a:t>1</a:t>
            </a:r>
            <a:r>
              <a:rPr lang="fr-FR" sz="2000" b="1" dirty="0" smtClean="0">
                <a:solidFill>
                  <a:srgbClr val="000000"/>
                </a:solidFill>
              </a:rPr>
              <a:t>) ∧ t</a:t>
            </a:r>
            <a:r>
              <a:rPr lang="fr-FR" sz="2000" b="1" baseline="-30000" dirty="0" smtClean="0"/>
              <a:t>1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000000"/>
                </a:solidFill>
              </a:rPr>
              <a:t>t</a:t>
            </a:r>
            <a:r>
              <a:rPr lang="fr-FR" sz="2000" b="1" baseline="-30000" dirty="0" smtClean="0"/>
              <a:t>3</a:t>
            </a:r>
            <a:r>
              <a:rPr lang="fr-FR" sz="2000" b="1" dirty="0" smtClean="0">
                <a:solidFill>
                  <a:srgbClr val="000000"/>
                </a:solidFill>
              </a:rPr>
              <a:t>) ∧ ¬ (LOC(t</a:t>
            </a:r>
            <a:r>
              <a:rPr lang="fr-FR" sz="2000" b="1" baseline="-30000" dirty="0" smtClean="0"/>
              <a:t>4</a:t>
            </a:r>
            <a:r>
              <a:rPr lang="fr-FR" sz="2000" b="1" dirty="0" smtClean="0">
                <a:solidFill>
                  <a:srgbClr val="000000"/>
                </a:solidFill>
              </a:rPr>
              <a:t>, p</a:t>
            </a:r>
            <a:r>
              <a:rPr lang="fr-FR" sz="2000" b="1" baseline="-30000" dirty="0" smtClean="0"/>
              <a:t>4</a:t>
            </a:r>
            <a:r>
              <a:rPr lang="fr-FR" sz="2000" b="1" dirty="0" smtClean="0">
                <a:solidFill>
                  <a:srgbClr val="000000"/>
                </a:solidFill>
              </a:rPr>
              <a:t>) ∧ t</a:t>
            </a:r>
            <a:r>
              <a:rPr lang="fr-FR" sz="2000" b="1" baseline="-30000" dirty="0" smtClean="0"/>
              <a:t>4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000000"/>
                </a:solidFill>
              </a:rPr>
              <a:t>t</a:t>
            </a:r>
            <a:r>
              <a:rPr lang="fr-FR" sz="2000" b="1" baseline="-30000" dirty="0" smtClean="0"/>
              <a:t>3</a:t>
            </a:r>
            <a:r>
              <a:rPr lang="fr-FR" sz="2000" b="1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							</a:t>
            </a:r>
            <a:r>
              <a:rPr lang="fr-FR" sz="2000" dirty="0" smtClean="0"/>
              <a:t>→ ∃N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: Book(t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, N</a:t>
            </a:r>
            <a:r>
              <a:rPr lang="fr-FR" sz="2000" baseline="-30000" dirty="0" smtClean="0"/>
              <a:t>3</a:t>
            </a:r>
            <a:r>
              <a:rPr lang="fr-FR" sz="2000" dirty="0" smtClean="0"/>
              <a:t>)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m’</a:t>
            </a:r>
            <a:r>
              <a:rPr lang="fr-FR" sz="2000" baseline="-25000" dirty="0" smtClean="0">
                <a:solidFill>
                  <a:srgbClr val="000000"/>
                </a:solidFill>
              </a:rPr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 : LOC(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</a:t>
            </a:r>
            <a:r>
              <a:rPr lang="fr-FR" sz="2000" b="1" dirty="0" smtClean="0">
                <a:solidFill>
                  <a:srgbClr val="000000"/>
                </a:solidFill>
              </a:rPr>
              <a:t>∧ </a:t>
            </a:r>
            <a:r>
              <a:rPr lang="it-IT" sz="2000" b="1" dirty="0" smtClean="0"/>
              <a:t>¬(</a:t>
            </a:r>
            <a:r>
              <a:rPr lang="fr-FR" sz="2000" b="1" dirty="0" err="1" smtClean="0">
                <a:solidFill>
                  <a:srgbClr val="000000"/>
                </a:solidFill>
              </a:rPr>
              <a:t>IBLBook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1</a:t>
            </a:r>
            <a:r>
              <a:rPr lang="fr-FR" sz="2000" b="1" dirty="0" smtClean="0">
                <a:solidFill>
                  <a:srgbClr val="000000"/>
                </a:solidFill>
              </a:rPr>
              <a:t>, i</a:t>
            </a:r>
            <a:r>
              <a:rPr lang="fr-FR" sz="2000" b="1" baseline="-25000" dirty="0" smtClean="0"/>
              <a:t>1</a:t>
            </a:r>
            <a:r>
              <a:rPr lang="fr-FR" sz="2000" b="1" dirty="0" smtClean="0">
                <a:solidFill>
                  <a:srgbClr val="000000"/>
                </a:solidFill>
              </a:rPr>
              <a:t>) </a:t>
            </a:r>
            <a:r>
              <a:rPr lang="it-IT" sz="2000" b="1" dirty="0" smtClean="0"/>
              <a:t>∧ </a:t>
            </a:r>
            <a:r>
              <a:rPr lang="pt-BR" sz="2000" b="1" dirty="0" smtClean="0">
                <a:solidFill>
                  <a:srgbClr val="000000"/>
                </a:solidFill>
              </a:rPr>
              <a:t>IBLPublisher(</a:t>
            </a:r>
            <a:r>
              <a:rPr lang="fr-FR" sz="2000" b="1" dirty="0" smtClean="0"/>
              <a:t>i</a:t>
            </a:r>
            <a:r>
              <a:rPr lang="fr-FR" sz="2000" b="1" baseline="-25000" dirty="0" smtClean="0"/>
              <a:t>2</a:t>
            </a:r>
            <a:r>
              <a:rPr lang="pt-BR" sz="2000" b="1" dirty="0" smtClean="0">
                <a:solidFill>
                  <a:srgbClr val="000000"/>
                </a:solidFill>
              </a:rPr>
              <a:t>, p</a:t>
            </a:r>
            <a:r>
              <a:rPr lang="fr-FR" sz="2000" b="1" baseline="-25000" dirty="0" smtClean="0"/>
              <a:t>2</a:t>
            </a:r>
            <a:r>
              <a:rPr lang="pt-BR" sz="2000" b="1" dirty="0" smtClean="0">
                <a:solidFill>
                  <a:srgbClr val="000000"/>
                </a:solidFill>
              </a:rPr>
              <a:t>)</a:t>
            </a:r>
            <a:r>
              <a:rPr lang="fr-FR" sz="2000" b="1" dirty="0" smtClean="0">
                <a:solidFill>
                  <a:srgbClr val="000000"/>
                </a:solidFill>
              </a:rPr>
              <a:t> ∧ i</a:t>
            </a:r>
            <a:r>
              <a:rPr lang="fr-FR" sz="2000" b="1" baseline="-30000" dirty="0" smtClean="0"/>
              <a:t>1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000000"/>
                </a:solidFill>
              </a:rPr>
              <a:t>i</a:t>
            </a:r>
            <a:r>
              <a:rPr lang="fr-FR" sz="2000" b="1" baseline="-30000" dirty="0" smtClean="0"/>
              <a:t>2 </a:t>
            </a:r>
            <a:r>
              <a:rPr lang="fr-FR" sz="2000" b="1" dirty="0" smtClean="0">
                <a:solidFill>
                  <a:srgbClr val="000000"/>
                </a:solidFill>
              </a:rPr>
              <a:t>∧ </a:t>
            </a:r>
          </a:p>
          <a:p>
            <a:pPr lvl="1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 			t</a:t>
            </a:r>
            <a:r>
              <a:rPr lang="fr-FR" sz="2000" b="1" baseline="-30000" dirty="0" smtClean="0"/>
              <a:t>1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000000"/>
                </a:solidFill>
              </a:rPr>
              <a:t>t</a:t>
            </a:r>
            <a:r>
              <a:rPr lang="fr-FR" sz="2000" b="1" baseline="-30000" dirty="0" smtClean="0">
                <a:solidFill>
                  <a:srgbClr val="000000"/>
                </a:solidFill>
              </a:rPr>
              <a:t>4 </a:t>
            </a:r>
            <a:r>
              <a:rPr lang="fr-FR" sz="2000" b="1" dirty="0" smtClean="0">
                <a:solidFill>
                  <a:srgbClr val="000000"/>
                </a:solidFill>
              </a:rPr>
              <a:t>∧ p</a:t>
            </a:r>
            <a:r>
              <a:rPr lang="fr-FR" sz="2000" b="1" baseline="-30000" dirty="0" smtClean="0">
                <a:solidFill>
                  <a:srgbClr val="000000"/>
                </a:solidFill>
              </a:rPr>
              <a:t>4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000000"/>
                </a:solidFill>
              </a:rPr>
              <a:t>p</a:t>
            </a:r>
            <a:r>
              <a:rPr lang="fr-FR" sz="2000" b="1" baseline="-30000" dirty="0" smtClean="0"/>
              <a:t>2 </a:t>
            </a:r>
            <a:r>
              <a:rPr lang="it-IT" sz="2000" b="1" dirty="0" smtClean="0"/>
              <a:t>) </a:t>
            </a:r>
            <a:r>
              <a:rPr lang="pt-BR" sz="2000" dirty="0" smtClean="0">
                <a:solidFill>
                  <a:srgbClr val="000000"/>
                </a:solidFill>
              </a:rPr>
              <a:t>→ </a:t>
            </a:r>
            <a:r>
              <a:rPr lang="fr-FR" sz="2000" dirty="0" smtClean="0"/>
              <a:t>∃N</a:t>
            </a:r>
            <a:r>
              <a:rPr lang="fr-FR" sz="2000" baseline="-30000" dirty="0" smtClean="0"/>
              <a:t>4</a:t>
            </a:r>
            <a:r>
              <a:rPr lang="fr-FR" sz="2000" dirty="0" smtClean="0"/>
              <a:t>: </a:t>
            </a:r>
            <a:r>
              <a:rPr lang="pt-BR" sz="2000" dirty="0" smtClean="0">
                <a:solidFill>
                  <a:srgbClr val="000000"/>
                </a:solidFill>
              </a:rPr>
              <a:t>Book(</a:t>
            </a:r>
            <a:r>
              <a:rPr lang="fr-FR" sz="2000" dirty="0" smtClean="0"/>
              <a:t>t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 Publisher (N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, p</a:t>
            </a:r>
            <a:r>
              <a:rPr lang="fr-FR" sz="2000" baseline="-30000" dirty="0" smtClean="0"/>
              <a:t>4</a:t>
            </a:r>
            <a:r>
              <a:rPr lang="pt-BR" sz="2000" dirty="0" smtClean="0">
                <a:solidFill>
                  <a:srgbClr val="000000"/>
                </a:solidFill>
              </a:rPr>
              <a:t>)</a:t>
            </a:r>
            <a:endParaRPr lang="it-IT" sz="2000" dirty="0" smtClean="0"/>
          </a:p>
          <a:p>
            <a:pPr lvl="1">
              <a:lnSpc>
                <a:spcPct val="90000"/>
              </a:lnSpc>
              <a:buNone/>
            </a:pPr>
            <a:endParaRPr lang="it-IT" dirty="0" smtClean="0"/>
          </a:p>
          <a:p>
            <a:pPr>
              <a:lnSpc>
                <a:spcPct val="90000"/>
              </a:lnSpc>
              <a:buNone/>
            </a:pPr>
            <a:endParaRPr lang="it-IT" dirty="0" smtClean="0">
              <a:solidFill>
                <a:srgbClr val="000000"/>
              </a:solidFill>
            </a:endParaRPr>
          </a:p>
          <a:p>
            <a:pPr eaLnBrk="0" hangingPunct="0">
              <a:buNone/>
            </a:pPr>
            <a:endParaRPr lang="pt-BR" sz="2800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53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Tgd</a:t>
            </a:r>
            <a:r>
              <a:rPr lang="en-US" dirty="0" smtClean="0"/>
              <a:t> Rewriting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00760" y="85723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intuition</a:t>
            </a:r>
            <a:r>
              <a:rPr lang="it-IT" dirty="0" smtClean="0"/>
              <a:t>: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fire</a:t>
            </a:r>
            <a:r>
              <a:rPr lang="it-IT" dirty="0" smtClean="0"/>
              <a:t> a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guarantee</a:t>
            </a:r>
            <a:endParaRPr lang="it-IT" dirty="0" smtClean="0"/>
          </a:p>
          <a:p>
            <a:pPr algn="r"/>
            <a:r>
              <a:rPr lang="it-IT" dirty="0" err="1" smtClean="0"/>
              <a:t>that</a:t>
            </a:r>
            <a:r>
              <a:rPr lang="it-IT" dirty="0" smtClean="0"/>
              <a:t> the target</a:t>
            </a:r>
          </a:p>
          <a:p>
            <a:pPr algn="r"/>
            <a:r>
              <a:rPr lang="it-IT" dirty="0" err="1" smtClean="0"/>
              <a:t>satisfies</a:t>
            </a:r>
            <a:r>
              <a:rPr lang="it-IT" dirty="0" smtClean="0"/>
              <a:t> the </a:t>
            </a:r>
            <a:r>
              <a:rPr lang="it-IT" dirty="0" err="1" smtClean="0"/>
              <a:t>corresponding</a:t>
            </a:r>
            <a:r>
              <a:rPr lang="it-IT" dirty="0" smtClean="0"/>
              <a:t> </a:t>
            </a:r>
            <a:r>
              <a:rPr lang="it-IT" dirty="0" err="1" smtClean="0"/>
              <a:t>constraint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42976" y="621508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NOTE: </a:t>
            </a:r>
            <a:r>
              <a:rPr lang="it-IT" dirty="0" err="1" smtClean="0"/>
              <a:t>coverages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joins</a:t>
            </a:r>
            <a:r>
              <a:rPr lang="it-IT" dirty="0" smtClean="0"/>
              <a:t>, </a:t>
            </a:r>
            <a:r>
              <a:rPr lang="it-IT" dirty="0" err="1" smtClean="0"/>
              <a:t>usually</a:t>
            </a:r>
            <a:r>
              <a:rPr lang="it-IT" dirty="0" smtClean="0"/>
              <a:t> on key/</a:t>
            </a:r>
            <a:r>
              <a:rPr lang="it-IT" dirty="0" err="1" smtClean="0"/>
              <a:t>foreign</a:t>
            </a:r>
            <a:r>
              <a:rPr lang="it-IT" dirty="0" smtClean="0"/>
              <a:t> </a:t>
            </a:r>
            <a:r>
              <a:rPr lang="it-IT" dirty="0" err="1" smtClean="0"/>
              <a:t>keys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Suppose</a:t>
            </a:r>
          </a:p>
          <a:p>
            <a:pPr lvl="1">
              <a:lnSpc>
                <a:spcPct val="90000"/>
              </a:lnSpc>
            </a:pP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conclusions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</a:t>
            </a:r>
            <a:r>
              <a:rPr lang="it-IT" dirty="0" err="1" smtClean="0"/>
              <a:t>self-joins</a:t>
            </a:r>
            <a:r>
              <a:rPr lang="it-IT" dirty="0" smtClean="0"/>
              <a:t> (i.e., </a:t>
            </a:r>
            <a:r>
              <a:rPr lang="it-IT" dirty="0" err="1" smtClean="0"/>
              <a:t>each</a:t>
            </a:r>
            <a:r>
              <a:rPr lang="it-IT" dirty="0" smtClean="0"/>
              <a:t> relation </a:t>
            </a:r>
            <a:r>
              <a:rPr lang="it-IT" dirty="0" err="1" smtClean="0"/>
              <a:t>symbol</a:t>
            </a:r>
            <a:r>
              <a:rPr lang="it-IT" dirty="0" smtClean="0"/>
              <a:t> </a:t>
            </a:r>
            <a:r>
              <a:rPr lang="it-IT" dirty="0" err="1" smtClean="0"/>
              <a:t>appears</a:t>
            </a:r>
            <a:r>
              <a:rPr lang="it-IT" dirty="0" smtClean="0"/>
              <a:t> at </a:t>
            </a:r>
            <a:r>
              <a:rPr lang="it-IT" dirty="0" err="1" smtClean="0"/>
              <a:t>most</a:t>
            </a:r>
            <a:r>
              <a:rPr lang="it-IT" dirty="0" smtClean="0"/>
              <a:t> once) </a:t>
            </a:r>
          </a:p>
          <a:p>
            <a:pPr>
              <a:lnSpc>
                <a:spcPct val="90000"/>
              </a:lnSpc>
            </a:pPr>
            <a:r>
              <a:rPr lang="it-IT" dirty="0" err="1" smtClean="0"/>
              <a:t>Result</a:t>
            </a:r>
            <a:r>
              <a:rPr lang="it-IT" dirty="0" smtClean="0"/>
              <a:t> n. 1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kind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formula </a:t>
            </a:r>
            <a:r>
              <a:rPr lang="it-IT" dirty="0" err="1" smtClean="0"/>
              <a:t>homomorphisms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exist</a:t>
            </a:r>
            <a:r>
              <a:rPr lang="it-IT" dirty="0" smtClean="0"/>
              <a:t> are </a:t>
            </a:r>
            <a:r>
              <a:rPr lang="it-IT" dirty="0" err="1" smtClean="0"/>
              <a:t>subsumptions</a:t>
            </a:r>
            <a:r>
              <a:rPr lang="it-IT" dirty="0" smtClean="0"/>
              <a:t> and </a:t>
            </a:r>
            <a:r>
              <a:rPr lang="it-IT" dirty="0" err="1" smtClean="0"/>
              <a:t>coverages</a:t>
            </a:r>
            <a:endParaRPr lang="it-IT" dirty="0" smtClean="0"/>
          </a:p>
          <a:p>
            <a:pPr>
              <a:lnSpc>
                <a:spcPct val="90000"/>
              </a:lnSpc>
            </a:pPr>
            <a:r>
              <a:rPr lang="it-IT" dirty="0" err="1" smtClean="0"/>
              <a:t>Result</a:t>
            </a:r>
            <a:r>
              <a:rPr lang="it-IT" dirty="0" smtClean="0"/>
              <a:t> n. 2</a:t>
            </a:r>
          </a:p>
          <a:p>
            <a:pPr lvl="1">
              <a:lnSpc>
                <a:spcPct val="90000"/>
              </a:lnSpc>
            </a:pP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rewriting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subsumptions</a:t>
            </a:r>
            <a:r>
              <a:rPr lang="it-IT" dirty="0" smtClean="0"/>
              <a:t> and </a:t>
            </a:r>
            <a:r>
              <a:rPr lang="it-IT" dirty="0" err="1" smtClean="0"/>
              <a:t>coverages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generate a </a:t>
            </a:r>
            <a:r>
              <a:rPr lang="it-IT" dirty="0" err="1" smtClean="0"/>
              <a:t>new</a:t>
            </a:r>
            <a:r>
              <a:rPr lang="it-IT" dirty="0" smtClean="0"/>
              <a:t>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negation</a:t>
            </a:r>
            <a:r>
              <a:rPr lang="it-IT" dirty="0" smtClean="0"/>
              <a:t> </a:t>
            </a:r>
            <a:r>
              <a:rPr lang="it-IT" dirty="0" err="1" smtClean="0"/>
              <a:t>whose</a:t>
            </a:r>
            <a:r>
              <a:rPr lang="it-IT" dirty="0" smtClean="0"/>
              <a:t> </a:t>
            </a:r>
            <a:r>
              <a:rPr lang="it-IT" dirty="0" err="1" smtClean="0"/>
              <a:t>canonical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are </a:t>
            </a:r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original</a:t>
            </a:r>
            <a:r>
              <a:rPr lang="it-IT" dirty="0" smtClean="0"/>
              <a:t> scenario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54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Results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Intuitions</a:t>
            </a:r>
            <a:r>
              <a:rPr lang="it-IT" sz="2800" dirty="0" smtClean="0"/>
              <a:t> </a:t>
            </a:r>
            <a:r>
              <a:rPr lang="it-IT" sz="2800" dirty="0" err="1" smtClean="0"/>
              <a:t>behind</a:t>
            </a:r>
            <a:r>
              <a:rPr lang="it-IT" sz="2800" dirty="0" smtClean="0"/>
              <a:t> the </a:t>
            </a:r>
            <a:r>
              <a:rPr lang="it-IT" sz="2800" dirty="0" err="1" smtClean="0"/>
              <a:t>complexity</a:t>
            </a:r>
            <a:endParaRPr lang="it-IT" sz="2800" dirty="0" smtClean="0"/>
          </a:p>
          <a:p>
            <a:r>
              <a:rPr lang="it-IT" sz="2800" dirty="0" err="1" smtClean="0"/>
              <a:t>Subsumptions</a:t>
            </a:r>
            <a:r>
              <a:rPr lang="it-IT" sz="2800" dirty="0" smtClean="0"/>
              <a:t> generate a DAG</a:t>
            </a:r>
          </a:p>
          <a:p>
            <a:pPr lvl="1"/>
            <a:r>
              <a:rPr lang="it-IT" sz="2800" dirty="0" err="1" smtClean="0"/>
              <a:t>worst-case</a:t>
            </a:r>
            <a:r>
              <a:rPr lang="it-IT" sz="2800" dirty="0" smtClean="0"/>
              <a:t>: </a:t>
            </a:r>
            <a:r>
              <a:rPr lang="it-IT" sz="2800" dirty="0" err="1" smtClean="0"/>
              <a:t>linear</a:t>
            </a:r>
            <a:r>
              <a:rPr lang="it-IT" sz="2800" dirty="0" smtClean="0"/>
              <a:t> </a:t>
            </a:r>
            <a:r>
              <a:rPr lang="it-IT" sz="2800" dirty="0" err="1" smtClean="0"/>
              <a:t>path</a:t>
            </a:r>
            <a:endParaRPr lang="it-IT" sz="2800" dirty="0" smtClean="0"/>
          </a:p>
          <a:p>
            <a:pPr lvl="1"/>
            <a:r>
              <a:rPr lang="it-IT" sz="2800" dirty="0" err="1" smtClean="0"/>
              <a:t>average-case</a:t>
            </a:r>
            <a:r>
              <a:rPr lang="it-IT" sz="2800" dirty="0" smtClean="0"/>
              <a:t>: </a:t>
            </a:r>
            <a:r>
              <a:rPr lang="it-IT" sz="2800" dirty="0" err="1" smtClean="0"/>
              <a:t>forest</a:t>
            </a:r>
            <a:endParaRPr lang="it-IT" sz="2800" dirty="0" smtClean="0"/>
          </a:p>
          <a:p>
            <a:r>
              <a:rPr lang="it-IT" sz="2800" dirty="0" err="1" smtClean="0"/>
              <a:t>Coverages</a:t>
            </a:r>
            <a:r>
              <a:rPr lang="it-IT" sz="2800" dirty="0" smtClean="0"/>
              <a:t> are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very</a:t>
            </a:r>
            <a:r>
              <a:rPr lang="it-IT" sz="2800" dirty="0" smtClean="0"/>
              <a:t> </a:t>
            </a:r>
            <a:r>
              <a:rPr lang="it-IT" sz="2800" dirty="0" err="1" smtClean="0"/>
              <a:t>frequent</a:t>
            </a:r>
            <a:endParaRPr lang="it-IT" sz="2800" dirty="0" smtClean="0"/>
          </a:p>
          <a:p>
            <a:pPr lvl="1">
              <a:buNone/>
            </a:pPr>
            <a:r>
              <a:rPr lang="fr-FR" dirty="0" smtClean="0">
                <a:solidFill>
                  <a:srgbClr val="000000"/>
                </a:solidFill>
              </a:rPr>
              <a:t>m</a:t>
            </a:r>
            <a:r>
              <a:rPr lang="fr-FR" baseline="-25000" dirty="0" smtClean="0">
                <a:solidFill>
                  <a:srgbClr val="000000"/>
                </a:solidFill>
              </a:rPr>
              <a:t>1 </a:t>
            </a:r>
            <a:r>
              <a:rPr lang="fr-FR" dirty="0" smtClean="0">
                <a:solidFill>
                  <a:srgbClr val="000000"/>
                </a:solidFill>
              </a:rPr>
              <a:t>: ... </a:t>
            </a:r>
            <a:r>
              <a:rPr lang="pt-BR" dirty="0" smtClean="0">
                <a:solidFill>
                  <a:srgbClr val="000000"/>
                </a:solidFill>
              </a:rPr>
              <a:t>→ R(</a:t>
            </a:r>
            <a:r>
              <a:rPr lang="fr-FR" dirty="0" smtClean="0"/>
              <a:t>t</a:t>
            </a:r>
            <a:r>
              <a:rPr lang="fr-FR" baseline="-30000" dirty="0" smtClean="0"/>
              <a:t>1</a:t>
            </a:r>
            <a:r>
              <a:rPr lang="pt-BR" dirty="0" smtClean="0">
                <a:solidFill>
                  <a:srgbClr val="000000"/>
                </a:solidFill>
              </a:rPr>
              <a:t>, i</a:t>
            </a:r>
            <a:r>
              <a:rPr lang="fr-FR" baseline="-30000" dirty="0" smtClean="0"/>
              <a:t>1</a:t>
            </a:r>
            <a:r>
              <a:rPr lang="pt-BR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None/>
            </a:pPr>
            <a:r>
              <a:rPr lang="fr-FR" dirty="0" smtClean="0">
                <a:solidFill>
                  <a:srgbClr val="000000"/>
                </a:solidFill>
              </a:rPr>
              <a:t>m</a:t>
            </a:r>
            <a:r>
              <a:rPr lang="fr-FR" baseline="-25000" dirty="0" smtClean="0">
                <a:solidFill>
                  <a:srgbClr val="000000"/>
                </a:solidFill>
              </a:rPr>
              <a:t>2</a:t>
            </a:r>
            <a:r>
              <a:rPr lang="pt-BR" dirty="0" smtClean="0">
                <a:solidFill>
                  <a:srgbClr val="000000"/>
                </a:solidFill>
              </a:rPr>
              <a:t> : </a:t>
            </a:r>
            <a:r>
              <a:rPr lang="it-IT" dirty="0" smtClean="0">
                <a:solidFill>
                  <a:srgbClr val="000000"/>
                </a:solidFill>
              </a:rPr>
              <a:t>...</a:t>
            </a:r>
            <a:r>
              <a:rPr lang="pt-BR" dirty="0" smtClean="0">
                <a:solidFill>
                  <a:srgbClr val="000000"/>
                </a:solidFill>
              </a:rPr>
              <a:t> → S (i</a:t>
            </a:r>
            <a:r>
              <a:rPr lang="fr-FR" baseline="-30000" dirty="0" smtClean="0"/>
              <a:t>2</a:t>
            </a:r>
            <a:r>
              <a:rPr lang="pt-BR" dirty="0" smtClean="0">
                <a:solidFill>
                  <a:srgbClr val="000000"/>
                </a:solidFill>
              </a:rPr>
              <a:t>, p</a:t>
            </a:r>
            <a:r>
              <a:rPr lang="fr-FR" baseline="-30000" dirty="0" smtClean="0"/>
              <a:t>2</a:t>
            </a:r>
            <a:r>
              <a:rPr lang="pt-BR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None/>
            </a:pPr>
            <a:r>
              <a:rPr lang="fr-FR" dirty="0" smtClean="0">
                <a:solidFill>
                  <a:srgbClr val="000000"/>
                </a:solidFill>
              </a:rPr>
              <a:t>m</a:t>
            </a:r>
            <a:r>
              <a:rPr lang="pt-BR" dirty="0" smtClean="0">
                <a:solidFill>
                  <a:srgbClr val="000000"/>
                </a:solidFill>
              </a:rPr>
              <a:t> : ... → </a:t>
            </a:r>
            <a:r>
              <a:rPr lang="fr-FR" dirty="0" smtClean="0"/>
              <a:t>∃N</a:t>
            </a:r>
            <a:r>
              <a:rPr lang="fr-FR" baseline="-30000" dirty="0" smtClean="0"/>
              <a:t>4</a:t>
            </a:r>
            <a:r>
              <a:rPr lang="fr-FR" dirty="0" smtClean="0"/>
              <a:t>: </a:t>
            </a:r>
            <a:r>
              <a:rPr lang="pt-BR" dirty="0" smtClean="0">
                <a:solidFill>
                  <a:srgbClr val="000000"/>
                </a:solidFill>
              </a:rPr>
              <a:t>R(</a:t>
            </a:r>
            <a:r>
              <a:rPr lang="fr-FR" dirty="0" smtClean="0"/>
              <a:t>t</a:t>
            </a:r>
            <a:r>
              <a:rPr lang="fr-FR" baseline="-30000" dirty="0" smtClean="0"/>
              <a:t>4</a:t>
            </a:r>
            <a:r>
              <a:rPr lang="pt-BR" dirty="0" smtClean="0">
                <a:solidFill>
                  <a:srgbClr val="000000"/>
                </a:solidFill>
              </a:rPr>
              <a:t>, N</a:t>
            </a:r>
            <a:r>
              <a:rPr lang="fr-FR" baseline="-30000" dirty="0" smtClean="0"/>
              <a:t>4</a:t>
            </a:r>
            <a:r>
              <a:rPr lang="pt-BR" dirty="0" smtClean="0">
                <a:solidFill>
                  <a:srgbClr val="000000"/>
                </a:solidFill>
              </a:rPr>
              <a:t>) S(N</a:t>
            </a:r>
            <a:r>
              <a:rPr lang="fr-FR" baseline="-30000" dirty="0" smtClean="0"/>
              <a:t>4</a:t>
            </a:r>
            <a:r>
              <a:rPr lang="pt-BR" dirty="0" smtClean="0">
                <a:solidFill>
                  <a:srgbClr val="000000"/>
                </a:solidFill>
              </a:rPr>
              <a:t>, p</a:t>
            </a:r>
            <a:r>
              <a:rPr lang="fr-FR" baseline="-30000" dirty="0" smtClean="0"/>
              <a:t>4</a:t>
            </a:r>
            <a:r>
              <a:rPr lang="pt-BR" dirty="0" smtClean="0">
                <a:solidFill>
                  <a:srgbClr val="000000"/>
                </a:solidFill>
              </a:rPr>
              <a:t>)</a:t>
            </a:r>
            <a:endParaRPr lang="it-IT" sz="2800" dirty="0" smtClean="0"/>
          </a:p>
          <a:p>
            <a:pPr lvl="1"/>
            <a:endParaRPr lang="it-IT" sz="2800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Results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13" name="Segnaposto numero diapositiva 5"/>
          <p:cNvSpPr txBox="1">
            <a:spLocks/>
          </p:cNvSpPr>
          <p:nvPr/>
        </p:nvSpPr>
        <p:spPr bwMode="auto">
          <a:xfrm>
            <a:off x="6553200" y="6388100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00471-7A92-45A2-A342-E65905064BCF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Suppose</a:t>
            </a:r>
          </a:p>
          <a:p>
            <a:pPr lvl="1"/>
            <a:r>
              <a:rPr lang="it-IT" dirty="0" smtClean="0"/>
              <a:t>n: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endParaRPr lang="it-IT" dirty="0" smtClean="0"/>
          </a:p>
          <a:p>
            <a:pPr lvl="1"/>
            <a:r>
              <a:rPr lang="it-IT" dirty="0" smtClean="0"/>
              <a:t>d: max.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tgds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 </a:t>
            </a:r>
            <a:r>
              <a:rPr lang="it-IT" dirty="0" err="1" smtClean="0"/>
              <a:t>table</a:t>
            </a:r>
            <a:endParaRPr lang="it-IT" dirty="0" smtClean="0"/>
          </a:p>
          <a:p>
            <a:pPr lvl="1"/>
            <a:r>
              <a:rPr lang="it-IT" dirty="0" smtClean="0"/>
              <a:t>k: max.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r>
              <a:rPr lang="it-IT" dirty="0" smtClean="0"/>
              <a:t> in a </a:t>
            </a:r>
            <a:r>
              <a:rPr lang="it-IT" dirty="0" err="1" smtClean="0"/>
              <a:t>tgd</a:t>
            </a:r>
            <a:endParaRPr lang="it-IT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Results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28597" y="3786190"/>
          <a:ext cx="8286807" cy="144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979"/>
                <a:gridCol w="1825928"/>
                <a:gridCol w="1672840"/>
                <a:gridCol w="1899060"/>
              </a:tblGrid>
              <a:tr h="482206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Homomorphism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Worst</a:t>
                      </a:r>
                      <a:r>
                        <a:rPr lang="it-IT" sz="2400" baseline="0" dirty="0" smtClean="0"/>
                        <a:t> Case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Average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Frequency</a:t>
                      </a:r>
                      <a:endParaRPr lang="it-IT" sz="2400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Subsumptions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O(n</a:t>
                      </a:r>
                      <a:r>
                        <a:rPr lang="it-IT" sz="2400" kern="1200" baseline="30000" dirty="0" smtClean="0"/>
                        <a:t>2</a:t>
                      </a:r>
                      <a:r>
                        <a:rPr lang="it-IT" sz="2400" dirty="0" smtClean="0"/>
                        <a:t>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O(n)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Very</a:t>
                      </a:r>
                      <a:r>
                        <a:rPr lang="it-IT" sz="2400" dirty="0" smtClean="0"/>
                        <a:t> high</a:t>
                      </a:r>
                      <a:endParaRPr lang="it-IT" sz="2400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Coverages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O(</a:t>
                      </a:r>
                      <a:r>
                        <a:rPr lang="it-IT" sz="2400" dirty="0" err="1" smtClean="0"/>
                        <a:t>d</a:t>
                      </a:r>
                      <a:r>
                        <a:rPr lang="it-IT" sz="2400" kern="1200" baseline="30000" dirty="0" err="1" smtClean="0"/>
                        <a:t>k</a:t>
                      </a:r>
                      <a:r>
                        <a:rPr lang="it-IT" sz="2400" dirty="0" smtClean="0"/>
                        <a:t>)</a:t>
                      </a:r>
                      <a:endParaRPr lang="it-IT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low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frequency</a:t>
                      </a:r>
                      <a:r>
                        <a:rPr lang="it-IT" sz="2400" baseline="0" dirty="0" smtClean="0"/>
                        <a:t> (d low)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400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</a:tr>
            </a:tbl>
          </a:graphicData>
        </a:graphic>
      </p:graphicFrame>
      <p:sp>
        <p:nvSpPr>
          <p:cNvPr id="13" name="Segnaposto numero diapositiva 5"/>
          <p:cNvSpPr txBox="1">
            <a:spLocks/>
          </p:cNvSpPr>
          <p:nvPr/>
        </p:nvSpPr>
        <p:spPr bwMode="auto">
          <a:xfrm>
            <a:off x="6553200" y="6388100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00471-7A92-45A2-A342-E65905064BCF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 of self-joins</a:t>
            </a:r>
          </a:p>
          <a:p>
            <a:pPr lvl="1"/>
            <a:r>
              <a:rPr lang="en-US" dirty="0" smtClean="0"/>
              <a:t>these results do not hold any longer</a:t>
            </a:r>
          </a:p>
          <a:p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[</a:t>
            </a:r>
            <a:r>
              <a:rPr lang="it-IT" dirty="0" err="1" smtClean="0"/>
              <a:t>Fagin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Tods</a:t>
            </a:r>
            <a:r>
              <a:rPr lang="it-IT" dirty="0" smtClean="0"/>
              <a:t> 2005]</a:t>
            </a:r>
          </a:p>
          <a:p>
            <a:pPr lvl="1"/>
            <a:r>
              <a:rPr lang="it-IT" dirty="0" err="1" smtClean="0"/>
              <a:t>chasing</a:t>
            </a:r>
            <a:r>
              <a:rPr lang="it-IT" dirty="0" smtClean="0"/>
              <a:t> a single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generate </a:t>
            </a:r>
            <a:r>
              <a:rPr lang="it-IT" dirty="0" err="1" smtClean="0"/>
              <a:t>redundancy</a:t>
            </a:r>
            <a:r>
              <a:rPr lang="it-IT" dirty="0" smtClean="0"/>
              <a:t>, i.e., non </a:t>
            </a:r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tuples</a:t>
            </a:r>
            <a:endParaRPr lang="it-IT" dirty="0" smtClean="0"/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: R(a, b, c, d) →  S (x</a:t>
            </a:r>
            <a:r>
              <a:rPr lang="en-US" baseline="-25000" dirty="0" smtClean="0"/>
              <a:t>5</a:t>
            </a:r>
            <a:r>
              <a:rPr lang="en-US" dirty="0" smtClean="0"/>
              <a:t>, b,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a) ∧ </a:t>
            </a:r>
            <a:br>
              <a:rPr lang="en-US" dirty="0" smtClean="0"/>
            </a:br>
            <a:r>
              <a:rPr lang="en-US" dirty="0" smtClean="0"/>
              <a:t>                                  S (x</a:t>
            </a:r>
            <a:r>
              <a:rPr lang="en-US" baseline="-25000" dirty="0" smtClean="0"/>
              <a:t>5</a:t>
            </a:r>
            <a:r>
              <a:rPr lang="en-US" dirty="0" smtClean="0"/>
              <a:t>, c,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, a) ∧ </a:t>
            </a:r>
            <a:br>
              <a:rPr lang="en-US" dirty="0" smtClean="0"/>
            </a:br>
            <a:r>
              <a:rPr lang="en-US" dirty="0" smtClean="0"/>
              <a:t>                                  S (d, c,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, b) 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: R(a, b, c, d) →  S (d, a, a, x</a:t>
            </a:r>
            <a:r>
              <a:rPr lang="en-US" baseline="-25000" dirty="0" smtClean="0"/>
              <a:t>1</a:t>
            </a:r>
            <a:r>
              <a:rPr lang="en-US" dirty="0" smtClean="0"/>
              <a:t>, b) ∧ </a:t>
            </a:r>
            <a:br>
              <a:rPr lang="en-US" dirty="0" smtClean="0"/>
            </a:br>
            <a:r>
              <a:rPr lang="en-US" dirty="0" smtClean="0"/>
              <a:t>                                  S (x</a:t>
            </a:r>
            <a:r>
              <a:rPr lang="en-US" baseline="-25000" dirty="0" smtClean="0"/>
              <a:t>5</a:t>
            </a:r>
            <a:r>
              <a:rPr lang="en-US" dirty="0" smtClean="0"/>
              <a:t>, a, a, x</a:t>
            </a:r>
            <a:r>
              <a:rPr lang="en-US" baseline="-25000" dirty="0" smtClean="0"/>
              <a:t>1</a:t>
            </a:r>
            <a:r>
              <a:rPr lang="en-US" dirty="0" smtClean="0"/>
              <a:t>, a) ∧ </a:t>
            </a:r>
            <a:br>
              <a:rPr lang="en-US" dirty="0" smtClean="0"/>
            </a:br>
            <a:r>
              <a:rPr lang="en-US" dirty="0" smtClean="0"/>
              <a:t>                                  S (x</a:t>
            </a:r>
            <a:r>
              <a:rPr lang="en-US" baseline="-25000" dirty="0" smtClean="0"/>
              <a:t>5</a:t>
            </a:r>
            <a:r>
              <a:rPr lang="en-US" dirty="0" smtClean="0"/>
              <a:t>, c,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</a:p>
          <a:p>
            <a:pPr lvl="1"/>
            <a:endParaRPr lang="it-IT" sz="1800" dirty="0" smtClean="0"/>
          </a:p>
          <a:p>
            <a:endParaRPr lang="en-US" sz="2000" dirty="0" smtClean="0"/>
          </a:p>
          <a:p>
            <a:pPr lvl="1"/>
            <a:endParaRPr lang="it-IT" dirty="0" smtClean="0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endParaRPr lang="it-I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case</a:t>
            </a:r>
          </a:p>
          <a:p>
            <a:pPr lvl="1"/>
            <a:r>
              <a:rPr lang="it-IT" dirty="0" smtClean="0"/>
              <a:t>a more elaborate </a:t>
            </a:r>
            <a:r>
              <a:rPr lang="it-IT" dirty="0" err="1" smtClean="0"/>
              <a:t>rewriting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b="1" dirty="0" err="1" smtClean="0"/>
              <a:t>same</a:t>
            </a:r>
            <a:r>
              <a:rPr lang="it-IT" b="1" dirty="0" smtClean="0"/>
              <a:t> </a:t>
            </a:r>
            <a:r>
              <a:rPr lang="it-IT" b="1" dirty="0" err="1" smtClean="0"/>
              <a:t>intuitions</a:t>
            </a:r>
            <a:r>
              <a:rPr lang="it-IT" b="1" dirty="0" smtClean="0"/>
              <a:t>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holds</a:t>
            </a:r>
            <a:endParaRPr lang="it-IT" b="1" dirty="0" smtClean="0"/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tgd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a </a:t>
            </a:r>
            <a:r>
              <a:rPr lang="it-IT" dirty="0" err="1" smtClean="0"/>
              <a:t>constraint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satisfied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target </a:t>
            </a:r>
            <a:r>
              <a:rPr lang="it-IT" dirty="0" err="1" smtClean="0"/>
              <a:t>instances</a:t>
            </a:r>
            <a:endParaRPr lang="it-IT" dirty="0" smtClean="0"/>
          </a:p>
          <a:p>
            <a:pPr lvl="1"/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ways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satisfy</a:t>
            </a:r>
            <a:r>
              <a:rPr lang="it-IT" dirty="0" smtClean="0"/>
              <a:t> the </a:t>
            </a:r>
            <a:r>
              <a:rPr lang="it-IT" dirty="0" err="1" smtClean="0"/>
              <a:t>constraint</a:t>
            </a:r>
            <a:endParaRPr lang="it-IT" dirty="0" smtClean="0"/>
          </a:p>
          <a:p>
            <a:pPr lvl="2"/>
            <a:r>
              <a:rPr lang="it-IT" dirty="0" err="1" smtClean="0"/>
              <a:t>let</a:t>
            </a:r>
            <a:r>
              <a:rPr lang="it-IT" dirty="0" smtClean="0"/>
              <a:t>’s compare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ways</a:t>
            </a:r>
            <a:r>
              <a:rPr lang="it-IT" dirty="0" smtClean="0"/>
              <a:t> and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“concise” </a:t>
            </a:r>
            <a:r>
              <a:rPr lang="it-IT" dirty="0" err="1" smtClean="0"/>
              <a:t>ones</a:t>
            </a:r>
            <a:endParaRPr lang="it-IT" dirty="0" smtClean="0"/>
          </a:p>
          <a:p>
            <a:r>
              <a:rPr lang="it-IT" dirty="0" err="1" smtClean="0"/>
              <a:t>However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differences</a:t>
            </a:r>
            <a:endParaRPr lang="it-IT" dirty="0" smtClean="0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endParaRPr lang="it-I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Two-Phase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4282" y="2714620"/>
            <a:ext cx="428628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14" name="Text Box 205"/>
          <p:cNvSpPr txBox="1">
            <a:spLocks noChangeArrowheads="1"/>
          </p:cNvSpPr>
          <p:nvPr/>
        </p:nvSpPr>
        <p:spPr bwMode="auto">
          <a:xfrm>
            <a:off x="2989916" y="1991192"/>
            <a:ext cx="367638" cy="36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820" rIns="0" bIns="0"/>
          <a:lstStyle/>
          <a:p>
            <a:pPr algn="r"/>
            <a:r>
              <a:rPr lang="it-IT" sz="2000" b="1" dirty="0">
                <a:solidFill>
                  <a:srgbClr val="000000"/>
                </a:solidFill>
                <a:effectLst/>
              </a:rPr>
              <a:t>R</a:t>
            </a: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4387716" y="2285992"/>
            <a:ext cx="327160" cy="285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8820" rIns="0" bIns="0"/>
          <a:lstStyle/>
          <a:p>
            <a:r>
              <a:rPr lang="en-US" sz="2000" dirty="0" smtClean="0">
                <a:effectLst/>
              </a:rPr>
              <a:t>S</a:t>
            </a:r>
            <a:r>
              <a:rPr lang="en-US" sz="2000" baseline="-25000" dirty="0" smtClean="0">
                <a:effectLst/>
              </a:rPr>
              <a:t>2</a:t>
            </a:r>
            <a:endParaRPr lang="it-IT" sz="2000" b="1" baseline="3300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Text Box 207"/>
          <p:cNvSpPr txBox="1">
            <a:spLocks noChangeArrowheads="1"/>
          </p:cNvSpPr>
          <p:nvPr/>
        </p:nvSpPr>
        <p:spPr bwMode="auto">
          <a:xfrm>
            <a:off x="4389312" y="1911622"/>
            <a:ext cx="325564" cy="302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820" rIns="0" bIns="0"/>
          <a:lstStyle/>
          <a:p>
            <a:r>
              <a:rPr lang="en-US" sz="2000" dirty="0" smtClean="0">
                <a:effectLst/>
              </a:rPr>
              <a:t>S</a:t>
            </a:r>
            <a:r>
              <a:rPr lang="en-US" sz="2000" baseline="-25000" dirty="0" smtClean="0">
                <a:effectLst/>
              </a:rPr>
              <a:t>1</a:t>
            </a:r>
            <a:endParaRPr lang="it-IT" sz="2000" b="1" baseline="3300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Text Box 208"/>
          <p:cNvSpPr txBox="1">
            <a:spLocks noChangeArrowheads="1"/>
          </p:cNvSpPr>
          <p:nvPr/>
        </p:nvSpPr>
        <p:spPr bwMode="auto">
          <a:xfrm>
            <a:off x="5772518" y="1991192"/>
            <a:ext cx="442556" cy="36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820" rIns="0" bIns="0"/>
          <a:lstStyle/>
          <a:p>
            <a:r>
              <a:rPr lang="it-IT" sz="2000" b="1" dirty="0">
                <a:solidFill>
                  <a:srgbClr val="000000"/>
                </a:solidFill>
                <a:effectLst/>
              </a:rPr>
              <a:t>S</a:t>
            </a:r>
          </a:p>
        </p:txBody>
      </p:sp>
      <p:cxnSp>
        <p:nvCxnSpPr>
          <p:cNvPr id="18" name="AutoShape 209"/>
          <p:cNvCxnSpPr>
            <a:cxnSpLocks noChangeShapeType="1"/>
            <a:stCxn id="16" idx="3"/>
          </p:cNvCxnSpPr>
          <p:nvPr/>
        </p:nvCxnSpPr>
        <p:spPr bwMode="auto">
          <a:xfrm>
            <a:off x="4714876" y="2063088"/>
            <a:ext cx="1031260" cy="1112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19" name="AutoShape 210"/>
          <p:cNvCxnSpPr>
            <a:cxnSpLocks noChangeShapeType="1"/>
            <a:stCxn id="14" idx="3"/>
            <a:endCxn id="16" idx="1"/>
          </p:cNvCxnSpPr>
          <p:nvPr/>
        </p:nvCxnSpPr>
        <p:spPr bwMode="auto">
          <a:xfrm flipV="1">
            <a:off x="3357554" y="2063088"/>
            <a:ext cx="1031758" cy="1112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20" name="Text Box 211"/>
          <p:cNvSpPr txBox="1">
            <a:spLocks noChangeArrowheads="1"/>
          </p:cNvSpPr>
          <p:nvPr/>
        </p:nvSpPr>
        <p:spPr bwMode="auto">
          <a:xfrm>
            <a:off x="3155936" y="1714488"/>
            <a:ext cx="1344626" cy="241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173" rIns="0" bIns="0"/>
          <a:lstStyle/>
          <a:p>
            <a:pPr algn="ctr"/>
            <a:r>
              <a:rPr lang="it-IT" sz="1400" i="1" dirty="0">
                <a:solidFill>
                  <a:srgbClr val="000000"/>
                </a:solidFill>
                <a:effectLst/>
              </a:rPr>
              <a:t>first </a:t>
            </a:r>
            <a:r>
              <a:rPr lang="it-IT" sz="1400" i="1" dirty="0" err="1">
                <a:solidFill>
                  <a:srgbClr val="000000"/>
                </a:solidFill>
                <a:effectLst/>
              </a:rPr>
              <a:t>exchange</a:t>
            </a:r>
            <a:endParaRPr lang="it-IT" sz="14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Text Box 212"/>
          <p:cNvSpPr txBox="1">
            <a:spLocks noChangeArrowheads="1"/>
          </p:cNvSpPr>
          <p:nvPr/>
        </p:nvSpPr>
        <p:spPr bwMode="auto">
          <a:xfrm>
            <a:off x="4370382" y="1714488"/>
            <a:ext cx="1844692" cy="241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173" rIns="0" bIns="0"/>
          <a:lstStyle/>
          <a:p>
            <a:pPr algn="ctr"/>
            <a:r>
              <a:rPr lang="it-IT" sz="1400" i="1" dirty="0" err="1">
                <a:solidFill>
                  <a:srgbClr val="000000"/>
                </a:solidFill>
                <a:effectLst/>
              </a:rPr>
              <a:t>second</a:t>
            </a:r>
            <a:r>
              <a:rPr lang="it-IT" sz="1400" i="1" dirty="0">
                <a:solidFill>
                  <a:srgbClr val="000000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effectLst/>
              </a:rPr>
              <a:t>exchange</a:t>
            </a:r>
            <a:endParaRPr lang="it-IT" sz="1400" i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2" name="AutoShape 213"/>
          <p:cNvCxnSpPr>
            <a:cxnSpLocks noChangeShapeType="1"/>
            <a:stCxn id="14" idx="3"/>
            <a:endCxn id="15" idx="1"/>
          </p:cNvCxnSpPr>
          <p:nvPr/>
        </p:nvCxnSpPr>
        <p:spPr bwMode="auto">
          <a:xfrm>
            <a:off x="3357554" y="2174311"/>
            <a:ext cx="1030162" cy="2545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23" name="AutoShape 214"/>
          <p:cNvCxnSpPr>
            <a:cxnSpLocks noChangeShapeType="1"/>
            <a:stCxn id="15" idx="3"/>
            <a:endCxn id="17" idx="1"/>
          </p:cNvCxnSpPr>
          <p:nvPr/>
        </p:nvCxnSpPr>
        <p:spPr bwMode="auto">
          <a:xfrm flipV="1">
            <a:off x="4714876" y="2174311"/>
            <a:ext cx="1057642" cy="2545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47" name="Rettangolo 46"/>
          <p:cNvSpPr/>
          <p:nvPr/>
        </p:nvSpPr>
        <p:spPr>
          <a:xfrm>
            <a:off x="4786314" y="2733050"/>
            <a:ext cx="4000528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… → S (…)</a:t>
            </a:r>
          </a:p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… → S (…) S (…)</a:t>
            </a:r>
          </a:p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… → S (…)</a:t>
            </a:r>
          </a:p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… → S (…)</a:t>
            </a:r>
          </a:p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… → S (…)</a:t>
            </a:r>
          </a:p>
          <a:p>
            <a:r>
              <a:rPr lang="en-US" dirty="0" smtClean="0">
                <a:effectLst/>
              </a:rPr>
              <a:t>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 … → S (…)</a:t>
            </a:r>
          </a:p>
          <a:p>
            <a:r>
              <a:rPr lang="en-US" dirty="0" smtClean="0">
                <a:effectLst/>
              </a:rPr>
              <a:t>…</a:t>
            </a:r>
            <a:endParaRPr lang="en-US" dirty="0">
              <a:effectLst/>
            </a:endParaRPr>
          </a:p>
        </p:txBody>
      </p:sp>
      <p:sp>
        <p:nvSpPr>
          <p:cNvPr id="24" name="Fumetto 2 23"/>
          <p:cNvSpPr/>
          <p:nvPr/>
        </p:nvSpPr>
        <p:spPr bwMode="auto">
          <a:xfrm>
            <a:off x="6858016" y="1857364"/>
            <a:ext cx="1785950" cy="428628"/>
          </a:xfrm>
          <a:prstGeom prst="wedgeRoundRectCallout">
            <a:avLst>
              <a:gd name="adj1" fmla="val -47547"/>
              <a:gd name="adj2" fmla="val 17689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Expansions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Segnaposto contenuto 2"/>
          <p:cNvSpPr txBox="1">
            <a:spLocks/>
          </p:cNvSpPr>
          <p:nvPr/>
        </p:nvSpPr>
        <p:spPr bwMode="auto">
          <a:xfrm>
            <a:off x="357158" y="4714884"/>
            <a:ext cx="86868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rewrite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tgds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do a first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satisfy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tgd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negation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400" kern="0" dirty="0" err="1" smtClean="0">
                <a:effectLst/>
                <a:latin typeface="+mn-lt"/>
              </a:rPr>
              <a:t>to</a:t>
            </a:r>
            <a:r>
              <a:rPr lang="it-IT" sz="2400" kern="0" dirty="0" smtClean="0">
                <a:effectLst/>
                <a:latin typeface="+mn-lt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redundancy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27" name="Text Box 205"/>
          <p:cNvSpPr txBox="1">
            <a:spLocks noChangeArrowheads="1"/>
          </p:cNvSpPr>
          <p:nvPr/>
        </p:nvSpPr>
        <p:spPr bwMode="auto">
          <a:xfrm>
            <a:off x="285720" y="1928802"/>
            <a:ext cx="367638" cy="36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820" rIns="0" bIns="0"/>
          <a:lstStyle/>
          <a:p>
            <a:pPr algn="r"/>
            <a:r>
              <a:rPr lang="it-IT" sz="2000" b="1" dirty="0">
                <a:solidFill>
                  <a:srgbClr val="000000"/>
                </a:solidFill>
                <a:effectLst/>
              </a:rPr>
              <a:t>R</a:t>
            </a:r>
          </a:p>
        </p:txBody>
      </p:sp>
      <p:sp>
        <p:nvSpPr>
          <p:cNvPr id="28" name="Text Box 208"/>
          <p:cNvSpPr txBox="1">
            <a:spLocks noChangeArrowheads="1"/>
          </p:cNvSpPr>
          <p:nvPr/>
        </p:nvSpPr>
        <p:spPr bwMode="auto">
          <a:xfrm>
            <a:off x="1500166" y="1928802"/>
            <a:ext cx="442556" cy="36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820" rIns="0" bIns="0"/>
          <a:lstStyle/>
          <a:p>
            <a:r>
              <a:rPr lang="it-IT" sz="2000" b="1" dirty="0">
                <a:solidFill>
                  <a:srgbClr val="000000"/>
                </a:solidFill>
                <a:effectLst/>
              </a:rPr>
              <a:t>S</a:t>
            </a:r>
          </a:p>
        </p:txBody>
      </p:sp>
      <p:cxnSp>
        <p:nvCxnSpPr>
          <p:cNvPr id="29" name="AutoShape 210"/>
          <p:cNvCxnSpPr>
            <a:cxnSpLocks noChangeShapeType="1"/>
            <a:stCxn id="27" idx="3"/>
            <a:endCxn id="28" idx="1"/>
          </p:cNvCxnSpPr>
          <p:nvPr/>
        </p:nvCxnSpPr>
        <p:spPr bwMode="auto">
          <a:xfrm>
            <a:off x="653358" y="2111921"/>
            <a:ext cx="84680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20" grpId="0"/>
      <p:bldP spid="21" grpId="0"/>
      <p:bldP spid="4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600200"/>
            <a:ext cx="878684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Source-to-Target TGD (GLAV mappings)</a:t>
            </a:r>
          </a:p>
          <a:p>
            <a:pPr lvl="1"/>
            <a:r>
              <a:rPr lang="en-US" dirty="0" smtClean="0"/>
              <a:t>logical formula used to constrain how data should appear in the target based on data in the source</a:t>
            </a:r>
          </a:p>
          <a:p>
            <a:r>
              <a:rPr lang="en-US" dirty="0" smtClean="0"/>
              <a:t>Examples</a:t>
            </a:r>
          </a:p>
          <a:p>
            <a:pPr lvl="0" eaLnBrk="0" hangingPunct="0">
              <a:buNone/>
            </a:pPr>
            <a:r>
              <a:rPr lang="fr-FR" sz="2800" dirty="0" smtClean="0"/>
              <a:t>	</a:t>
            </a:r>
            <a:r>
              <a:rPr lang="fr-FR" sz="2800" dirty="0" smtClean="0">
                <a:solidFill>
                  <a:srgbClr val="000000"/>
                </a:solidFill>
              </a:rPr>
              <a:t>m</a:t>
            </a:r>
            <a:r>
              <a:rPr lang="fr-FR" sz="2800" baseline="-25000" dirty="0" smtClean="0">
                <a:solidFill>
                  <a:srgbClr val="000000"/>
                </a:solidFill>
              </a:rPr>
              <a:t>1 </a:t>
            </a:r>
            <a:r>
              <a:rPr lang="fr-FR" sz="2800" dirty="0" smtClean="0">
                <a:solidFill>
                  <a:srgbClr val="000000"/>
                </a:solidFill>
              </a:rPr>
              <a:t>: </a:t>
            </a:r>
            <a:r>
              <a:rPr lang="fr-FR" sz="2800" dirty="0" smtClean="0"/>
              <a:t>∀ t</a:t>
            </a:r>
            <a:r>
              <a:rPr lang="fr-FR" sz="2800" dirty="0" smtClean="0">
                <a:solidFill>
                  <a:srgbClr val="000000"/>
                </a:solidFill>
              </a:rPr>
              <a:t>, i : </a:t>
            </a:r>
            <a:r>
              <a:rPr lang="fr-FR" sz="2800" dirty="0" err="1" smtClean="0">
                <a:solidFill>
                  <a:srgbClr val="000000"/>
                </a:solidFill>
              </a:rPr>
              <a:t>IBLBook</a:t>
            </a:r>
            <a:r>
              <a:rPr lang="fr-FR" sz="2800" dirty="0" smtClean="0">
                <a:solidFill>
                  <a:srgbClr val="000000"/>
                </a:solidFill>
              </a:rPr>
              <a:t> (</a:t>
            </a:r>
            <a:r>
              <a:rPr lang="fr-FR" sz="2800" dirty="0" smtClean="0"/>
              <a:t>t</a:t>
            </a:r>
            <a:r>
              <a:rPr lang="fr-FR" sz="2800" dirty="0" smtClean="0">
                <a:solidFill>
                  <a:srgbClr val="000000"/>
                </a:solidFill>
              </a:rPr>
              <a:t>, i) </a:t>
            </a:r>
            <a:r>
              <a:rPr lang="pt-BR" sz="2800" dirty="0" smtClean="0">
                <a:solidFill>
                  <a:srgbClr val="000000"/>
                </a:solidFill>
              </a:rPr>
              <a:t>→ Book(</a:t>
            </a:r>
            <a:r>
              <a:rPr lang="fr-FR" sz="2800" dirty="0" smtClean="0"/>
              <a:t>t</a:t>
            </a:r>
            <a:r>
              <a:rPr lang="pt-BR" sz="2800" dirty="0" smtClean="0">
                <a:solidFill>
                  <a:srgbClr val="000000"/>
                </a:solidFill>
              </a:rPr>
              <a:t>, i) </a:t>
            </a:r>
          </a:p>
          <a:p>
            <a:pPr eaLnBrk="0" hangingPunct="0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	m</a:t>
            </a:r>
            <a:r>
              <a:rPr lang="fr-FR" sz="2800" baseline="-25000" dirty="0" smtClean="0">
                <a:solidFill>
                  <a:srgbClr val="000000"/>
                </a:solidFill>
              </a:rPr>
              <a:t>2</a:t>
            </a:r>
            <a:r>
              <a:rPr lang="pt-BR" sz="2800" dirty="0" smtClean="0">
                <a:solidFill>
                  <a:srgbClr val="000000"/>
                </a:solidFill>
              </a:rPr>
              <a:t> : </a:t>
            </a:r>
            <a:r>
              <a:rPr lang="fr-FR" sz="2800" dirty="0" smtClean="0"/>
              <a:t>∀ </a:t>
            </a:r>
            <a:r>
              <a:rPr lang="fr-FR" sz="2800" dirty="0" smtClean="0">
                <a:solidFill>
                  <a:srgbClr val="000000"/>
                </a:solidFill>
              </a:rPr>
              <a:t>i, p : </a:t>
            </a:r>
            <a:r>
              <a:rPr lang="pt-BR" sz="2800" dirty="0" smtClean="0">
                <a:solidFill>
                  <a:srgbClr val="000000"/>
                </a:solidFill>
              </a:rPr>
              <a:t>IBLPublisher(</a:t>
            </a:r>
            <a:r>
              <a:rPr lang="fr-FR" sz="2800" dirty="0" smtClean="0"/>
              <a:t>i</a:t>
            </a:r>
            <a:r>
              <a:rPr lang="pt-BR" sz="2800" dirty="0" smtClean="0">
                <a:solidFill>
                  <a:srgbClr val="000000"/>
                </a:solidFill>
              </a:rPr>
              <a:t>, p) → Publisher (i, p)</a:t>
            </a:r>
          </a:p>
          <a:p>
            <a:pPr eaLnBrk="0" hangingPunct="0"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	</a:t>
            </a:r>
            <a:r>
              <a:rPr lang="fr-FR" sz="2800" dirty="0" smtClean="0"/>
              <a:t>m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 : ∀ t: </a:t>
            </a:r>
            <a:r>
              <a:rPr lang="fr-FR" sz="2800" dirty="0" err="1" smtClean="0"/>
              <a:t>IBDBook</a:t>
            </a:r>
            <a:r>
              <a:rPr lang="fr-FR" sz="2800" dirty="0" smtClean="0"/>
              <a:t>(t) → ∃N: Book(t, N)</a:t>
            </a:r>
          </a:p>
          <a:p>
            <a:pPr eaLnBrk="0" hangingPunct="0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	m</a:t>
            </a:r>
            <a:r>
              <a:rPr lang="fr-FR" sz="2800" baseline="-25000" dirty="0" smtClean="0">
                <a:solidFill>
                  <a:srgbClr val="000000"/>
                </a:solidFill>
              </a:rPr>
              <a:t>4</a:t>
            </a:r>
            <a:r>
              <a:rPr lang="pt-BR" sz="2800" dirty="0" smtClean="0">
                <a:solidFill>
                  <a:srgbClr val="000000"/>
                </a:solidFill>
              </a:rPr>
              <a:t> : </a:t>
            </a:r>
            <a:r>
              <a:rPr lang="fr-FR" sz="2800" dirty="0" smtClean="0"/>
              <a:t>∀ t, p: </a:t>
            </a:r>
            <a:r>
              <a:rPr lang="pt-BR" sz="2800" dirty="0" smtClean="0">
                <a:solidFill>
                  <a:srgbClr val="000000"/>
                </a:solidFill>
              </a:rPr>
              <a:t>LOC(</a:t>
            </a:r>
            <a:r>
              <a:rPr lang="fr-FR" sz="2800" dirty="0" smtClean="0"/>
              <a:t>t</a:t>
            </a:r>
            <a:r>
              <a:rPr lang="pt-BR" sz="2800" dirty="0" smtClean="0">
                <a:solidFill>
                  <a:srgbClr val="000000"/>
                </a:solidFill>
              </a:rPr>
              <a:t>, p) → </a:t>
            </a:r>
            <a:r>
              <a:rPr lang="fr-FR" sz="2800" dirty="0" smtClean="0"/>
              <a:t>∃N: </a:t>
            </a:r>
            <a:r>
              <a:rPr lang="pt-BR" sz="2800" dirty="0" smtClean="0">
                <a:solidFill>
                  <a:srgbClr val="000000"/>
                </a:solidFill>
              </a:rPr>
              <a:t>Book(</a:t>
            </a:r>
            <a:r>
              <a:rPr lang="fr-FR" sz="2800" dirty="0" smtClean="0"/>
              <a:t>t</a:t>
            </a:r>
            <a:r>
              <a:rPr lang="pt-BR" sz="2800" dirty="0" smtClean="0">
                <a:solidFill>
                  <a:srgbClr val="000000"/>
                </a:solidFill>
              </a:rPr>
              <a:t>, </a:t>
            </a:r>
            <a:r>
              <a:rPr lang="pt-BR" sz="2800" dirty="0" smtClean="0">
                <a:solidFill>
                  <a:srgbClr val="000000"/>
                </a:solidFill>
              </a:rPr>
              <a:t>N)Publisher </a:t>
            </a:r>
            <a:r>
              <a:rPr lang="pt-BR" sz="2800" dirty="0" smtClean="0">
                <a:solidFill>
                  <a:srgbClr val="000000"/>
                </a:solidFill>
              </a:rPr>
              <a:t>(</a:t>
            </a:r>
            <a:r>
              <a:rPr lang="pt-BR" sz="2800" dirty="0" smtClean="0">
                <a:solidFill>
                  <a:srgbClr val="000000"/>
                </a:solidFill>
              </a:rPr>
              <a:t>N,p</a:t>
            </a:r>
            <a:r>
              <a:rPr lang="pt-BR" sz="28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6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Tuple</a:t>
            </a:r>
            <a:r>
              <a:rPr lang="en-US" dirty="0" smtClean="0"/>
              <a:t> Generating Dependencies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571472" y="3643314"/>
            <a:ext cx="3929090" cy="27860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 instance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R(n, </a:t>
            </a:r>
            <a:r>
              <a:rPr lang="it-IT" dirty="0" err="1" smtClean="0"/>
              <a:t>n</a:t>
            </a:r>
            <a:r>
              <a:rPr lang="it-IT" dirty="0" smtClean="0"/>
              <a:t>, n, k)</a:t>
            </a:r>
          </a:p>
          <a:p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en-US" dirty="0" smtClean="0"/>
              <a:t>m</a:t>
            </a:r>
            <a:r>
              <a:rPr lang="en-US" baseline="-25000" dirty="0" smtClean="0"/>
              <a:t>3 </a:t>
            </a:r>
          </a:p>
          <a:p>
            <a:pPr lvl="1"/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1</a:t>
            </a:r>
            <a:r>
              <a:rPr lang="pt-BR" dirty="0" smtClean="0"/>
              <a:t>, N</a:t>
            </a:r>
            <a:r>
              <a:rPr lang="pt-BR" baseline="-25000" dirty="0" smtClean="0"/>
              <a:t>2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S(k,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2" name="Rettangolo 21"/>
          <p:cNvSpPr/>
          <p:nvPr/>
        </p:nvSpPr>
        <p:spPr>
          <a:xfrm>
            <a:off x="214282" y="1428736"/>
            <a:ext cx="428628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786314" y="1447166"/>
            <a:ext cx="400052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</a:t>
            </a:r>
            <a:r>
              <a:rPr lang="en-US" baseline="-25000" dirty="0" smtClean="0">
                <a:effectLst/>
              </a:rPr>
              <a:t>3 </a:t>
            </a:r>
            <a:r>
              <a:rPr lang="en-US" dirty="0" smtClean="0">
                <a:effectLst/>
              </a:rPr>
              <a:t>:S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        </a:t>
            </a:r>
          </a:p>
          <a:p>
            <a:r>
              <a:rPr lang="en-US" dirty="0" smtClean="0">
                <a:effectLst/>
              </a:rPr>
              <a:t>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          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                     →  S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                   S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                   S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/>
      <p:bldP spid="22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571472" y="3643314"/>
            <a:ext cx="3929090" cy="27860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 instance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R(n, </a:t>
            </a:r>
            <a:r>
              <a:rPr lang="it-IT" dirty="0" err="1" smtClean="0"/>
              <a:t>n</a:t>
            </a:r>
            <a:r>
              <a:rPr lang="it-IT" dirty="0" smtClean="0"/>
              <a:t>, n, k)</a:t>
            </a:r>
          </a:p>
          <a:p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en-US" dirty="0" smtClean="0"/>
              <a:t>m</a:t>
            </a:r>
            <a:r>
              <a:rPr lang="en-US" baseline="-25000" dirty="0" smtClean="0"/>
              <a:t>3 </a:t>
            </a:r>
          </a:p>
          <a:p>
            <a:pPr lvl="1"/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1</a:t>
            </a:r>
            <a:r>
              <a:rPr lang="pt-BR" dirty="0" smtClean="0"/>
              <a:t>, N</a:t>
            </a:r>
            <a:r>
              <a:rPr lang="pt-BR" baseline="-25000" dirty="0" smtClean="0"/>
              <a:t>2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S(k,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714876" y="3643314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lvl="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But, if b=c, we have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more compact expansion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get </a:t>
            </a:r>
            <a:r>
              <a:rPr lang="en-US" sz="2600" dirty="0" smtClean="0">
                <a:effectLst/>
              </a:rPr>
              <a:t>m</a:t>
            </a:r>
            <a:r>
              <a:rPr lang="en-US" sz="2600" baseline="-25000" dirty="0" smtClean="0">
                <a:effectLst/>
              </a:rPr>
              <a:t>4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n), 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S(k, n,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n)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2806598" y="1479626"/>
            <a:ext cx="325508" cy="60608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14282" y="1428736"/>
            <a:ext cx="428628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786314" y="1447166"/>
            <a:ext cx="400052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</a:t>
            </a:r>
            <a:r>
              <a:rPr lang="en-US" baseline="-25000" dirty="0" smtClean="0">
                <a:effectLst/>
              </a:rPr>
              <a:t>4 </a:t>
            </a:r>
            <a:r>
              <a:rPr lang="en-US" dirty="0" smtClean="0">
                <a:effectLst/>
              </a:rPr>
              <a:t>: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∧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(S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b = c)</a:t>
            </a:r>
          </a:p>
          <a:p>
            <a:r>
              <a:rPr lang="en-US" dirty="0" smtClean="0">
                <a:effectLst/>
              </a:rPr>
              <a:t>                     →  S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                   S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2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571472" y="3643314"/>
            <a:ext cx="3929090" cy="27860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 instance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R(n, </a:t>
            </a:r>
            <a:r>
              <a:rPr lang="it-IT" dirty="0" err="1" smtClean="0"/>
              <a:t>n</a:t>
            </a:r>
            <a:r>
              <a:rPr lang="it-IT" dirty="0" smtClean="0"/>
              <a:t>, n, k)</a:t>
            </a:r>
          </a:p>
          <a:p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en-US" dirty="0" smtClean="0"/>
              <a:t>m</a:t>
            </a:r>
            <a:r>
              <a:rPr lang="en-US" baseline="-25000" dirty="0" smtClean="0"/>
              <a:t>3 </a:t>
            </a:r>
          </a:p>
          <a:p>
            <a:pPr lvl="1"/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1</a:t>
            </a:r>
            <a:r>
              <a:rPr lang="pt-BR" dirty="0" smtClean="0"/>
              <a:t>, N</a:t>
            </a:r>
            <a:r>
              <a:rPr lang="pt-BR" baseline="-25000" dirty="0" smtClean="0"/>
              <a:t>2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S(N</a:t>
            </a:r>
            <a:r>
              <a:rPr lang="pt-BR" baseline="-25000" dirty="0" smtClean="0"/>
              <a:t>5</a:t>
            </a:r>
            <a:r>
              <a:rPr lang="pt-BR" dirty="0" smtClean="0"/>
              <a:t>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n), </a:t>
            </a:r>
            <a:br>
              <a:rPr lang="pt-BR" dirty="0" smtClean="0"/>
            </a:br>
            <a:r>
              <a:rPr lang="pt-BR" dirty="0" smtClean="0"/>
              <a:t>S(k, n, N</a:t>
            </a:r>
            <a:r>
              <a:rPr lang="pt-BR" baseline="-25000" dirty="0" smtClean="0"/>
              <a:t>3</a:t>
            </a:r>
            <a:r>
              <a:rPr lang="pt-BR" dirty="0" smtClean="0"/>
              <a:t>, N</a:t>
            </a:r>
            <a:r>
              <a:rPr lang="pt-BR" baseline="-25000" dirty="0" smtClean="0"/>
              <a:t>4</a:t>
            </a:r>
            <a:r>
              <a:rPr lang="pt-BR" dirty="0" smtClean="0"/>
              <a:t>, n)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714876" y="3643314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lvl="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many possible expansions: with many equalities we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</a:t>
            </a:r>
            <a:r>
              <a:rPr lang="en-US" sz="2600" dirty="0" smtClean="0">
                <a:effectLst/>
              </a:rPr>
              <a:t>m</a:t>
            </a:r>
            <a:r>
              <a:rPr lang="en-US" sz="2600" baseline="-25000" dirty="0" smtClean="0">
                <a:effectLst/>
              </a:rPr>
              <a:t>5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S(k, n,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</a:t>
            </a:r>
            <a:r>
              <a:rPr kumimoji="0" lang="pt-B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n)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14282" y="1428736"/>
            <a:ext cx="428628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786314" y="1447166"/>
            <a:ext cx="4000528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</a:t>
            </a:r>
            <a:r>
              <a:rPr lang="en-US" baseline="-25000" dirty="0" smtClean="0">
                <a:effectLst/>
              </a:rPr>
              <a:t>5 </a:t>
            </a:r>
            <a:r>
              <a:rPr lang="en-US" dirty="0" smtClean="0">
                <a:effectLst/>
              </a:rPr>
              <a:t>: </a:t>
            </a:r>
            <a:r>
              <a:rPr lang="pt-BR" dirty="0" smtClean="0">
                <a:effectLst/>
              </a:rPr>
              <a:t>S</a:t>
            </a:r>
            <a:r>
              <a:rPr lang="pt-BR" baseline="-25000" dirty="0" smtClean="0">
                <a:effectLst/>
              </a:rPr>
              <a:t>4</a:t>
            </a:r>
            <a:r>
              <a:rPr lang="pt-BR" dirty="0" smtClean="0">
                <a:effectLst/>
              </a:rPr>
              <a:t>(h, e, e, y</a:t>
            </a:r>
            <a:r>
              <a:rPr lang="pt-BR" baseline="-25000" dirty="0" smtClean="0">
                <a:effectLst/>
              </a:rPr>
              <a:t>1</a:t>
            </a:r>
            <a:r>
              <a:rPr lang="pt-BR" dirty="0" smtClean="0">
                <a:effectLst/>
              </a:rPr>
              <a:t>, f) ∧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S</a:t>
            </a:r>
            <a:r>
              <a:rPr lang="pt-BR" baseline="-25000" dirty="0" smtClean="0">
                <a:effectLst/>
              </a:rPr>
              <a:t>4</a:t>
            </a:r>
            <a:r>
              <a:rPr lang="pt-BR" dirty="0" smtClean="0">
                <a:effectLst/>
              </a:rPr>
              <a:t>(h’, e’, e’, y</a:t>
            </a:r>
            <a:r>
              <a:rPr lang="pt-BR" baseline="-25000" dirty="0" smtClean="0">
                <a:effectLst/>
              </a:rPr>
              <a:t>1</a:t>
            </a:r>
            <a:r>
              <a:rPr lang="pt-BR" dirty="0" smtClean="0">
                <a:effectLst/>
              </a:rPr>
              <a:t>, f’) ∧ h = h’ ∧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(S</a:t>
            </a:r>
            <a:r>
              <a:rPr lang="pt-BR" baseline="-25000" dirty="0" smtClean="0">
                <a:effectLst/>
              </a:rPr>
              <a:t>1</a:t>
            </a:r>
            <a:r>
              <a:rPr lang="pt-BR" dirty="0" smtClean="0">
                <a:effectLst/>
              </a:rPr>
              <a:t>(x</a:t>
            </a:r>
            <a:r>
              <a:rPr lang="pt-BR" baseline="-25000" dirty="0" smtClean="0">
                <a:effectLst/>
              </a:rPr>
              <a:t>5</a:t>
            </a:r>
            <a:r>
              <a:rPr lang="pt-BR" dirty="0" smtClean="0">
                <a:effectLst/>
              </a:rPr>
              <a:t>, b, x</a:t>
            </a:r>
            <a:r>
              <a:rPr lang="pt-BR" baseline="-25000" dirty="0" smtClean="0">
                <a:effectLst/>
              </a:rPr>
              <a:t>1</a:t>
            </a:r>
            <a:r>
              <a:rPr lang="pt-BR" dirty="0" smtClean="0">
                <a:effectLst/>
              </a:rPr>
              <a:t>, x</a:t>
            </a:r>
            <a:r>
              <a:rPr lang="pt-BR" baseline="-25000" dirty="0" smtClean="0">
                <a:effectLst/>
              </a:rPr>
              <a:t>2</a:t>
            </a:r>
            <a:r>
              <a:rPr lang="pt-BR" dirty="0" smtClean="0">
                <a:effectLst/>
              </a:rPr>
              <a:t>, a) ∧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S</a:t>
            </a:r>
            <a:r>
              <a:rPr lang="pt-BR" baseline="-25000" dirty="0" smtClean="0">
                <a:effectLst/>
              </a:rPr>
              <a:t>2</a:t>
            </a:r>
            <a:r>
              <a:rPr lang="pt-BR" dirty="0" smtClean="0">
                <a:effectLst/>
              </a:rPr>
              <a:t>(x</a:t>
            </a:r>
            <a:r>
              <a:rPr lang="pt-BR" baseline="-25000" dirty="0" smtClean="0">
                <a:effectLst/>
              </a:rPr>
              <a:t>5</a:t>
            </a:r>
            <a:r>
              <a:rPr lang="pt-BR" dirty="0" smtClean="0">
                <a:effectLst/>
              </a:rPr>
              <a:t>, c, x</a:t>
            </a:r>
            <a:r>
              <a:rPr lang="pt-BR" baseline="-25000" dirty="0" smtClean="0">
                <a:effectLst/>
              </a:rPr>
              <a:t>3</a:t>
            </a:r>
            <a:r>
              <a:rPr lang="pt-BR" dirty="0" smtClean="0">
                <a:effectLst/>
              </a:rPr>
              <a:t>, x</a:t>
            </a:r>
            <a:r>
              <a:rPr lang="pt-BR" baseline="-25000" dirty="0" smtClean="0">
                <a:effectLst/>
              </a:rPr>
              <a:t>4</a:t>
            </a:r>
            <a:r>
              <a:rPr lang="pt-BR" dirty="0" smtClean="0">
                <a:effectLst/>
              </a:rPr>
              <a:t>, a) ∧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S</a:t>
            </a:r>
            <a:r>
              <a:rPr lang="pt-BR" baseline="-25000" dirty="0" smtClean="0">
                <a:effectLst/>
              </a:rPr>
              <a:t>3</a:t>
            </a:r>
            <a:r>
              <a:rPr lang="pt-BR" dirty="0" smtClean="0">
                <a:effectLst/>
              </a:rPr>
              <a:t>(d, c, x</a:t>
            </a:r>
            <a:r>
              <a:rPr lang="pt-BR" baseline="-25000" dirty="0" smtClean="0">
                <a:effectLst/>
              </a:rPr>
              <a:t>3</a:t>
            </a:r>
            <a:r>
              <a:rPr lang="pt-BR" dirty="0" smtClean="0">
                <a:effectLst/>
              </a:rPr>
              <a:t>, x</a:t>
            </a:r>
            <a:r>
              <a:rPr lang="pt-BR" baseline="-25000" dirty="0" smtClean="0">
                <a:effectLst/>
              </a:rPr>
              <a:t>4</a:t>
            </a:r>
            <a:r>
              <a:rPr lang="pt-BR" dirty="0" smtClean="0">
                <a:effectLst/>
              </a:rPr>
              <a:t>, b) ∧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e=b ∧ f=a ∧ e′=c ∧ f′=a ∧ h′=d ∧ f′=b)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                    →  S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</p:txBody>
      </p:sp>
      <p:sp>
        <p:nvSpPr>
          <p:cNvPr id="10" name="Ovale 9"/>
          <p:cNvSpPr/>
          <p:nvPr/>
        </p:nvSpPr>
        <p:spPr bwMode="auto">
          <a:xfrm>
            <a:off x="2479750" y="1990582"/>
            <a:ext cx="325508" cy="60608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773658" y="1465596"/>
            <a:ext cx="325508" cy="13919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3602690" y="1476350"/>
            <a:ext cx="540682" cy="13919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2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Expansion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any subset of target symbols that generates target instances that satisfy a </a:t>
            </a:r>
            <a:r>
              <a:rPr lang="en-US" dirty="0" err="1" smtClean="0"/>
              <a:t>tgd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Rewriting algorithm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find expansions of each </a:t>
            </a:r>
            <a:br>
              <a:rPr lang="en-US" dirty="0" smtClean="0"/>
            </a:br>
            <a:r>
              <a:rPr lang="en-US" dirty="0" err="1" smtClean="0"/>
              <a:t>tgd</a:t>
            </a:r>
            <a:r>
              <a:rPr lang="en-US" dirty="0" smtClean="0"/>
              <a:t> conclusion in ex 1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for each expansion, </a:t>
            </a:r>
            <a:br>
              <a:rPr lang="en-US" dirty="0" smtClean="0"/>
            </a:br>
            <a:r>
              <a:rPr lang="en-US" dirty="0" smtClean="0"/>
              <a:t>generate a </a:t>
            </a:r>
            <a:r>
              <a:rPr lang="en-US" dirty="0" err="1" smtClean="0"/>
              <a:t>tgd</a:t>
            </a:r>
            <a:r>
              <a:rPr lang="en-US" dirty="0" smtClean="0"/>
              <a:t> in ex2 using the expansion as a premise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homomorphisms</a:t>
            </a:r>
            <a:r>
              <a:rPr lang="en-US" dirty="0" smtClean="0"/>
              <a:t> to identify more compact or more informative expansions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63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Rewriting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endParaRPr lang="it-IT" dirty="0"/>
          </a:p>
        </p:txBody>
      </p:sp>
      <p:sp>
        <p:nvSpPr>
          <p:cNvPr id="47" name="Rettangolo 46"/>
          <p:cNvSpPr/>
          <p:nvPr/>
        </p:nvSpPr>
        <p:spPr>
          <a:xfrm>
            <a:off x="4857752" y="2357430"/>
            <a:ext cx="407196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e</a:t>
            </a:r>
            <a:r>
              <a:rPr lang="en-US" baseline="-25000" dirty="0" smtClean="0">
                <a:effectLst/>
              </a:rPr>
              <a:t>12</a:t>
            </a:r>
            <a:r>
              <a:rPr lang="en-US" dirty="0" smtClean="0">
                <a:effectLst/>
              </a:rPr>
              <a:t>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∧ </a:t>
            </a:r>
          </a:p>
          <a:p>
            <a:r>
              <a:rPr lang="en-US" dirty="0" smtClean="0">
                <a:effectLst/>
              </a:rPr>
              <a:t>    (S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b = c) </a:t>
            </a:r>
          </a:p>
          <a:p>
            <a:r>
              <a:rPr lang="en-US" dirty="0" smtClean="0">
                <a:effectLst/>
              </a:rPr>
              <a:t>                              → S (…) S (…)</a:t>
            </a:r>
          </a:p>
          <a:p>
            <a:r>
              <a:rPr lang="en-US" dirty="0" smtClean="0">
                <a:effectLst/>
              </a:rPr>
              <a:t> e</a:t>
            </a:r>
            <a:r>
              <a:rPr lang="en-US" baseline="-25000" dirty="0" smtClean="0">
                <a:effectLst/>
              </a:rPr>
              <a:t>13 </a:t>
            </a:r>
            <a:r>
              <a:rPr lang="en-US" dirty="0" smtClean="0">
                <a:effectLst/>
              </a:rPr>
              <a:t>… → S (…)</a:t>
            </a:r>
          </a:p>
          <a:p>
            <a:r>
              <a:rPr lang="en-US" dirty="0" smtClean="0">
                <a:effectLst/>
              </a:rPr>
              <a:t>  …</a:t>
            </a:r>
            <a:endParaRPr lang="en-US" dirty="0">
              <a:effectLst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01080" cy="5048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double exchange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 not strictly needed [</a:t>
            </a:r>
            <a:r>
              <a:rPr lang="en-US" dirty="0" err="1" smtClean="0"/>
              <a:t>tenCate</a:t>
            </a:r>
            <a:r>
              <a:rPr lang="en-US" dirty="0" smtClean="0"/>
              <a:t> et </a:t>
            </a:r>
            <a:r>
              <a:rPr lang="en-US" dirty="0" smtClean="0"/>
              <a:t>al </a:t>
            </a:r>
            <a:r>
              <a:rPr lang="en-US" dirty="0" err="1" smtClean="0"/>
              <a:t>Vldb</a:t>
            </a:r>
            <a:r>
              <a:rPr lang="en-US" dirty="0" smtClean="0"/>
              <a:t> </a:t>
            </a:r>
            <a:r>
              <a:rPr lang="en-US" dirty="0" smtClean="0"/>
              <a:t>2009, Mecca et al submitted]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fact, the implementation performs a single exchange with some additional views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observations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self-joins, worst-case expression complexity is </a:t>
            </a:r>
            <a:r>
              <a:rPr lang="it-IT" dirty="0" smtClean="0"/>
              <a:t>O(2</a:t>
            </a:r>
            <a:r>
              <a:rPr lang="it-IT" baseline="30000" dirty="0" smtClean="0"/>
              <a:t>n</a:t>
            </a:r>
            <a:r>
              <a:rPr lang="it-IT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large number of </a:t>
            </a:r>
            <a:r>
              <a:rPr lang="en-US" dirty="0" err="1" smtClean="0"/>
              <a:t>tgds</a:t>
            </a:r>
            <a:r>
              <a:rPr lang="en-US" dirty="0" smtClean="0"/>
              <a:t> in the second exchange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large number of differences and joins in the SQL script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complex </a:t>
            </a:r>
            <a:r>
              <a:rPr lang="en-US" dirty="0" err="1" smtClean="0"/>
              <a:t>skolemization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it-IT" dirty="0" smtClean="0"/>
              <a:t>The </a:t>
            </a:r>
            <a:r>
              <a:rPr lang="it-IT" dirty="0" err="1" smtClean="0"/>
              <a:t>exponential</a:t>
            </a:r>
            <a:r>
              <a:rPr lang="it-IT" dirty="0" smtClean="0"/>
              <a:t> </a:t>
            </a:r>
            <a:r>
              <a:rPr lang="it-IT" dirty="0" err="1" smtClean="0"/>
              <a:t>explosion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in </a:t>
            </a:r>
            <a:r>
              <a:rPr lang="it-IT" dirty="0" err="1" smtClean="0"/>
              <a:t>synthetic</a:t>
            </a:r>
            <a:r>
              <a:rPr lang="it-IT" dirty="0" smtClean="0"/>
              <a:t> </a:t>
            </a:r>
            <a:r>
              <a:rPr lang="it-IT" dirty="0" err="1" smtClean="0"/>
              <a:t>scenarios</a:t>
            </a:r>
            <a:endParaRPr lang="it-IT" dirty="0" smtClean="0"/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it-IT" dirty="0" err="1" smtClean="0"/>
              <a:t>great</a:t>
            </a:r>
            <a:r>
              <a:rPr lang="it-IT" dirty="0" smtClean="0"/>
              <a:t> part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handle</a:t>
            </a:r>
            <a:r>
              <a:rPr lang="it-IT" dirty="0" smtClean="0"/>
              <a:t> a </a:t>
            </a:r>
            <a:r>
              <a:rPr lang="it-IT" dirty="0" err="1" smtClean="0"/>
              <a:t>small</a:t>
            </a:r>
            <a:r>
              <a:rPr lang="it-IT" dirty="0" smtClean="0"/>
              <a:t> </a:t>
            </a:r>
            <a:r>
              <a:rPr lang="it-IT" dirty="0" err="1" smtClean="0"/>
              <a:t>minority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 (80-20)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64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1A-367B-4AD7-9121-6A7D9971C606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pPr algn="ctr"/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Algorithms implemented in </a:t>
            </a:r>
            <a:r>
              <a:rPr lang="en-US" b="1" dirty="0" smtClean="0"/>
              <a:t>+Spicy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http://www.db.unibas.it/projects/spicy/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Scripts in SQL (and </a:t>
            </a:r>
            <a:r>
              <a:rPr lang="en-US" dirty="0" err="1" smtClean="0"/>
              <a:t>XQuery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PostgreSQL</a:t>
            </a:r>
            <a:r>
              <a:rPr lang="en-US" dirty="0" smtClean="0"/>
              <a:t> 8.3 on a Intel </a:t>
            </a:r>
            <a:r>
              <a:rPr lang="en-US" dirty="0" err="1" smtClean="0"/>
              <a:t>CoreDuo</a:t>
            </a:r>
            <a:r>
              <a:rPr lang="en-US" dirty="0" smtClean="0"/>
              <a:t> 2.4Ghz/4GB Ram/Linux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Scenarios from the literature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mostly from </a:t>
            </a:r>
            <a:r>
              <a:rPr lang="en-US" dirty="0" err="1" smtClean="0"/>
              <a:t>STBenchmark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Vldb</a:t>
            </a:r>
            <a:r>
              <a:rPr lang="en-US" dirty="0" smtClean="0"/>
              <a:t> 2008 – www.stbenchmark.org]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SQL test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run with 10k, 100k, 250k, 500k, and 1M </a:t>
            </a:r>
            <a:r>
              <a:rPr lang="en-US" dirty="0" err="1" smtClean="0"/>
              <a:t>tuples</a:t>
            </a:r>
            <a:r>
              <a:rPr lang="en-US" dirty="0" smtClean="0"/>
              <a:t> in the source instance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limit = 1 hour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Custom engine exceeded the time limit in all scenarios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66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" name="Immagine 4" descr="logoSpic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714356"/>
            <a:ext cx="2266953" cy="102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/>
              </a:rPr>
              <a:t>Experiments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results</a:t>
            </a:r>
            <a:endParaRPr lang="it-IT" dirty="0">
              <a:effectLst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610780" y="1571612"/>
          <a:ext cx="4515352" cy="2071702"/>
        </p:xfrm>
        <a:graphic>
          <a:graphicData uri="http://schemas.openxmlformats.org/presentationml/2006/ole">
            <p:oleObj spid="_x0000_s3074" r:id="rId4" imgW="3613320" imgH="1499400" progId="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80866" y="1530058"/>
          <a:ext cx="4434010" cy="2027543"/>
        </p:xfrm>
        <a:graphic>
          <a:graphicData uri="http://schemas.openxmlformats.org/presentationml/2006/ole">
            <p:oleObj spid="_x0000_s3075" r:id="rId5" imgW="3548520" imgH="1622520" progId="">
              <p:embed/>
            </p:oleObj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05344" y="3500438"/>
            <a:ext cx="1495020" cy="3480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pPr>
              <a:tabLst>
                <a:tab pos="723900" algn="l"/>
              </a:tabLst>
            </a:pPr>
            <a:r>
              <a:rPr lang="it-IT" sz="1000" dirty="0" err="1">
                <a:solidFill>
                  <a:srgbClr val="000000"/>
                </a:solidFill>
                <a:effectLst/>
              </a:rPr>
              <a:t>#tuples</a:t>
            </a:r>
            <a:r>
              <a:rPr lang="it-IT" sz="1000" dirty="0">
                <a:solidFill>
                  <a:srgbClr val="000000"/>
                </a:solidFill>
                <a:effectLst/>
              </a:rPr>
              <a:t> in the source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-381425" y="2617571"/>
            <a:ext cx="1172235" cy="409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r>
              <a:rPr lang="it-IT" sz="1000" dirty="0" err="1">
                <a:solidFill>
                  <a:srgbClr val="000000"/>
                </a:solidFill>
                <a:effectLst/>
              </a:rPr>
              <a:t>Times</a:t>
            </a:r>
            <a:r>
              <a:rPr lang="it-IT" sz="1000" dirty="0">
                <a:solidFill>
                  <a:srgbClr val="000000"/>
                </a:solidFill>
                <a:effectLst/>
              </a:rPr>
              <a:t> (sec)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4092666" y="2598439"/>
            <a:ext cx="1172234" cy="409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r>
              <a:rPr lang="it-IT" sz="1000">
                <a:solidFill>
                  <a:srgbClr val="000000"/>
                </a:solidFill>
                <a:effectLst/>
              </a:rPr>
              <a:t>Times (sec)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236385" y="3509549"/>
            <a:ext cx="1407449" cy="34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pPr>
              <a:tabLst>
                <a:tab pos="723900" algn="l"/>
              </a:tabLst>
            </a:pPr>
            <a:r>
              <a:rPr lang="it-IT" sz="1000" dirty="0" err="1">
                <a:solidFill>
                  <a:srgbClr val="000000"/>
                </a:solidFill>
                <a:effectLst/>
              </a:rPr>
              <a:t>#tuples</a:t>
            </a:r>
            <a:r>
              <a:rPr lang="it-IT" sz="1000" dirty="0">
                <a:solidFill>
                  <a:srgbClr val="000000"/>
                </a:solidFill>
                <a:effectLst/>
              </a:rPr>
              <a:t> in the source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57224" y="1452344"/>
            <a:ext cx="2407582" cy="3480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pPr>
              <a:tabLst>
                <a:tab pos="723900" algn="l"/>
              </a:tabLst>
            </a:pPr>
            <a:r>
              <a:rPr lang="it-IT" sz="1100" b="1" dirty="0" err="1" smtClean="0">
                <a:solidFill>
                  <a:srgbClr val="000000"/>
                </a:solidFill>
                <a:effectLst/>
              </a:rPr>
              <a:t>Subsumption</a:t>
            </a:r>
            <a:r>
              <a:rPr lang="it-IT" sz="1100" b="1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it-IT" sz="1100" b="1" dirty="0" err="1" smtClean="0">
                <a:solidFill>
                  <a:srgbClr val="000000"/>
                </a:solidFill>
                <a:effectLst/>
              </a:rPr>
              <a:t>coverages</a:t>
            </a:r>
            <a:endParaRPr lang="it-IT" sz="11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04810" y="1428736"/>
            <a:ext cx="2407582" cy="3480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056" rIns="90000" bIns="45000"/>
          <a:lstStyle/>
          <a:p>
            <a:pPr>
              <a:tabLst>
                <a:tab pos="723900" algn="l"/>
              </a:tabLst>
            </a:pPr>
            <a:r>
              <a:rPr lang="it-IT" sz="1100" b="1" dirty="0" err="1" smtClean="0">
                <a:solidFill>
                  <a:srgbClr val="000000"/>
                </a:solidFill>
                <a:effectLst/>
              </a:rPr>
              <a:t>Self</a:t>
            </a:r>
            <a:r>
              <a:rPr lang="it-IT" sz="11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sz="1100" b="1" dirty="0" err="1" smtClean="0">
                <a:solidFill>
                  <a:srgbClr val="000000"/>
                </a:solidFill>
                <a:effectLst/>
              </a:rPr>
              <a:t>joins</a:t>
            </a:r>
            <a:endParaRPr lang="it-IT" sz="11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57818" y="4429132"/>
            <a:ext cx="35004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effectLst/>
              </a:rPr>
              <a:t>Scalability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experiments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with</a:t>
            </a:r>
            <a:r>
              <a:rPr lang="it-IT" dirty="0" smtClean="0">
                <a:effectLst/>
              </a:rPr>
              <a:t> up </a:t>
            </a:r>
            <a:r>
              <a:rPr lang="it-IT" dirty="0" err="1" smtClean="0">
                <a:effectLst/>
              </a:rPr>
              <a:t>to</a:t>
            </a:r>
            <a:r>
              <a:rPr lang="it-IT" dirty="0" smtClean="0">
                <a:effectLst/>
              </a:rPr>
              <a:t> 100 </a:t>
            </a:r>
            <a:r>
              <a:rPr lang="it-IT" dirty="0" err="1" smtClean="0">
                <a:effectLst/>
              </a:rPr>
              <a:t>tables</a:t>
            </a:r>
            <a:r>
              <a:rPr lang="it-IT" dirty="0" smtClean="0">
                <a:effectLst/>
              </a:rPr>
              <a:t> (82 </a:t>
            </a:r>
            <a:r>
              <a:rPr lang="it-IT" dirty="0" err="1" smtClean="0">
                <a:effectLst/>
              </a:rPr>
              <a:t>tgds</a:t>
            </a:r>
            <a:r>
              <a:rPr lang="it-IT" dirty="0" smtClean="0">
                <a:effectLst/>
              </a:rPr>
              <a:t>, 51 </a:t>
            </a:r>
            <a:r>
              <a:rPr lang="it-IT" dirty="0" err="1" smtClean="0">
                <a:effectLst/>
              </a:rPr>
              <a:t>subsuptions</a:t>
            </a:r>
            <a:r>
              <a:rPr lang="it-IT" dirty="0" smtClean="0">
                <a:effectLst/>
              </a:rPr>
              <a:t>, 12 </a:t>
            </a:r>
            <a:r>
              <a:rPr lang="it-IT" dirty="0" err="1" smtClean="0">
                <a:effectLst/>
              </a:rPr>
              <a:t>coverages</a:t>
            </a:r>
            <a:r>
              <a:rPr lang="it-IT" dirty="0" smtClean="0">
                <a:effectLst/>
              </a:rPr>
              <a:t>): </a:t>
            </a:r>
            <a:r>
              <a:rPr lang="it-IT" dirty="0" err="1" smtClean="0">
                <a:effectLst/>
              </a:rPr>
              <a:t>rewriting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algorithm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ran</a:t>
            </a:r>
            <a:r>
              <a:rPr lang="it-IT" dirty="0" smtClean="0">
                <a:effectLst/>
              </a:rPr>
              <a:t> in 6 </a:t>
            </a:r>
            <a:r>
              <a:rPr lang="it-IT" dirty="0" err="1" smtClean="0">
                <a:effectLst/>
              </a:rPr>
              <a:t>secs</a:t>
            </a:r>
            <a:endParaRPr lang="it-IT" dirty="0">
              <a:effectLst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243468" y="3714752"/>
          <a:ext cx="4907338" cy="2609307"/>
        </p:xfrm>
        <a:graphic>
          <a:graphicData uri="http://schemas.openxmlformats.org/presentationml/2006/ole">
            <p:oleObj spid="_x0000_s3076" r:id="rId6" imgW="3728520" imgH="1982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1A-367B-4AD7-9121-6A7D9971C606}" type="slidenum">
              <a:rPr lang="it-IT" smtClean="0"/>
              <a:pPr/>
              <a:t>68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pPr algn="ctr"/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reference architecture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69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Mappings in Practice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Schema Mappings: A One </a:t>
            </a:r>
            <a:r>
              <a:rPr lang="en-US" sz="2000" kern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Minute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Tutorial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142969" y="3068646"/>
            <a:ext cx="1785938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/>
              </a:rPr>
              <a:t>Schema </a:t>
            </a:r>
            <a:r>
              <a:rPr lang="it-IT" dirty="0" err="1" smtClean="0">
                <a:solidFill>
                  <a:schemeClr val="tx1"/>
                </a:solidFill>
                <a:effectLst/>
              </a:rPr>
              <a:t>Matching</a:t>
            </a:r>
            <a:endParaRPr lang="it-IT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428594" y="3425834"/>
            <a:ext cx="7143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10" name="CasellaDiTesto 141"/>
          <p:cNvSpPr txBox="1">
            <a:spLocks noChangeArrowheads="1"/>
          </p:cNvSpPr>
          <p:nvPr/>
        </p:nvSpPr>
        <p:spPr bwMode="auto">
          <a:xfrm>
            <a:off x="214282" y="3140084"/>
            <a:ext cx="72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effectLst/>
              </a:rPr>
              <a:t>source</a:t>
            </a:r>
          </a:p>
        </p:txBody>
      </p:sp>
      <p:sp>
        <p:nvSpPr>
          <p:cNvPr id="11" name="CasellaDiTesto 142"/>
          <p:cNvSpPr txBox="1">
            <a:spLocks noChangeArrowheads="1"/>
          </p:cNvSpPr>
          <p:nvPr/>
        </p:nvSpPr>
        <p:spPr bwMode="auto">
          <a:xfrm>
            <a:off x="214282" y="3770321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>
                <a:effectLst/>
              </a:rPr>
              <a:t>target</a:t>
            </a:r>
          </a:p>
        </p:txBody>
      </p:sp>
      <p:sp>
        <p:nvSpPr>
          <p:cNvPr id="12" name="Freccia a destra 11"/>
          <p:cNvSpPr/>
          <p:nvPr/>
        </p:nvSpPr>
        <p:spPr bwMode="auto">
          <a:xfrm>
            <a:off x="2928907" y="3425834"/>
            <a:ext cx="7143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13" name="CasellaDiTesto 144"/>
          <p:cNvSpPr txBox="1">
            <a:spLocks noChangeArrowheads="1"/>
          </p:cNvSpPr>
          <p:nvPr/>
        </p:nvSpPr>
        <p:spPr bwMode="auto">
          <a:xfrm>
            <a:off x="1285870" y="4357694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 err="1" smtClean="0">
                <a:effectLst/>
              </a:rPr>
              <a:t>correspondences</a:t>
            </a:r>
            <a:endParaRPr lang="it-IT" sz="1400" dirty="0">
              <a:effectLst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3686140" y="3068646"/>
            <a:ext cx="1785937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>
                <a:solidFill>
                  <a:schemeClr val="tx1"/>
                </a:solidFill>
                <a:effectLst/>
              </a:rPr>
              <a:t>Mapping</a:t>
            </a:r>
            <a:endParaRPr lang="it-IT" dirty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effectLst/>
              </a:rPr>
              <a:t>Generation</a:t>
            </a:r>
          </a:p>
        </p:txBody>
      </p:sp>
      <p:sp>
        <p:nvSpPr>
          <p:cNvPr id="15" name="Freccia a destra 14"/>
          <p:cNvSpPr/>
          <p:nvPr/>
        </p:nvSpPr>
        <p:spPr bwMode="auto">
          <a:xfrm>
            <a:off x="5472090" y="3425834"/>
            <a:ext cx="7143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16" name="CasellaDiTesto 161"/>
          <p:cNvSpPr txBox="1">
            <a:spLocks noChangeArrowheads="1"/>
          </p:cNvSpPr>
          <p:nvPr/>
        </p:nvSpPr>
        <p:spPr bwMode="auto">
          <a:xfrm>
            <a:off x="2071682" y="4718062"/>
            <a:ext cx="11493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effectLst/>
              </a:rPr>
              <a:t>s.A</a:t>
            </a:r>
            <a:r>
              <a:rPr lang="it-IT" sz="1100" dirty="0">
                <a:effectLst/>
              </a:rPr>
              <a:t> </a:t>
            </a:r>
            <a:r>
              <a:rPr lang="it-IT" sz="1100" dirty="0">
                <a:effectLst/>
                <a:sym typeface="Wingdings" pitchFamily="2" charset="2"/>
              </a:rPr>
              <a:t> </a:t>
            </a:r>
            <a:r>
              <a:rPr lang="it-IT" sz="1100" dirty="0" err="1">
                <a:effectLst/>
                <a:sym typeface="Wingdings" pitchFamily="2" charset="2"/>
              </a:rPr>
              <a:t>t.E</a:t>
            </a:r>
            <a:r>
              <a:rPr lang="it-IT" sz="1100" dirty="0">
                <a:effectLst/>
                <a:sym typeface="Wingdings" pitchFamily="2" charset="2"/>
              </a:rPr>
              <a:t>, 0.87</a:t>
            </a:r>
          </a:p>
          <a:p>
            <a:pPr>
              <a:defRPr/>
            </a:pPr>
            <a:r>
              <a:rPr lang="it-IT" sz="1100" dirty="0" err="1">
                <a:effectLst/>
              </a:rPr>
              <a:t>s.B</a:t>
            </a:r>
            <a:r>
              <a:rPr lang="it-IT" sz="1100" dirty="0">
                <a:effectLst/>
              </a:rPr>
              <a:t> </a:t>
            </a:r>
            <a:r>
              <a:rPr lang="it-IT" sz="1100" dirty="0">
                <a:effectLst/>
                <a:sym typeface="Wingdings" pitchFamily="2" charset="2"/>
              </a:rPr>
              <a:t> </a:t>
            </a:r>
            <a:r>
              <a:rPr lang="it-IT" sz="1100" dirty="0" err="1">
                <a:effectLst/>
                <a:sym typeface="Wingdings" pitchFamily="2" charset="2"/>
              </a:rPr>
              <a:t>t.E</a:t>
            </a:r>
            <a:r>
              <a:rPr lang="it-IT" sz="1100" dirty="0">
                <a:effectLst/>
                <a:sym typeface="Wingdings" pitchFamily="2" charset="2"/>
              </a:rPr>
              <a:t>, 0.90</a:t>
            </a:r>
          </a:p>
          <a:p>
            <a:pPr>
              <a:defRPr/>
            </a:pPr>
            <a:r>
              <a:rPr lang="it-IT" sz="1100" dirty="0" err="1">
                <a:effectLst/>
              </a:rPr>
              <a:t>s.C</a:t>
            </a:r>
            <a:r>
              <a:rPr lang="it-IT" sz="1100" dirty="0">
                <a:effectLst/>
              </a:rPr>
              <a:t> </a:t>
            </a:r>
            <a:r>
              <a:rPr lang="it-IT" sz="1100" dirty="0">
                <a:effectLst/>
                <a:sym typeface="Wingdings" pitchFamily="2" charset="2"/>
              </a:rPr>
              <a:t> </a:t>
            </a:r>
            <a:r>
              <a:rPr lang="it-IT" sz="1100" dirty="0" err="1">
                <a:effectLst/>
                <a:sym typeface="Wingdings" pitchFamily="2" charset="2"/>
              </a:rPr>
              <a:t>t.F</a:t>
            </a:r>
            <a:r>
              <a:rPr lang="it-IT" sz="1100" dirty="0">
                <a:effectLst/>
                <a:sym typeface="Wingdings" pitchFamily="2" charset="2"/>
              </a:rPr>
              <a:t>, 0.76</a:t>
            </a:r>
          </a:p>
          <a:p>
            <a:pPr>
              <a:defRPr/>
            </a:pPr>
            <a:r>
              <a:rPr lang="it-IT" sz="1100" dirty="0" err="1">
                <a:effectLst/>
              </a:rPr>
              <a:t>s.D</a:t>
            </a:r>
            <a:r>
              <a:rPr lang="it-IT" sz="1100" dirty="0">
                <a:effectLst/>
              </a:rPr>
              <a:t> </a:t>
            </a:r>
            <a:r>
              <a:rPr lang="it-IT" sz="1100" dirty="0">
                <a:effectLst/>
                <a:sym typeface="Wingdings" pitchFamily="2" charset="2"/>
              </a:rPr>
              <a:t> </a:t>
            </a:r>
            <a:r>
              <a:rPr lang="it-IT" sz="1100" dirty="0" err="1">
                <a:effectLst/>
                <a:sym typeface="Wingdings" pitchFamily="2" charset="2"/>
              </a:rPr>
              <a:t>t.F</a:t>
            </a:r>
            <a:r>
              <a:rPr lang="it-IT" sz="1100" dirty="0">
                <a:effectLst/>
                <a:sym typeface="Wingdings" pitchFamily="2" charset="2"/>
              </a:rPr>
              <a:t>, 0.98</a:t>
            </a:r>
          </a:p>
          <a:p>
            <a:pPr>
              <a:defRPr/>
            </a:pPr>
            <a:r>
              <a:rPr lang="it-IT" sz="1100" dirty="0">
                <a:effectLst/>
              </a:rPr>
              <a:t>…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114402" y="4429138"/>
            <a:ext cx="571500" cy="928688"/>
            <a:chOff x="4029075" y="3000375"/>
            <a:chExt cx="571500" cy="928688"/>
          </a:xfrm>
        </p:grpSpPr>
        <p:sp>
          <p:nvSpPr>
            <p:cNvPr id="18" name="Ovale 17"/>
            <p:cNvSpPr/>
            <p:nvPr/>
          </p:nvSpPr>
          <p:spPr bwMode="auto">
            <a:xfrm>
              <a:off x="4171950" y="3000375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effectLst/>
              </a:endParaRPr>
            </a:p>
          </p:txBody>
        </p:sp>
        <p:cxnSp>
          <p:nvCxnSpPr>
            <p:cNvPr id="19" name="Connettore 1 18"/>
            <p:cNvCxnSpPr>
              <a:stCxn id="18" idx="4"/>
            </p:cNvCxnSpPr>
            <p:nvPr/>
          </p:nvCxnSpPr>
          <p:spPr bwMode="auto">
            <a:xfrm rot="5400000">
              <a:off x="4098925" y="3502025"/>
              <a:ext cx="43338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>
              <a:stCxn id="18" idx="4"/>
            </p:cNvCxnSpPr>
            <p:nvPr/>
          </p:nvCxnSpPr>
          <p:spPr bwMode="auto">
            <a:xfrm rot="5400000">
              <a:off x="4064793" y="3250407"/>
              <a:ext cx="214313" cy="285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>
              <a:stCxn id="18" idx="4"/>
            </p:cNvCxnSpPr>
            <p:nvPr/>
          </p:nvCxnSpPr>
          <p:spPr bwMode="auto">
            <a:xfrm rot="16200000" flipH="1">
              <a:off x="4350543" y="3250407"/>
              <a:ext cx="214313" cy="285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 bwMode="auto">
            <a:xfrm rot="5400000">
              <a:off x="4064793" y="3679032"/>
              <a:ext cx="214313" cy="285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 bwMode="auto">
            <a:xfrm rot="16200000" flipH="1">
              <a:off x="4350543" y="3679032"/>
              <a:ext cx="214313" cy="285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tangolo 23"/>
          <p:cNvSpPr/>
          <p:nvPr/>
        </p:nvSpPr>
        <p:spPr bwMode="auto">
          <a:xfrm>
            <a:off x="6186483" y="3068642"/>
            <a:ext cx="1785937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>
                <a:solidFill>
                  <a:schemeClr val="tx1"/>
                </a:solidFill>
                <a:effectLst/>
              </a:rPr>
              <a:t>Mapping</a:t>
            </a:r>
            <a:endParaRPr lang="it-IT" dirty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  <a:effectLst/>
              </a:rPr>
              <a:t>Execution</a:t>
            </a:r>
            <a:endParaRPr lang="it-IT" dirty="0" smtClean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it-IT" sz="1600" dirty="0" smtClean="0">
                <a:solidFill>
                  <a:schemeClr val="tx1"/>
                </a:solidFill>
                <a:effectLst/>
              </a:rPr>
              <a:t>(Data Exchange)</a:t>
            </a:r>
            <a:endParaRPr lang="it-IT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8001024" y="3425832"/>
            <a:ext cx="7143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26" name="CasellaDiTesto 141"/>
          <p:cNvSpPr txBox="1">
            <a:spLocks noChangeArrowheads="1"/>
          </p:cNvSpPr>
          <p:nvPr/>
        </p:nvSpPr>
        <p:spPr bwMode="auto">
          <a:xfrm>
            <a:off x="8278844" y="3140080"/>
            <a:ext cx="8018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 err="1" smtClean="0">
                <a:effectLst/>
              </a:rPr>
              <a:t>solution</a:t>
            </a:r>
            <a:endParaRPr lang="it-IT" sz="1400" dirty="0">
              <a:effectLst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928662" y="2786058"/>
            <a:ext cx="7358114" cy="157163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CasellaDiTesto 144"/>
          <p:cNvSpPr txBox="1">
            <a:spLocks noChangeArrowheads="1"/>
          </p:cNvSpPr>
          <p:nvPr/>
        </p:nvSpPr>
        <p:spPr bwMode="auto">
          <a:xfrm>
            <a:off x="4572018" y="4335669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 err="1" smtClean="0">
                <a:effectLst/>
              </a:rPr>
              <a:t>mappings</a:t>
            </a:r>
            <a:r>
              <a:rPr lang="it-IT" sz="1400" dirty="0" smtClean="0">
                <a:effectLst/>
              </a:rPr>
              <a:t> (</a:t>
            </a:r>
            <a:r>
              <a:rPr lang="it-IT" sz="1400" dirty="0" err="1" smtClean="0">
                <a:effectLst/>
              </a:rPr>
              <a:t>TGDs</a:t>
            </a:r>
            <a:r>
              <a:rPr lang="it-IT" sz="1400" dirty="0" smtClean="0">
                <a:effectLst/>
              </a:rPr>
              <a:t>)</a:t>
            </a:r>
            <a:endParaRPr lang="it-IT" sz="1400" dirty="0">
              <a:effectLst/>
            </a:endParaRPr>
          </a:p>
        </p:txBody>
      </p:sp>
      <p:sp>
        <p:nvSpPr>
          <p:cNvPr id="29" name="Rettangolo 28"/>
          <p:cNvSpPr/>
          <p:nvPr/>
        </p:nvSpPr>
        <p:spPr bwMode="auto">
          <a:xfrm>
            <a:off x="3714757" y="4643453"/>
            <a:ext cx="1785937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  <a:effectLst/>
              </a:rPr>
              <a:t>Query</a:t>
            </a:r>
            <a:endParaRPr lang="it-IT" dirty="0" smtClean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  <a:effectLst/>
              </a:rPr>
              <a:t>Answering</a:t>
            </a:r>
            <a:endParaRPr lang="it-IT" dirty="0" smtClean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it-IT" sz="1600" dirty="0" smtClean="0">
                <a:solidFill>
                  <a:schemeClr val="tx1"/>
                </a:solidFill>
                <a:effectLst/>
              </a:rPr>
              <a:t>(Data </a:t>
            </a:r>
            <a:r>
              <a:rPr lang="it-IT" sz="1600" dirty="0" err="1" smtClean="0">
                <a:solidFill>
                  <a:schemeClr val="tx1"/>
                </a:solidFill>
                <a:effectLst/>
              </a:rPr>
              <a:t>Integration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)</a:t>
            </a:r>
            <a:endParaRPr lang="it-IT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Freccia a destra 29"/>
          <p:cNvSpPr/>
          <p:nvPr/>
        </p:nvSpPr>
        <p:spPr bwMode="auto">
          <a:xfrm rot="5400000">
            <a:off x="4286246" y="4214820"/>
            <a:ext cx="500066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31" name="Freccia a destra 30"/>
          <p:cNvSpPr/>
          <p:nvPr/>
        </p:nvSpPr>
        <p:spPr bwMode="auto">
          <a:xfrm>
            <a:off x="5500694" y="5000639"/>
            <a:ext cx="714375" cy="357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effectLst/>
            </a:endParaRPr>
          </a:p>
        </p:txBody>
      </p:sp>
      <p:sp>
        <p:nvSpPr>
          <p:cNvPr id="32" name="CasellaDiTesto 141"/>
          <p:cNvSpPr txBox="1">
            <a:spLocks noChangeArrowheads="1"/>
          </p:cNvSpPr>
          <p:nvPr/>
        </p:nvSpPr>
        <p:spPr bwMode="auto">
          <a:xfrm>
            <a:off x="5786446" y="5478677"/>
            <a:ext cx="1208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 err="1" smtClean="0">
                <a:effectLst/>
              </a:rPr>
              <a:t>query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results</a:t>
            </a:r>
            <a:endParaRPr lang="it-IT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r>
              <a:rPr lang="en-US" dirty="0" smtClean="0"/>
              <a:t>How to handle existentially quantified variables</a:t>
            </a:r>
          </a:p>
          <a:p>
            <a:r>
              <a:rPr lang="en-US" dirty="0" smtClean="0"/>
              <a:t>Labeled nulls N</a:t>
            </a:r>
            <a:r>
              <a:rPr lang="en-US" baseline="-30000" dirty="0" smtClean="0"/>
              <a:t>1</a:t>
            </a:r>
            <a:r>
              <a:rPr lang="en-US" dirty="0" smtClean="0"/>
              <a:t> N</a:t>
            </a:r>
            <a:r>
              <a:rPr lang="en-US" baseline="-30000" dirty="0" smtClean="0"/>
              <a:t>2</a:t>
            </a:r>
            <a:r>
              <a:rPr lang="en-US" dirty="0" smtClean="0"/>
              <a:t> ... </a:t>
            </a:r>
            <a:r>
              <a:rPr lang="en-US" dirty="0" err="1" smtClean="0"/>
              <a:t>N</a:t>
            </a:r>
            <a:r>
              <a:rPr lang="en-US" baseline="-30000" dirty="0" err="1" smtClean="0"/>
              <a:t>k</a:t>
            </a:r>
            <a:r>
              <a:rPr lang="en-US" baseline="-30000" dirty="0" smtClean="0"/>
              <a:t> </a:t>
            </a:r>
            <a:r>
              <a:rPr lang="en-US" dirty="0" smtClean="0"/>
              <a:t>...</a:t>
            </a:r>
            <a:r>
              <a:rPr lang="en-US" baseline="-300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identified variables in the target instance to satisfy existential quantifiers </a:t>
            </a:r>
          </a:p>
          <a:p>
            <a:pPr lvl="1"/>
            <a:r>
              <a:rPr lang="en-US" dirty="0" smtClean="0"/>
              <a:t>some are pure nulls, others correlate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2"/>
            <a:r>
              <a:rPr lang="en-US" dirty="0" smtClean="0"/>
              <a:t>e.g. </a:t>
            </a:r>
            <a:r>
              <a:rPr lang="it-IT" dirty="0" smtClean="0"/>
              <a:t>LOC(t, p) → ∃N0: Book(t, N0) Publisher (N0, p)</a:t>
            </a:r>
            <a:endParaRPr lang="en-US" dirty="0" smtClean="0"/>
          </a:p>
          <a:p>
            <a:r>
              <a:rPr lang="en-US" dirty="0" smtClean="0"/>
              <a:t>Can be generated using </a:t>
            </a:r>
            <a:r>
              <a:rPr lang="en-US" dirty="0" err="1" smtClean="0"/>
              <a:t>Skolem</a:t>
            </a:r>
            <a:r>
              <a:rPr lang="en-US" dirty="0" smtClean="0"/>
              <a:t> functions [&gt;&gt;]</a:t>
            </a:r>
            <a:r>
              <a:rPr lang="it-IT" dirty="0" smtClean="0"/>
              <a:t> </a:t>
            </a:r>
          </a:p>
          <a:p>
            <a:pPr lvl="1"/>
            <a:r>
              <a:rPr lang="pt-BR" dirty="0" smtClean="0">
                <a:latin typeface="+mj-lt"/>
              </a:rPr>
              <a:t>N0: sk(Book(A:</a:t>
            </a:r>
            <a:r>
              <a:rPr lang="pt-BR" b="1" dirty="0" smtClean="0">
                <a:latin typeface="+mj-lt"/>
              </a:rPr>
              <a:t>t</a:t>
            </a:r>
            <a:r>
              <a:rPr lang="pt-BR" dirty="0" smtClean="0"/>
              <a:t>),Publisher(B:</a:t>
            </a:r>
            <a:r>
              <a:rPr lang="pt-BR" b="1" dirty="0" smtClean="0"/>
              <a:t>p</a:t>
            </a:r>
            <a:r>
              <a:rPr lang="pt-BR" dirty="0" smtClean="0"/>
              <a:t>)) </a:t>
            </a:r>
          </a:p>
          <a:p>
            <a:endParaRPr lang="pt-BR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7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Labeled Nulls</a:t>
            </a: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Core Schema Mappings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algorithms (and tool) to generate core solutions efficiently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declarative semantics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clear notion of quality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Two main results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bridge the gap between the practice of mapping generation and the theory of data exchange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enable schema mappings for more practical applications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F7158-32D4-4F7E-8F08-AA8A190625F4}" type="slidenum">
              <a:rPr lang="it-IT"/>
              <a:pPr/>
              <a:t>70</a:t>
            </a:fld>
            <a:endParaRPr lang="it-IT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1A-367B-4AD7-9121-6A7D9971C606}" type="slidenum">
              <a:rPr lang="it-IT" smtClean="0"/>
              <a:pPr/>
              <a:t>71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pPr algn="ctr"/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/>
              </a:rPr>
              <a:t>Modular </a:t>
            </a:r>
            <a:r>
              <a:rPr lang="it-IT" dirty="0" err="1" smtClean="0">
                <a:effectLst/>
              </a:rPr>
              <a:t>solution</a:t>
            </a:r>
            <a:endParaRPr lang="it-IT" dirty="0">
              <a:effectLst/>
            </a:endParaRPr>
          </a:p>
        </p:txBody>
      </p:sp>
      <p:grpSp>
        <p:nvGrpSpPr>
          <p:cNvPr id="3" name="Gruppo 80"/>
          <p:cNvGrpSpPr/>
          <p:nvPr/>
        </p:nvGrpSpPr>
        <p:grpSpPr>
          <a:xfrm>
            <a:off x="1500166" y="1785926"/>
            <a:ext cx="6429420" cy="2857520"/>
            <a:chOff x="901700" y="2428868"/>
            <a:chExt cx="1936750" cy="935037"/>
          </a:xfrm>
        </p:grpSpPr>
        <p:sp>
          <p:nvSpPr>
            <p:cNvPr id="64" name="Oval 188"/>
            <p:cNvSpPr>
              <a:spLocks noChangeArrowheads="1"/>
            </p:cNvSpPr>
            <p:nvPr/>
          </p:nvSpPr>
          <p:spPr bwMode="auto">
            <a:xfrm>
              <a:off x="1069975" y="2801930"/>
              <a:ext cx="509588" cy="5572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65" name="Oval 189"/>
            <p:cNvSpPr>
              <a:spLocks noChangeArrowheads="1"/>
            </p:cNvSpPr>
            <p:nvPr/>
          </p:nvSpPr>
          <p:spPr bwMode="auto">
            <a:xfrm>
              <a:off x="1123950" y="2920993"/>
              <a:ext cx="400050" cy="4381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66" name="Oval 190"/>
            <p:cNvSpPr>
              <a:spLocks noChangeArrowheads="1"/>
            </p:cNvSpPr>
            <p:nvPr/>
          </p:nvSpPr>
          <p:spPr bwMode="auto">
            <a:xfrm>
              <a:off x="1022350" y="2686043"/>
              <a:ext cx="614363" cy="6731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67" name="Oval 191"/>
            <p:cNvSpPr>
              <a:spLocks noChangeArrowheads="1"/>
            </p:cNvSpPr>
            <p:nvPr/>
          </p:nvSpPr>
          <p:spPr bwMode="auto">
            <a:xfrm>
              <a:off x="901700" y="2428868"/>
              <a:ext cx="855663" cy="9350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68" name="Text Box 192"/>
            <p:cNvSpPr txBox="1">
              <a:spLocks noChangeArrowheads="1"/>
            </p:cNvSpPr>
            <p:nvPr/>
          </p:nvSpPr>
          <p:spPr bwMode="auto">
            <a:xfrm>
              <a:off x="1801813" y="2487605"/>
              <a:ext cx="709612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173" rIns="0" bIns="0"/>
            <a:lstStyle/>
            <a:p>
              <a:pPr algn="ctr"/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canonical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solution</a:t>
              </a:r>
              <a:endParaRPr lang="it-IT" sz="1600" i="1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69" name="Text Box 193"/>
            <p:cNvSpPr txBox="1">
              <a:spLocks noChangeArrowheads="1"/>
            </p:cNvSpPr>
            <p:nvPr/>
          </p:nvSpPr>
          <p:spPr bwMode="auto">
            <a:xfrm>
              <a:off x="1801813" y="2682868"/>
              <a:ext cx="1036637" cy="114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173" rIns="0" bIns="0"/>
            <a:lstStyle/>
            <a:p>
              <a:pPr algn="ctr">
                <a:tabLst>
                  <a:tab pos="723900" algn="l"/>
                </a:tabLst>
              </a:pP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subsumption-free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solution</a:t>
              </a:r>
              <a:endParaRPr lang="it-IT" sz="1600" i="1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0" name="Text Box 194"/>
            <p:cNvSpPr txBox="1">
              <a:spLocks noChangeArrowheads="1"/>
            </p:cNvSpPr>
            <p:nvPr/>
          </p:nvSpPr>
          <p:spPr bwMode="auto">
            <a:xfrm>
              <a:off x="1801813" y="2806693"/>
              <a:ext cx="892175" cy="114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173" rIns="0" bIns="0"/>
            <a:lstStyle/>
            <a:p>
              <a:pPr algn="ctr">
                <a:tabLst>
                  <a:tab pos="723900" algn="l"/>
                </a:tabLst>
              </a:pP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coverage-free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solution</a:t>
              </a:r>
              <a:endParaRPr lang="it-IT" sz="1600" i="1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1" name="Text Box 195"/>
            <p:cNvSpPr txBox="1">
              <a:spLocks noChangeArrowheads="1"/>
            </p:cNvSpPr>
            <p:nvPr/>
          </p:nvSpPr>
          <p:spPr bwMode="auto">
            <a:xfrm>
              <a:off x="1801813" y="3028943"/>
              <a:ext cx="965200" cy="219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173" rIns="0" bIns="0"/>
            <a:lstStyle/>
            <a:p>
              <a:pPr algn="ctr">
                <a:tabLst>
                  <a:tab pos="723900" algn="l"/>
                </a:tabLst>
              </a:pP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core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 (</a:t>
              </a: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self-join-coverage-free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it-IT" sz="1600" i="1" dirty="0" err="1">
                  <a:solidFill>
                    <a:srgbClr val="000000"/>
                  </a:solidFill>
                  <a:effectLst/>
                </a:rPr>
                <a:t>solution</a:t>
              </a:r>
              <a:r>
                <a:rPr lang="it-IT" sz="1600" i="1" dirty="0">
                  <a:solidFill>
                    <a:srgbClr val="000000"/>
                  </a:solidFill>
                  <a:effectLst/>
                </a:rPr>
                <a:t>)</a:t>
              </a:r>
            </a:p>
          </p:txBody>
        </p:sp>
        <p:sp>
          <p:nvSpPr>
            <p:cNvPr id="72" name="Oval 196"/>
            <p:cNvSpPr>
              <a:spLocks noChangeArrowheads="1"/>
            </p:cNvSpPr>
            <p:nvPr/>
          </p:nvSpPr>
          <p:spPr bwMode="auto">
            <a:xfrm>
              <a:off x="1309688" y="2524118"/>
              <a:ext cx="36512" cy="39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73" name="Oval 197"/>
            <p:cNvSpPr>
              <a:spLocks noChangeArrowheads="1"/>
            </p:cNvSpPr>
            <p:nvPr/>
          </p:nvSpPr>
          <p:spPr bwMode="auto">
            <a:xfrm>
              <a:off x="1309688" y="2722555"/>
              <a:ext cx="36512" cy="396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74" name="Oval 198"/>
            <p:cNvSpPr>
              <a:spLocks noChangeArrowheads="1"/>
            </p:cNvSpPr>
            <p:nvPr/>
          </p:nvSpPr>
          <p:spPr bwMode="auto">
            <a:xfrm>
              <a:off x="1309688" y="2841618"/>
              <a:ext cx="36512" cy="39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75" name="Oval 199"/>
            <p:cNvSpPr>
              <a:spLocks noChangeArrowheads="1"/>
            </p:cNvSpPr>
            <p:nvPr/>
          </p:nvSpPr>
          <p:spPr bwMode="auto">
            <a:xfrm>
              <a:off x="1309688" y="3121018"/>
              <a:ext cx="36512" cy="39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sp>
          <p:nvSpPr>
            <p:cNvPr id="76" name="Oval 200"/>
            <p:cNvSpPr>
              <a:spLocks noChangeArrowheads="1"/>
            </p:cNvSpPr>
            <p:nvPr/>
          </p:nvSpPr>
          <p:spPr bwMode="auto">
            <a:xfrm>
              <a:off x="1309688" y="2524118"/>
              <a:ext cx="36512" cy="396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4800"/>
            </a:p>
          </p:txBody>
        </p:sp>
        <p:cxnSp>
          <p:nvCxnSpPr>
            <p:cNvPr id="77" name="AutoShape 201"/>
            <p:cNvCxnSpPr>
              <a:cxnSpLocks noChangeShapeType="1"/>
              <a:stCxn id="76" idx="6"/>
              <a:endCxn id="68" idx="1"/>
            </p:cNvCxnSpPr>
            <p:nvPr/>
          </p:nvCxnSpPr>
          <p:spPr bwMode="auto">
            <a:xfrm>
              <a:off x="1346200" y="2543168"/>
              <a:ext cx="455613" cy="53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AutoShape 202"/>
            <p:cNvCxnSpPr>
              <a:cxnSpLocks noChangeShapeType="1"/>
              <a:stCxn id="73" idx="6"/>
              <a:endCxn id="69" idx="1"/>
            </p:cNvCxnSpPr>
            <p:nvPr/>
          </p:nvCxnSpPr>
          <p:spPr bwMode="auto">
            <a:xfrm flipV="1">
              <a:off x="1346200" y="2740018"/>
              <a:ext cx="455613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" name="AutoShape 203"/>
            <p:cNvCxnSpPr>
              <a:cxnSpLocks noChangeShapeType="1"/>
              <a:stCxn id="74" idx="6"/>
              <a:endCxn id="70" idx="1"/>
            </p:cNvCxnSpPr>
            <p:nvPr/>
          </p:nvCxnSpPr>
          <p:spPr bwMode="auto">
            <a:xfrm>
              <a:off x="1346200" y="2862255"/>
              <a:ext cx="455613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AutoShape 204"/>
            <p:cNvCxnSpPr>
              <a:cxnSpLocks noChangeShapeType="1"/>
              <a:stCxn id="75" idx="6"/>
              <a:endCxn id="71" idx="1"/>
            </p:cNvCxnSpPr>
            <p:nvPr/>
          </p:nvCxnSpPr>
          <p:spPr bwMode="auto">
            <a:xfrm flipV="1">
              <a:off x="1346200" y="3138480"/>
              <a:ext cx="455613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5" name="Rettangolo 24"/>
          <p:cNvSpPr/>
          <p:nvPr/>
        </p:nvSpPr>
        <p:spPr>
          <a:xfrm>
            <a:off x="428596" y="493569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</a:rPr>
              <a:t>Algorithms allow to produce approximations of the core for expensive computations: “reduced” rewriting </a:t>
            </a:r>
            <a:r>
              <a:rPr lang="en-US" sz="2000" dirty="0" err="1" smtClean="0">
                <a:effectLst/>
              </a:rPr>
              <a:t>wrt</a:t>
            </a:r>
            <a:r>
              <a:rPr lang="en-US" sz="2000" dirty="0" smtClean="0">
                <a:effectLst/>
              </a:rPr>
              <a:t> to a subset of </a:t>
            </a:r>
            <a:r>
              <a:rPr lang="en-US" sz="2000" dirty="0" err="1" smtClean="0">
                <a:effectLst/>
              </a:rPr>
              <a:t>homomorphisms</a:t>
            </a:r>
            <a:endParaRPr lang="it-IT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686800" cy="4525963"/>
          </a:xfrm>
        </p:spPr>
        <p:txBody>
          <a:bodyPr/>
          <a:lstStyle/>
          <a:p>
            <a:pPr marL="457200" lvl="1" indent="-457200" algn="just">
              <a:buNone/>
            </a:pPr>
            <a:r>
              <a:rPr lang="en-US" sz="1800" b="1" dirty="0" smtClean="0"/>
              <a:t>Theorem 5.2 (Core Computation)</a:t>
            </a:r>
            <a:r>
              <a:rPr lang="en-US" sz="1800" dirty="0" smtClean="0"/>
              <a:t> </a:t>
            </a:r>
          </a:p>
          <a:p>
            <a:pPr marL="457200" lvl="1" indent="-457200" algn="just">
              <a:buNone/>
            </a:pPr>
            <a:r>
              <a:rPr lang="en-US" sz="1800" dirty="0" smtClean="0"/>
              <a:t>Given a data exchange setting (S, T, Σ ), suppose Σ is a set of source-based </a:t>
            </a:r>
            <a:r>
              <a:rPr lang="en-US" sz="1800" dirty="0" err="1" smtClean="0"/>
              <a:t>tgds</a:t>
            </a:r>
            <a:r>
              <a:rPr lang="en-US" sz="1800" dirty="0" smtClean="0"/>
              <a:t> in normal form that do not contain self-joins in </a:t>
            </a:r>
            <a:r>
              <a:rPr lang="en-US" sz="1800" dirty="0" err="1" smtClean="0"/>
              <a:t>tgd</a:t>
            </a:r>
            <a:r>
              <a:rPr lang="en-US" sz="1800" dirty="0" smtClean="0"/>
              <a:t> conclusions. Call Σ′ the set of coverage rewritings of Σ. Given an instance I of S, call J, J’ the canonical solutions of Σ and Σ′ for I. Then J’ is the core of J.</a:t>
            </a:r>
          </a:p>
          <a:p>
            <a:pPr marL="457200" lvl="1" indent="-457200">
              <a:buNone/>
            </a:pPr>
            <a:r>
              <a:rPr lang="en-US" sz="1800" dirty="0" smtClean="0"/>
              <a:t> </a:t>
            </a:r>
          </a:p>
          <a:p>
            <a:pPr marL="457200" lvl="1" indent="-457200">
              <a:buNone/>
            </a:pPr>
            <a:r>
              <a:rPr lang="en-US" sz="1800" u="sng" dirty="0" smtClean="0"/>
              <a:t>Proof idea</a:t>
            </a:r>
            <a:r>
              <a:rPr lang="en-US" sz="1800" dirty="0" smtClean="0"/>
              <a:t>: whenever two </a:t>
            </a:r>
            <a:r>
              <a:rPr lang="en-US" sz="1800" dirty="0" err="1" smtClean="0"/>
              <a:t>tgds</a:t>
            </a:r>
            <a:r>
              <a:rPr lang="en-US" sz="1800" dirty="0" smtClean="0"/>
              <a:t> m1, m2 in Σ are </a:t>
            </a:r>
            <a:r>
              <a:rPr lang="en-US" sz="1800" dirty="0" err="1" smtClean="0"/>
              <a:t>ﬁred</a:t>
            </a:r>
            <a:r>
              <a:rPr lang="en-US" sz="1800" dirty="0" smtClean="0"/>
              <a:t> to generate an endomorphism, several </a:t>
            </a:r>
            <a:r>
              <a:rPr lang="en-US" sz="1800" dirty="0" err="1" smtClean="0"/>
              <a:t>homomorphisms</a:t>
            </a:r>
            <a:r>
              <a:rPr lang="en-US" sz="1800" dirty="0" smtClean="0"/>
              <a:t> must be in place. </a:t>
            </a:r>
          </a:p>
          <a:p>
            <a:pPr marL="457200" lvl="1" indent="-457200">
              <a:buNone/>
            </a:pPr>
            <a:r>
              <a:rPr lang="en-US" sz="1800" dirty="0" smtClean="0"/>
              <a:t>Call a1, a2 the variable assignments used to </a:t>
            </a:r>
            <a:r>
              <a:rPr lang="en-US" sz="1800" dirty="0" err="1" smtClean="0"/>
              <a:t>ﬁre</a:t>
            </a:r>
            <a:r>
              <a:rPr lang="en-US" sz="1800" dirty="0" smtClean="0"/>
              <a:t> m1, m2 with an homomorphism h from ψ1(a1, b1) to ψ2 (a2, b2). Then we know that there must be a formula homomorphism h′ from ψ1(x1, y1) to ψ2(x2, y2), and therefore a rewriting of m1 in which the premise of m2 is negated. </a:t>
            </a:r>
          </a:p>
          <a:p>
            <a:pPr marL="457200" lvl="1" indent="-457200">
              <a:buNone/>
            </a:pPr>
            <a:r>
              <a:rPr lang="en-US" sz="1800" dirty="0" smtClean="0"/>
              <a:t>By composing the various homomorphism it is possible to show that the rewriting of m1 will not be </a:t>
            </a:r>
            <a:r>
              <a:rPr lang="en-US" sz="1800" dirty="0" err="1" smtClean="0"/>
              <a:t>ﬁred</a:t>
            </a:r>
            <a:r>
              <a:rPr lang="en-US" sz="1800" dirty="0" smtClean="0"/>
              <a:t> on assignment a1. Therefore, the endomorphism will not be present in J’. </a:t>
            </a:r>
            <a:endParaRPr lang="it-IT" sz="1800" dirty="0" err="1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computation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686800" cy="4525963"/>
          </a:xfrm>
        </p:spPr>
        <p:txBody>
          <a:bodyPr/>
          <a:lstStyle/>
          <a:p>
            <a:pPr marL="457200" lvl="1" indent="-457200" algn="just">
              <a:buNone/>
            </a:pPr>
            <a:r>
              <a:rPr lang="en-US" sz="1800" dirty="0" smtClean="0"/>
              <a:t>Given a data exchange setting (S, T, Σ), with Σ:</a:t>
            </a:r>
          </a:p>
          <a:p>
            <a:pPr marL="457200" lvl="1" indent="-457200" algn="just">
              <a:buNone/>
            </a:pPr>
            <a:r>
              <a:rPr lang="el-GR" sz="1800" dirty="0" smtClean="0"/>
              <a:t>Φ</a:t>
            </a:r>
            <a:r>
              <a:rPr lang="it-IT" sz="1800" dirty="0" smtClean="0"/>
              <a:t>(x) </a:t>
            </a:r>
            <a:r>
              <a:rPr lang="en-US" sz="1800" dirty="0" smtClean="0"/>
              <a:t>→ </a:t>
            </a:r>
            <a:r>
              <a:rPr lang="el-GR" sz="1800" dirty="0" smtClean="0"/>
              <a:t>Ψ</a:t>
            </a:r>
            <a:r>
              <a:rPr lang="en-US" sz="1800" dirty="0" smtClean="0"/>
              <a:t>(</a:t>
            </a:r>
            <a:r>
              <a:rPr lang="en-US" sz="1800" dirty="0" err="1" smtClean="0"/>
              <a:t>x,y</a:t>
            </a:r>
            <a:r>
              <a:rPr lang="en-US" sz="1800" dirty="0" smtClean="0"/>
              <a:t>)</a:t>
            </a:r>
          </a:p>
          <a:p>
            <a:pPr marL="457200" lvl="1" indent="-457200" algn="just">
              <a:buNone/>
            </a:pPr>
            <a:r>
              <a:rPr lang="en-US" sz="1800" dirty="0" smtClean="0"/>
              <a:t>for each vector of constants </a:t>
            </a:r>
            <a:r>
              <a:rPr lang="en-US" sz="1800" i="1" dirty="0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s.t</a:t>
            </a:r>
            <a:r>
              <a:rPr lang="en-US" sz="1800" dirty="0" smtClean="0"/>
              <a:t>. I </a:t>
            </a:r>
            <a:r>
              <a:rPr lang="en-US" dirty="0" smtClean="0"/>
              <a:t>⊧</a:t>
            </a:r>
            <a:r>
              <a:rPr lang="en-US" sz="1800" dirty="0" smtClean="0"/>
              <a:t> </a:t>
            </a:r>
            <a:r>
              <a:rPr lang="el-GR" sz="1800" dirty="0" smtClean="0"/>
              <a:t>Φ</a:t>
            </a:r>
            <a:r>
              <a:rPr lang="it-IT" sz="1800" dirty="0" smtClean="0"/>
              <a:t>(</a:t>
            </a:r>
            <a:r>
              <a:rPr lang="it-IT" sz="1800" i="1" dirty="0" smtClean="0"/>
              <a:t>a</a:t>
            </a:r>
            <a:r>
              <a:rPr lang="it-IT" sz="1800" dirty="0" smtClean="0"/>
              <a:t>)</a:t>
            </a:r>
            <a:r>
              <a:rPr lang="en-US" sz="1800" dirty="0" smtClean="0"/>
              <a:t>, we say witness block WB(</a:t>
            </a:r>
            <a:r>
              <a:rPr lang="en-US" sz="1800" i="1" dirty="0" smtClean="0"/>
              <a:t>a</a:t>
            </a:r>
            <a:r>
              <a:rPr lang="en-US" sz="1800" dirty="0" smtClean="0"/>
              <a:t>) a block of facts in J </a:t>
            </a:r>
            <a:r>
              <a:rPr lang="en-US" sz="1800" dirty="0" err="1" smtClean="0"/>
              <a:t>s.t</a:t>
            </a:r>
            <a:r>
              <a:rPr lang="en-US" sz="1800" dirty="0" smtClean="0"/>
              <a:t>. there exists an homomorphism</a:t>
            </a:r>
          </a:p>
          <a:p>
            <a:pPr marL="457200" lvl="1" indent="-457200" algn="just">
              <a:buNone/>
            </a:pPr>
            <a:r>
              <a:rPr lang="en-US" sz="1800" dirty="0" smtClean="0"/>
              <a:t>h: </a:t>
            </a:r>
            <a:r>
              <a:rPr lang="el-GR" sz="1800" dirty="0" smtClean="0"/>
              <a:t>Ψ</a:t>
            </a:r>
            <a:r>
              <a:rPr lang="en-US" sz="1800" dirty="0" smtClean="0"/>
              <a:t>(</a:t>
            </a:r>
            <a:r>
              <a:rPr lang="en-US" sz="1800" i="1" dirty="0" smtClean="0"/>
              <a:t>a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dirty="0" smtClean="0"/>
              <a:t>) -&gt; WB(</a:t>
            </a:r>
            <a:r>
              <a:rPr lang="en-US" sz="1800" i="1" dirty="0" smtClean="0"/>
              <a:t>a</a:t>
            </a:r>
            <a:r>
              <a:rPr lang="en-US" sz="1800" dirty="0" smtClean="0"/>
              <a:t>)</a:t>
            </a:r>
          </a:p>
          <a:p>
            <a:pPr marL="457200" lvl="1" indent="-457200" algn="just">
              <a:buNone/>
            </a:pPr>
            <a:endParaRPr lang="en-US" sz="1800" dirty="0" smtClean="0"/>
          </a:p>
          <a:p>
            <a:pPr marL="457200" lvl="1" indent="-457200" algn="just">
              <a:buNone/>
            </a:pPr>
            <a:r>
              <a:rPr lang="en-US" sz="1800" dirty="0" smtClean="0"/>
              <a:t>Expansions generate all the witness blocks for a </a:t>
            </a:r>
            <a:r>
              <a:rPr lang="en-US" sz="1800" dirty="0" err="1" smtClean="0"/>
              <a:t>tgd</a:t>
            </a:r>
            <a:r>
              <a:rPr lang="en-US" sz="1800" dirty="0" smtClean="0"/>
              <a:t>. Each expansion is a </a:t>
            </a:r>
            <a:r>
              <a:rPr lang="en-US" sz="1800" u="sng" dirty="0" smtClean="0"/>
              <a:t>contained rewriting</a:t>
            </a:r>
            <a:r>
              <a:rPr lang="en-US" sz="1800" dirty="0" smtClean="0"/>
              <a:t> of the query:</a:t>
            </a:r>
          </a:p>
          <a:p>
            <a:pPr marL="457200" lvl="1" indent="-457200" algn="just">
              <a:buNone/>
            </a:pPr>
            <a:r>
              <a:rPr lang="el-GR" sz="1800" dirty="0" smtClean="0"/>
              <a:t>Ψ</a:t>
            </a:r>
            <a:r>
              <a:rPr lang="en-US" sz="1800" dirty="0" smtClean="0"/>
              <a:t>(</a:t>
            </a:r>
            <a:r>
              <a:rPr lang="en-US" sz="1800" dirty="0" err="1" smtClean="0"/>
              <a:t>x,y</a:t>
            </a:r>
            <a:r>
              <a:rPr lang="en-US" sz="1800" dirty="0" smtClean="0"/>
              <a:t>) </a:t>
            </a:r>
            <a:r>
              <a:rPr lang="en-US" sz="2000" dirty="0" smtClean="0"/>
              <a:t>∩</a:t>
            </a:r>
            <a:r>
              <a:rPr lang="en-US" sz="1800" dirty="0" smtClean="0"/>
              <a:t> </a:t>
            </a:r>
            <a:r>
              <a:rPr lang="el-GR" sz="1800" dirty="0" smtClean="0"/>
              <a:t>Φ</a:t>
            </a:r>
            <a:r>
              <a:rPr lang="it-IT" sz="1800" dirty="0" smtClean="0"/>
              <a:t>(x)</a:t>
            </a:r>
          </a:p>
          <a:p>
            <a:pPr marL="457200" lvl="1" indent="-457200" algn="just">
              <a:buNone/>
            </a:pPr>
            <a:r>
              <a:rPr lang="it-IT" sz="1800" dirty="0" err="1" smtClean="0"/>
              <a:t>because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interested</a:t>
            </a:r>
            <a:r>
              <a:rPr lang="it-IT" sz="1800" dirty="0" smtClean="0"/>
              <a:t> </a:t>
            </a:r>
            <a:r>
              <a:rPr lang="it-IT" sz="1800" dirty="0" err="1" smtClean="0"/>
              <a:t>only</a:t>
            </a:r>
            <a:r>
              <a:rPr lang="it-IT" sz="1800" dirty="0" smtClean="0"/>
              <a:t> in target </a:t>
            </a:r>
            <a:r>
              <a:rPr lang="it-IT" sz="1800" dirty="0" err="1" smtClean="0"/>
              <a:t>tuples</a:t>
            </a:r>
            <a:r>
              <a:rPr lang="it-IT" sz="1800" dirty="0" smtClean="0"/>
              <a:t> </a:t>
            </a:r>
            <a:r>
              <a:rPr lang="it-IT" sz="1800" dirty="0" err="1" smtClean="0"/>
              <a:t>from</a:t>
            </a:r>
            <a:r>
              <a:rPr lang="it-IT" sz="1800" dirty="0" smtClean="0"/>
              <a:t> </a:t>
            </a:r>
            <a:r>
              <a:rPr lang="el-GR" sz="1800" dirty="0" smtClean="0"/>
              <a:t>Φ</a:t>
            </a:r>
            <a:r>
              <a:rPr lang="it-IT" sz="1800" dirty="0" smtClean="0"/>
              <a:t>(x)</a:t>
            </a:r>
            <a:endParaRPr lang="en-US" sz="18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US" sz="1800" dirty="0" smtClean="0"/>
              <a:t>in the </a:t>
            </a:r>
            <a:r>
              <a:rPr lang="en-US" sz="1800" u="sng" dirty="0" smtClean="0"/>
              <a:t>first phase</a:t>
            </a:r>
            <a:r>
              <a:rPr lang="en-US" sz="1800" dirty="0" smtClean="0"/>
              <a:t>, expansions compute all witness blocks the RHS of the original mapping M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 smtClean="0"/>
              <a:t>in the </a:t>
            </a:r>
            <a:r>
              <a:rPr lang="en-US" sz="1800" u="sng" dirty="0" smtClean="0"/>
              <a:t>second phase</a:t>
            </a:r>
            <a:r>
              <a:rPr lang="en-US" sz="1800" dirty="0" smtClean="0"/>
              <a:t> </a:t>
            </a:r>
            <a:r>
              <a:rPr lang="en-US" sz="1800" dirty="0" err="1" smtClean="0"/>
              <a:t>subsumptions</a:t>
            </a:r>
            <a:r>
              <a:rPr lang="en-US" sz="1800" dirty="0" smtClean="0"/>
              <a:t> select only minimal witness blocks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computation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29156"/>
          </a:xfrm>
        </p:spPr>
        <p:txBody>
          <a:bodyPr/>
          <a:lstStyle/>
          <a:p>
            <a:r>
              <a:rPr lang="en-US" sz="2400" dirty="0" smtClean="0"/>
              <a:t>To implement the computation of cores via an executable script (e.g. SQL) great care is needed in order to properly invent </a:t>
            </a:r>
            <a:r>
              <a:rPr lang="en-US" sz="2400" b="1" dirty="0" smtClean="0"/>
              <a:t>labeled nulls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Skolem</a:t>
            </a:r>
            <a:r>
              <a:rPr lang="en-US" sz="2000" dirty="0" smtClean="0"/>
              <a:t> function is usually an </a:t>
            </a:r>
            <a:r>
              <a:rPr lang="en-US" sz="2000" dirty="0" err="1" smtClean="0"/>
              <a:t>uninterpreted</a:t>
            </a:r>
            <a:r>
              <a:rPr lang="en-US" sz="2000" dirty="0" smtClean="0"/>
              <a:t> term of the form f(v</a:t>
            </a:r>
            <a:r>
              <a:rPr lang="en-US" kern="1200" baseline="-25000" dirty="0" smtClean="0">
                <a:latin typeface="Arial" charset="0"/>
                <a:ea typeface="+mn-ea"/>
                <a:cs typeface="+mn-cs"/>
              </a:rPr>
              <a:t>1</a:t>
            </a:r>
            <a:r>
              <a:rPr lang="en-US" sz="2000" dirty="0" smtClean="0"/>
              <a:t>, v</a:t>
            </a:r>
            <a:r>
              <a:rPr lang="en-US" kern="1200" baseline="-25000" dirty="0" smtClean="0">
                <a:latin typeface="Arial" charset="0"/>
                <a:ea typeface="+mn-ea"/>
                <a:cs typeface="+mn-cs"/>
              </a:rPr>
              <a:t>2</a:t>
            </a:r>
            <a:r>
              <a:rPr lang="en-US" sz="2000" dirty="0" smtClean="0"/>
              <a:t>, . . . , </a:t>
            </a:r>
            <a:r>
              <a:rPr lang="en-US" sz="2000" dirty="0" err="1" smtClean="0"/>
              <a:t>v</a:t>
            </a:r>
            <a:r>
              <a:rPr lang="en-US" kern="1200" baseline="-25000" dirty="0" err="1" smtClean="0">
                <a:latin typeface="Arial" charset="0"/>
                <a:ea typeface="+mn-ea"/>
                <a:cs typeface="+mn-cs"/>
              </a:rPr>
              <a:t>n</a:t>
            </a:r>
            <a:r>
              <a:rPr lang="en-US" sz="2000" dirty="0" smtClean="0"/>
              <a:t>), where each v</a:t>
            </a:r>
            <a:r>
              <a:rPr lang="en-US" kern="1200" baseline="-25000" dirty="0" smtClean="0">
                <a:latin typeface="Arial" charset="0"/>
                <a:ea typeface="+mn-ea"/>
                <a:cs typeface="+mn-cs"/>
              </a:rPr>
              <a:t>i</a:t>
            </a:r>
            <a:r>
              <a:rPr lang="en-US" sz="2000" dirty="0" smtClean="0"/>
              <a:t> is either a constant or a term</a:t>
            </a:r>
          </a:p>
          <a:p>
            <a:r>
              <a:rPr lang="en-US" sz="2400" dirty="0" smtClean="0"/>
              <a:t>Default chase semantics</a:t>
            </a:r>
          </a:p>
          <a:p>
            <a:pPr lvl="1"/>
            <a:r>
              <a:rPr lang="en-US" sz="2000" dirty="0" err="1" smtClean="0"/>
              <a:t>Skolem</a:t>
            </a:r>
            <a:r>
              <a:rPr lang="en-US" sz="2000" dirty="0" smtClean="0"/>
              <a:t> functions for a </a:t>
            </a:r>
            <a:r>
              <a:rPr lang="en-US" sz="2000" dirty="0" err="1" smtClean="0"/>
              <a:t>tgd</a:t>
            </a:r>
            <a:r>
              <a:rPr lang="en-US" sz="2000" dirty="0" smtClean="0"/>
              <a:t> m guarantee that, if same/another </a:t>
            </a:r>
            <a:r>
              <a:rPr lang="en-US" sz="2000" dirty="0" err="1" smtClean="0"/>
              <a:t>tgd</a:t>
            </a:r>
            <a:r>
              <a:rPr lang="en-US" sz="2000" dirty="0" smtClean="0"/>
              <a:t> </a:t>
            </a:r>
            <a:r>
              <a:rPr lang="en-US" sz="2000" dirty="0" err="1" smtClean="0"/>
              <a:t>ﬁres</a:t>
            </a:r>
            <a:r>
              <a:rPr lang="en-US" sz="2000" dirty="0" smtClean="0"/>
              <a:t> a </a:t>
            </a:r>
            <a:r>
              <a:rPr lang="en-US" sz="2000" u="sng" dirty="0" smtClean="0"/>
              <a:t>block of facts identical</a:t>
            </a:r>
            <a:r>
              <a:rPr lang="en-US" sz="2000" dirty="0" smtClean="0"/>
              <a:t> to that generated by m </a:t>
            </a:r>
            <a:r>
              <a:rPr lang="en-US" sz="2000" u="sng" dirty="0" smtClean="0"/>
              <a:t>up to nulls</a:t>
            </a:r>
            <a:r>
              <a:rPr lang="en-US" sz="2000" dirty="0" smtClean="0"/>
              <a:t>, the </a:t>
            </a:r>
            <a:r>
              <a:rPr lang="en-US" sz="2000" u="sng" dirty="0" err="1" smtClean="0"/>
              <a:t>Skolem</a:t>
            </a:r>
            <a:r>
              <a:rPr lang="en-US" sz="2000" u="sng" dirty="0" smtClean="0"/>
              <a:t> arguments are identical</a:t>
            </a:r>
            <a:endParaRPr lang="it-IT" sz="2000" u="sng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485775"/>
            <a:ext cx="8229600" cy="1143000"/>
          </a:xfrm>
        </p:spPr>
        <p:txBody>
          <a:bodyPr/>
          <a:lstStyle/>
          <a:p>
            <a:r>
              <a:rPr lang="it-IT" dirty="0" err="1" smtClean="0"/>
              <a:t>Chase</a:t>
            </a:r>
            <a:r>
              <a:rPr lang="it-IT" dirty="0" smtClean="0"/>
              <a:t> and </a:t>
            </a:r>
            <a:r>
              <a:rPr lang="it-IT" dirty="0" err="1" smtClean="0"/>
              <a:t>Skolemization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643470"/>
          </a:xfrm>
        </p:spPr>
        <p:txBody>
          <a:bodyPr/>
          <a:lstStyle/>
          <a:p>
            <a:r>
              <a:rPr lang="pt-BR" sz="2400" dirty="0" smtClean="0"/>
              <a:t>R(a, b, c) → ∃N</a:t>
            </a:r>
            <a:r>
              <a:rPr lang="pt-BR" kern="1200" baseline="-25000" dirty="0" smtClean="0">
                <a:latin typeface="Arial" charset="0"/>
              </a:rPr>
              <a:t>0</a:t>
            </a:r>
            <a:r>
              <a:rPr lang="pt-BR" sz="2400" dirty="0" smtClean="0"/>
              <a:t>, N</a:t>
            </a:r>
            <a:r>
              <a:rPr lang="pt-BR" kern="1200" baseline="-25000" dirty="0" smtClean="0">
                <a:latin typeface="Arial" charset="0"/>
              </a:rPr>
              <a:t>1</a:t>
            </a:r>
            <a:r>
              <a:rPr lang="pt-BR" sz="2400" dirty="0" smtClean="0"/>
              <a:t>: S(a, N</a:t>
            </a:r>
            <a:r>
              <a:rPr lang="pt-BR" kern="1200" baseline="-25000" dirty="0" smtClean="0">
                <a:latin typeface="Arial" charset="0"/>
              </a:rPr>
              <a:t>0</a:t>
            </a:r>
            <a:r>
              <a:rPr lang="pt-BR" sz="2400" dirty="0" smtClean="0"/>
              <a:t>), T(b, N</a:t>
            </a:r>
            <a:r>
              <a:rPr lang="pt-BR" kern="1200" baseline="-25000" dirty="0" smtClean="0">
                <a:latin typeface="Arial" charset="0"/>
              </a:rPr>
              <a:t>0</a:t>
            </a:r>
            <a:r>
              <a:rPr lang="pt-BR" sz="2400" dirty="0" smtClean="0"/>
              <a:t>, N</a:t>
            </a:r>
            <a:r>
              <a:rPr lang="pt-BR" kern="1200" baseline="-25000" dirty="0" smtClean="0">
                <a:latin typeface="Arial" charset="0"/>
              </a:rPr>
              <a:t>1</a:t>
            </a:r>
            <a:r>
              <a:rPr lang="pt-BR" sz="2400" dirty="0" smtClean="0"/>
              <a:t>), W(N</a:t>
            </a:r>
            <a:r>
              <a:rPr lang="pt-BR" kern="1200" baseline="-25000" dirty="0" smtClean="0">
                <a:latin typeface="Arial" charset="0"/>
              </a:rPr>
              <a:t>1</a:t>
            </a:r>
            <a:r>
              <a:rPr lang="pt-BR" sz="2400" dirty="0" smtClean="0"/>
              <a:t>) </a:t>
            </a:r>
          </a:p>
          <a:p>
            <a:r>
              <a:rPr lang="pt-BR" sz="2400" dirty="0" smtClean="0"/>
              <a:t>Skolem  for N</a:t>
            </a:r>
            <a:r>
              <a:rPr lang="pt-BR" kern="1200" baseline="-25000" dirty="0" smtClean="0">
                <a:latin typeface="Arial" charset="0"/>
              </a:rPr>
              <a:t>0</a:t>
            </a:r>
            <a:r>
              <a:rPr lang="pt-BR" sz="2400" dirty="0" smtClean="0"/>
              <a:t> and N</a:t>
            </a:r>
            <a:r>
              <a:rPr lang="pt-BR" kern="1200" baseline="-25000" dirty="0" smtClean="0">
                <a:latin typeface="Arial" charset="0"/>
              </a:rPr>
              <a:t>1</a:t>
            </a:r>
            <a:r>
              <a:rPr lang="pt-BR" sz="2400" dirty="0" smtClean="0"/>
              <a:t> have three arguments: </a:t>
            </a:r>
          </a:p>
          <a:p>
            <a:pPr lvl="1"/>
            <a:r>
              <a:rPr lang="pt-BR" sz="2000" dirty="0" smtClean="0"/>
              <a:t>(i) the sequence of facts generated by ﬁring the tgd </a:t>
            </a:r>
          </a:p>
          <a:p>
            <a:pPr lvl="1"/>
            <a:r>
              <a:rPr lang="pt-BR" sz="2000" dirty="0" smtClean="0"/>
              <a:t>(ii) the sequence of joins imposed by existential variables</a:t>
            </a:r>
          </a:p>
          <a:p>
            <a:pPr lvl="1"/>
            <a:r>
              <a:rPr lang="pt-BR" sz="2000" dirty="0" smtClean="0"/>
              <a:t>(iii) a reference to the speciﬁc variable for which the function is used</a:t>
            </a:r>
          </a:p>
          <a:p>
            <a:endParaRPr lang="pt-BR" sz="2400" dirty="0" smtClean="0"/>
          </a:p>
          <a:p>
            <a:r>
              <a:rPr lang="pt-BR" sz="2400" dirty="0" smtClean="0"/>
              <a:t>N</a:t>
            </a:r>
            <a:r>
              <a:rPr lang="pt-BR" kern="1200" baseline="-25000" dirty="0" smtClean="0">
                <a:latin typeface="Arial" charset="0"/>
              </a:rPr>
              <a:t>0</a:t>
            </a:r>
            <a:r>
              <a:rPr lang="pt-BR" sz="2400" dirty="0" smtClean="0"/>
              <a:t>: fsk({S(A:a),T(A:b),W()}, {S.B=T.B, T.C=W.A}, S.B=T.B) </a:t>
            </a:r>
          </a:p>
          <a:p>
            <a:r>
              <a:rPr lang="pt-BR" sz="2400" dirty="0" smtClean="0"/>
              <a:t>N</a:t>
            </a:r>
            <a:r>
              <a:rPr lang="pt-BR" kern="1200" baseline="-25000" dirty="0" smtClean="0">
                <a:latin typeface="Arial" charset="0"/>
              </a:rPr>
              <a:t>1</a:t>
            </a:r>
            <a:r>
              <a:rPr lang="pt-BR" sz="2400" dirty="0" smtClean="0"/>
              <a:t>: fsk({S(A:a),T(A:b),W()}, {S.B=T.B, T.C=W.A}, T.C=W.A)</a:t>
            </a:r>
          </a:p>
          <a:p>
            <a:endParaRPr lang="pt-BR" sz="2400" dirty="0" smtClean="0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485775"/>
            <a:ext cx="8229600" cy="1143000"/>
          </a:xfrm>
        </p:spPr>
        <p:txBody>
          <a:bodyPr/>
          <a:lstStyle/>
          <a:p>
            <a:r>
              <a:rPr lang="it-IT" dirty="0" err="1" smtClean="0"/>
              <a:t>Chase</a:t>
            </a:r>
            <a:r>
              <a:rPr lang="it-IT" dirty="0" smtClean="0"/>
              <a:t> and </a:t>
            </a:r>
            <a:r>
              <a:rPr lang="it-IT" dirty="0" err="1" smtClean="0"/>
              <a:t>Skolemization</a:t>
            </a:r>
            <a:endParaRPr lang="it-IT" dirty="0"/>
          </a:p>
        </p:txBody>
      </p:sp>
      <p:sp>
        <p:nvSpPr>
          <p:cNvPr id="7" name="Parentesi graffa aperta 6"/>
          <p:cNvSpPr/>
          <p:nvPr/>
        </p:nvSpPr>
        <p:spPr bwMode="auto">
          <a:xfrm rot="5400000">
            <a:off x="3182996" y="2857497"/>
            <a:ext cx="285752" cy="2428892"/>
          </a:xfrm>
          <a:prstGeom prst="leftBrace">
            <a:avLst>
              <a:gd name="adj1" fmla="val 69285"/>
              <a:gd name="adj2" fmla="val 505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Parentesi graffa aperta 7"/>
          <p:cNvSpPr/>
          <p:nvPr/>
        </p:nvSpPr>
        <p:spPr bwMode="auto">
          <a:xfrm rot="5400000">
            <a:off x="5914929" y="2821778"/>
            <a:ext cx="285752" cy="2500330"/>
          </a:xfrm>
          <a:prstGeom prst="leftBrace">
            <a:avLst>
              <a:gd name="adj1" fmla="val 69285"/>
              <a:gd name="adj2" fmla="val 505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Parentesi graffa aperta 8"/>
          <p:cNvSpPr/>
          <p:nvPr/>
        </p:nvSpPr>
        <p:spPr bwMode="auto">
          <a:xfrm rot="5400000">
            <a:off x="8009098" y="3500439"/>
            <a:ext cx="285752" cy="1143008"/>
          </a:xfrm>
          <a:prstGeom prst="leftBrace">
            <a:avLst>
              <a:gd name="adj1" fmla="val 69285"/>
              <a:gd name="adj2" fmla="val 505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None/>
            </a:pPr>
            <a:r>
              <a:rPr lang="en-US" sz="1800" dirty="0" smtClean="0"/>
              <a:t>We participated in the ACM SIGMOD 2009 Repeatability &amp; Workability</a:t>
            </a:r>
          </a:p>
          <a:p>
            <a:pPr marL="457200" lvl="1" indent="-457200">
              <a:buNone/>
            </a:pPr>
            <a:r>
              <a:rPr lang="en-US" sz="1800" dirty="0" smtClean="0"/>
              <a:t>Evaluation (cf., http://homepages.cwi.nl/~manegold/SIGMOD-2009-RWE/)</a:t>
            </a:r>
          </a:p>
          <a:p>
            <a:pPr marL="457200" lvl="1" indent="-457200">
              <a:buNone/>
            </a:pPr>
            <a:endParaRPr lang="en-US" sz="1800" dirty="0" smtClean="0"/>
          </a:p>
          <a:p>
            <a:pPr marL="457200" lvl="1" indent="-457200">
              <a:buNone/>
            </a:pPr>
            <a:r>
              <a:rPr lang="en-US" sz="2000" u="sng" dirty="0" smtClean="0"/>
              <a:t>The reviewers were able to repeat all the experiments</a:t>
            </a:r>
            <a:r>
              <a:rPr lang="en-US" sz="2000" dirty="0" smtClean="0"/>
              <a:t> presented in our</a:t>
            </a:r>
          </a:p>
          <a:p>
            <a:pPr marL="457200" lvl="1" indent="-457200">
              <a:buNone/>
            </a:pPr>
            <a:r>
              <a:rPr lang="en-US" sz="2000" dirty="0" smtClean="0"/>
              <a:t>paper, yielding results that in most cases match the ones published in our paper, except from insignificant and to be expected variation due to randomness and/or hardware/software differences.</a:t>
            </a:r>
          </a:p>
          <a:p>
            <a:pPr marL="457200" lvl="1" indent="-457200">
              <a:buNone/>
            </a:pPr>
            <a:endParaRPr lang="en-US" sz="1800" dirty="0" smtClean="0"/>
          </a:p>
          <a:p>
            <a:pPr marL="457200" lvl="1" indent="-457200">
              <a:buNone/>
            </a:pPr>
            <a:r>
              <a:rPr lang="en-US" sz="2000" dirty="0" smtClean="0"/>
              <a:t>In addition, workability experiments confirmed - with few exceptions -</a:t>
            </a:r>
          </a:p>
          <a:p>
            <a:pPr marL="457200" lvl="1" indent="-457200">
              <a:buNone/>
            </a:pPr>
            <a:r>
              <a:rPr lang="en-US" sz="2000" dirty="0" smtClean="0"/>
              <a:t>the </a:t>
            </a:r>
            <a:r>
              <a:rPr lang="en-US" sz="2000" u="sng" dirty="0" smtClean="0"/>
              <a:t>soundness of our results</a:t>
            </a:r>
            <a:r>
              <a:rPr lang="en-US" sz="2000" dirty="0" smtClean="0"/>
              <a:t> beyond the parameter setting and/or data sets presented in our paper.</a:t>
            </a:r>
          </a:p>
          <a:p>
            <a:pPr marL="457200" lvl="1" indent="-457200">
              <a:buNone/>
            </a:pPr>
            <a:endParaRPr lang="en-US" sz="1800" dirty="0" smtClean="0"/>
          </a:p>
          <a:p>
            <a:pPr marL="457200" lvl="1" indent="-457200">
              <a:buNone/>
            </a:pPr>
            <a:r>
              <a:rPr lang="en-US" sz="1800" dirty="0" smtClean="0"/>
              <a:t>The detailed reports will shortly be made publicly available by ACM SIGMOD.</a:t>
            </a:r>
            <a:endParaRPr lang="it-IT" sz="18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23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-457200"/>
            <a:r>
              <a:rPr lang="en-US" sz="2800" dirty="0" smtClean="0"/>
              <a:t>Repeatability &amp; Workability Evaluation</a:t>
            </a:r>
            <a:endParaRPr lang="it-IT" sz="5400" dirty="0" err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3"/>
          <p:cNvSpPr>
            <a:spLocks noGrp="1"/>
          </p:cNvSpPr>
          <p:nvPr>
            <p:ph type="dt" sz="half" idx="14"/>
          </p:nvPr>
        </p:nvSpPr>
        <p:spPr>
          <a:xfrm>
            <a:off x="457200" y="6388100"/>
            <a:ext cx="2400288" cy="327025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Sigmod</a:t>
            </a:r>
            <a:r>
              <a:rPr lang="it-IT" dirty="0" smtClean="0"/>
              <a:t> 2009</a:t>
            </a:r>
            <a:endParaRPr lang="it-IT" dirty="0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78</a:t>
            </a:fld>
            <a:endParaRPr lang="it-IT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3124200" y="6388100"/>
            <a:ext cx="2895600" cy="3270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Core Schema </a:t>
            </a:r>
            <a:r>
              <a:rPr lang="it-IT" dirty="0" err="1" smtClean="0"/>
              <a:t>Mappings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214282" y="3214686"/>
            <a:ext cx="139012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effectLst/>
              </a:rPr>
              <a:t>R(n, </a:t>
            </a:r>
            <a:r>
              <a:rPr lang="it-IT" dirty="0" err="1" smtClean="0">
                <a:effectLst/>
              </a:rPr>
              <a:t>n</a:t>
            </a:r>
            <a:r>
              <a:rPr lang="it-IT" dirty="0" smtClean="0">
                <a:effectLst/>
              </a:rPr>
              <a:t>, n, k)</a:t>
            </a:r>
            <a:endParaRPr lang="it-IT" dirty="0">
              <a:effectLst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428596" y="3755258"/>
          <a:ext cx="8358246" cy="30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56"/>
                <a:gridCol w="2932718"/>
                <a:gridCol w="3152672"/>
              </a:tblGrid>
              <a:tr h="373358">
                <a:tc>
                  <a:txBody>
                    <a:bodyPr/>
                    <a:lstStyle/>
                    <a:p>
                      <a:r>
                        <a:rPr lang="it-IT" dirty="0" smtClean="0"/>
                        <a:t>Base </a:t>
                      </a:r>
                      <a:r>
                        <a:rPr lang="it-IT" dirty="0" err="1" smtClean="0"/>
                        <a:t>view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b, x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, a)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a) 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(d,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b) </a:t>
                      </a: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n),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n),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S(k,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571472" y="185736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4"/>
          </p:nvPr>
        </p:nvSpPr>
        <p:spPr>
          <a:xfrm>
            <a:off x="457200" y="6388100"/>
            <a:ext cx="2400288" cy="327025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Sigmod</a:t>
            </a:r>
            <a:r>
              <a:rPr lang="it-IT" dirty="0" smtClean="0"/>
              <a:t> 2009</a:t>
            </a:r>
            <a:endParaRPr lang="it-IT" dirty="0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3124200" y="6388100"/>
            <a:ext cx="2895600" cy="3270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Core Schema </a:t>
            </a:r>
            <a:r>
              <a:rPr lang="it-IT" dirty="0" err="1" smtClean="0"/>
              <a:t>Mappings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71472" y="185736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072330" y="1902298"/>
            <a:ext cx="325508" cy="60608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4282" y="3214686"/>
            <a:ext cx="139012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effectLst/>
              </a:rPr>
              <a:t>R(n, </a:t>
            </a:r>
            <a:r>
              <a:rPr lang="it-IT" dirty="0" err="1" smtClean="0">
                <a:effectLst/>
              </a:rPr>
              <a:t>n</a:t>
            </a:r>
            <a:r>
              <a:rPr lang="it-IT" dirty="0" smtClean="0">
                <a:effectLst/>
              </a:rPr>
              <a:t>, n, k)</a:t>
            </a:r>
            <a:endParaRPr lang="it-IT" dirty="0">
              <a:effectLst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28596" y="3755258"/>
          <a:ext cx="8358246" cy="30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56"/>
                <a:gridCol w="2932718"/>
                <a:gridCol w="3152672"/>
              </a:tblGrid>
              <a:tr h="373358">
                <a:tc>
                  <a:txBody>
                    <a:bodyPr/>
                    <a:lstStyle/>
                    <a:p>
                      <a:r>
                        <a:rPr lang="it-IT" dirty="0" smtClean="0"/>
                        <a:t>Base </a:t>
                      </a:r>
                      <a:r>
                        <a:rPr lang="it-IT" dirty="0" err="1" smtClean="0"/>
                        <a:t>view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Expansion</a:t>
                      </a:r>
                      <a:r>
                        <a:rPr lang="it-IT" dirty="0" smtClean="0"/>
                        <a:t>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b, x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, a)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a) 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(d,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b)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a) ∧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(d,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b) ∧ 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(S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b, x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, a) ∧ b = c)</a:t>
                      </a: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n),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n),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S(k,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n),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S(k,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Target TGD</a:t>
            </a:r>
          </a:p>
          <a:p>
            <a:pPr lvl="1"/>
            <a:r>
              <a:rPr lang="en-US" dirty="0" smtClean="0"/>
              <a:t>logical formula used to enforce inclusion constraints on the target</a:t>
            </a:r>
          </a:p>
          <a:p>
            <a:pPr lvl="1"/>
            <a:r>
              <a:rPr lang="en-US" dirty="0" smtClean="0"/>
              <a:t>Example:  </a:t>
            </a:r>
            <a:r>
              <a:rPr lang="fr-FR" sz="2800" dirty="0" smtClean="0"/>
              <a:t>∀ t</a:t>
            </a:r>
            <a:r>
              <a:rPr lang="fr-FR" sz="2800" dirty="0" smtClean="0">
                <a:solidFill>
                  <a:srgbClr val="000000"/>
                </a:solidFill>
              </a:rPr>
              <a:t>, i : Book (</a:t>
            </a:r>
            <a:r>
              <a:rPr lang="fr-FR" sz="2800" dirty="0" smtClean="0"/>
              <a:t>t</a:t>
            </a:r>
            <a:r>
              <a:rPr lang="fr-FR" sz="2800" dirty="0" smtClean="0">
                <a:solidFill>
                  <a:srgbClr val="000000"/>
                </a:solidFill>
              </a:rPr>
              <a:t>, i) </a:t>
            </a:r>
            <a:r>
              <a:rPr lang="pt-BR" sz="2800" dirty="0" smtClean="0">
                <a:solidFill>
                  <a:srgbClr val="000000"/>
                </a:solidFill>
              </a:rPr>
              <a:t>→ </a:t>
            </a:r>
            <a:r>
              <a:rPr lang="fr-FR" sz="2800" dirty="0" smtClean="0"/>
              <a:t>∃N:  </a:t>
            </a:r>
            <a:r>
              <a:rPr lang="pt-BR" sz="2800" dirty="0" smtClean="0">
                <a:solidFill>
                  <a:srgbClr val="000000"/>
                </a:solidFill>
              </a:rPr>
              <a:t>Publisher(i, N)</a:t>
            </a:r>
          </a:p>
          <a:p>
            <a:r>
              <a:rPr lang="en-US" dirty="0" smtClean="0"/>
              <a:t>Target EGD</a:t>
            </a:r>
          </a:p>
          <a:p>
            <a:pPr lvl="1"/>
            <a:r>
              <a:rPr lang="en-US" dirty="0" smtClean="0"/>
              <a:t>logical formula used to enforce </a:t>
            </a:r>
            <a:r>
              <a:rPr lang="it-IT" dirty="0" err="1" smtClean="0"/>
              <a:t>functional-dependencies</a:t>
            </a:r>
            <a:r>
              <a:rPr lang="it-IT" dirty="0" smtClean="0"/>
              <a:t> on the target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Example:  </a:t>
            </a:r>
            <a:r>
              <a:rPr lang="fr-FR" dirty="0" smtClean="0">
                <a:solidFill>
                  <a:srgbClr val="000000"/>
                </a:solidFill>
              </a:rPr>
              <a:t>∀ t, i, i’ : Book (t, i), Book (t, i’)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pt-BR" b="1" dirty="0" smtClean="0">
                <a:solidFill>
                  <a:srgbClr val="000000"/>
                </a:solidFill>
              </a:rPr>
              <a:t>(i = i’)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8</a:t>
            </a:fld>
            <a:endParaRPr lang="it-IT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</a:t>
            </a:r>
            <a:r>
              <a:rPr smtClean="0"/>
              <a:t>schema </a:t>
            </a:r>
            <a:r>
              <a:rPr lang="en-US" dirty="0" smtClean="0"/>
              <a:t>constraints?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 A Five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Minute Tutorial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3"/>
          <p:cNvSpPr>
            <a:spLocks noGrp="1"/>
          </p:cNvSpPr>
          <p:nvPr>
            <p:ph type="dt" sz="half" idx="14"/>
          </p:nvPr>
        </p:nvSpPr>
        <p:spPr>
          <a:xfrm>
            <a:off x="457200" y="6388100"/>
            <a:ext cx="2400288" cy="327025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Sigmod</a:t>
            </a:r>
            <a:r>
              <a:rPr lang="it-IT" dirty="0" smtClean="0"/>
              <a:t> 2009</a:t>
            </a:r>
            <a:endParaRPr lang="it-IT" dirty="0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88100"/>
            <a:ext cx="2133600" cy="327025"/>
          </a:xfrm>
        </p:spPr>
        <p:txBody>
          <a:bodyPr/>
          <a:lstStyle/>
          <a:p>
            <a:pPr>
              <a:defRPr/>
            </a:pPr>
            <a:fld id="{E5300471-7A92-45A2-A342-E65905064BCF}" type="slidenum">
              <a:rPr lang="it-IT" smtClean="0"/>
              <a:pPr>
                <a:defRPr/>
              </a:pPr>
              <a:t>80</a:t>
            </a:fld>
            <a:endParaRPr lang="it-IT"/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3124200" y="6388100"/>
            <a:ext cx="2895600" cy="3270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Core Schema </a:t>
            </a:r>
            <a:r>
              <a:rPr lang="it-IT" dirty="0" err="1" smtClean="0"/>
              <a:t>Mappings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2225"/>
        </p:spPr>
        <p:txBody>
          <a:bodyPr/>
          <a:lstStyle/>
          <a:p>
            <a:r>
              <a:rPr lang="it-IT" dirty="0" err="1" smtClean="0"/>
              <a:t>Self-joins</a:t>
            </a:r>
            <a:r>
              <a:rPr lang="it-IT" dirty="0" smtClean="0"/>
              <a:t>: </a:t>
            </a:r>
            <a:r>
              <a:rPr lang="it-IT" dirty="0" err="1" smtClean="0"/>
              <a:t>Expansions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71472" y="185736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m’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R(a, b, c, d) → S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b, x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(x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a)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(d,  c, x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x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, b) </a:t>
            </a:r>
          </a:p>
          <a:p>
            <a:r>
              <a:rPr lang="en-US" dirty="0" smtClean="0">
                <a:effectLst/>
              </a:rPr>
              <a:t>m′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R(e, f, g, h) → S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(h, 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 f ) ∧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e, e, y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e) ∧ </a:t>
            </a:r>
          </a:p>
          <a:p>
            <a:r>
              <a:rPr lang="en-US" dirty="0" smtClean="0">
                <a:effectLst/>
              </a:rPr>
              <a:t>                              S</a:t>
            </a:r>
            <a:r>
              <a:rPr lang="en-US" baseline="-25000" dirty="0" smtClean="0">
                <a:effectLst/>
              </a:rPr>
              <a:t>6</a:t>
            </a:r>
            <a:r>
              <a:rPr lang="en-US" dirty="0" smtClean="0">
                <a:effectLst/>
              </a:rPr>
              <a:t> (y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, g, y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y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14282" y="3214686"/>
            <a:ext cx="1390124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effectLst/>
              </a:rPr>
              <a:t>R(n, </a:t>
            </a:r>
            <a:r>
              <a:rPr lang="it-IT" dirty="0" err="1" smtClean="0">
                <a:effectLst/>
              </a:rPr>
              <a:t>n</a:t>
            </a:r>
            <a:r>
              <a:rPr lang="it-IT" dirty="0" smtClean="0">
                <a:effectLst/>
              </a:rPr>
              <a:t>, n, k)</a:t>
            </a:r>
            <a:endParaRPr lang="it-IT" dirty="0">
              <a:effectLst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428596" y="3755258"/>
          <a:ext cx="8358246" cy="30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56"/>
                <a:gridCol w="2932718"/>
                <a:gridCol w="3152672"/>
              </a:tblGrid>
              <a:tr h="373358">
                <a:tc>
                  <a:txBody>
                    <a:bodyPr/>
                    <a:lstStyle/>
                    <a:p>
                      <a:r>
                        <a:rPr lang="it-IT" dirty="0" smtClean="0"/>
                        <a:t>Base </a:t>
                      </a:r>
                      <a:r>
                        <a:rPr lang="it-IT" dirty="0" err="1" smtClean="0"/>
                        <a:t>view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Expansion</a:t>
                      </a:r>
                      <a:r>
                        <a:rPr lang="it-IT" dirty="0" smtClean="0"/>
                        <a:t>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Expansion</a:t>
                      </a:r>
                      <a:r>
                        <a:rPr lang="it-IT" dirty="0" smtClean="0"/>
                        <a:t> 2</a:t>
                      </a:r>
                      <a:endParaRPr lang="it-IT" dirty="0"/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b, x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, a)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a) ∧                                S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(d,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b)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a) ∧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S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(d, c, x</a:t>
                      </a:r>
                      <a:r>
                        <a:rPr lang="en-US" baseline="-25000" dirty="0" smtClean="0">
                          <a:effectLst/>
                        </a:rPr>
                        <a:t>3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4</a:t>
                      </a:r>
                      <a:r>
                        <a:rPr lang="en-US" dirty="0" smtClean="0">
                          <a:effectLst/>
                        </a:rPr>
                        <a:t>, b) ∧ 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(S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(x</a:t>
                      </a:r>
                      <a:r>
                        <a:rPr lang="en-US" baseline="-25000" dirty="0" smtClean="0">
                          <a:effectLst/>
                        </a:rPr>
                        <a:t>5</a:t>
                      </a:r>
                      <a:r>
                        <a:rPr lang="en-US" dirty="0" smtClean="0">
                          <a:effectLst/>
                        </a:rPr>
                        <a:t>, b, x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, x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r>
                        <a:rPr lang="en-US" dirty="0" smtClean="0">
                          <a:effectLst/>
                        </a:rPr>
                        <a:t>, a) ∧ b =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 S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(h, e, e, y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f) ∧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 S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(h’, e’, e’, y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f’) ∧ h = h’ ∧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(S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(x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b, x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x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a) ∧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 S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(x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c, x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x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a) ∧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 S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(d, c, x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x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b) ∧ e=b ∧ f=a ∧ e′=c ∧ f′=a ∧ h′=d ∧ f′=b)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920610"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n),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n), 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S(k,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S(N</a:t>
                      </a:r>
                      <a:r>
                        <a:rPr lang="pt-BR" baseline="-25000" dirty="0" smtClean="0">
                          <a:effectLst/>
                        </a:rPr>
                        <a:t>5</a:t>
                      </a:r>
                      <a:r>
                        <a:rPr lang="pt-BR" dirty="0" smtClean="0">
                          <a:effectLst/>
                        </a:rPr>
                        <a:t>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2</a:t>
                      </a:r>
                      <a:r>
                        <a:rPr lang="pt-BR" dirty="0" smtClean="0">
                          <a:effectLst/>
                        </a:rPr>
                        <a:t>, n),</a:t>
                      </a:r>
                    </a:p>
                    <a:p>
                      <a:r>
                        <a:rPr lang="pt-BR" dirty="0" smtClean="0">
                          <a:effectLst/>
                        </a:rPr>
                        <a:t>S(k, n, N</a:t>
                      </a:r>
                      <a:r>
                        <a:rPr lang="pt-BR" baseline="-25000" dirty="0" smtClean="0">
                          <a:effectLst/>
                        </a:rPr>
                        <a:t>3</a:t>
                      </a:r>
                      <a:r>
                        <a:rPr lang="pt-BR" dirty="0" smtClean="0">
                          <a:effectLst/>
                        </a:rPr>
                        <a:t>, N</a:t>
                      </a:r>
                      <a:r>
                        <a:rPr lang="pt-BR" baseline="-25000" dirty="0" smtClean="0">
                          <a:effectLst/>
                        </a:rPr>
                        <a:t>4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effectLst/>
                        </a:rPr>
                        <a:t>S(k, n, n, N</a:t>
                      </a:r>
                      <a:r>
                        <a:rPr lang="pt-BR" baseline="-25000" dirty="0" smtClean="0">
                          <a:effectLst/>
                        </a:rPr>
                        <a:t>1</a:t>
                      </a:r>
                      <a:r>
                        <a:rPr lang="pt-BR" dirty="0" smtClean="0">
                          <a:effectLst/>
                        </a:rPr>
                        <a:t>, n)</a:t>
                      </a:r>
                      <a:endParaRPr lang="it-IT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4929222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Core Answers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= &lt;S, T,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30000" dirty="0" err="1" smtClean="0"/>
              <a:t>st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30000" dirty="0" smtClean="0"/>
              <a:t>t 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 : source schema, T: target schema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30000" dirty="0" err="1" smtClean="0"/>
              <a:t>st</a:t>
            </a:r>
            <a:r>
              <a:rPr lang="en-US" baseline="-30000" dirty="0" smtClean="0"/>
              <a:t> </a:t>
            </a:r>
            <a:r>
              <a:rPr lang="en-US" dirty="0" smtClean="0"/>
              <a:t>: source-to-target </a:t>
            </a:r>
            <a:r>
              <a:rPr lang="en-US" dirty="0" err="1" smtClean="0"/>
              <a:t>tgds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30000" dirty="0" smtClean="0"/>
              <a:t>t </a:t>
            </a:r>
            <a:r>
              <a:rPr lang="en-US" dirty="0" smtClean="0"/>
              <a:t>: target </a:t>
            </a:r>
            <a:r>
              <a:rPr lang="en-US" dirty="0" err="1" smtClean="0"/>
              <a:t>tgds</a:t>
            </a:r>
            <a:r>
              <a:rPr lang="en-US" dirty="0" smtClean="0"/>
              <a:t> and target </a:t>
            </a:r>
            <a:r>
              <a:rPr lang="en-US" dirty="0" err="1" smtClean="0"/>
              <a:t>egds</a:t>
            </a:r>
            <a:endParaRPr lang="en-US" dirty="0" smtClean="0"/>
          </a:p>
          <a:p>
            <a:r>
              <a:rPr lang="en-US" dirty="0" smtClean="0"/>
              <a:t>TGD : </a:t>
            </a:r>
            <a:r>
              <a:rPr lang="fr-FR" dirty="0" smtClean="0"/>
              <a:t>∀ X: </a:t>
            </a:r>
            <a:r>
              <a:rPr lang="en-US" dirty="0" smtClean="0"/>
              <a:t>Φ(X) 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en-US" dirty="0" smtClean="0"/>
              <a:t>Ǝ Y : </a:t>
            </a:r>
            <a:r>
              <a:rPr lang="el-GR" dirty="0" smtClean="0"/>
              <a:t>Ψ</a:t>
            </a:r>
            <a:r>
              <a:rPr lang="it-IT" dirty="0" smtClean="0"/>
              <a:t>(X, Y)</a:t>
            </a:r>
          </a:p>
          <a:p>
            <a:r>
              <a:rPr lang="en-US" dirty="0" smtClean="0"/>
              <a:t>EGD :  </a:t>
            </a:r>
            <a:r>
              <a:rPr lang="fr-FR" dirty="0" smtClean="0"/>
              <a:t>∀ X: </a:t>
            </a:r>
            <a:r>
              <a:rPr lang="en-US" dirty="0" smtClean="0"/>
              <a:t>Φ(X) </a:t>
            </a:r>
            <a:r>
              <a:rPr lang="pt-BR" dirty="0" smtClean="0">
                <a:solidFill>
                  <a:srgbClr val="000000"/>
                </a:solidFill>
              </a:rPr>
              <a:t>→ </a:t>
            </a:r>
            <a:r>
              <a:rPr lang="it-IT" dirty="0" smtClean="0"/>
              <a:t>(x</a:t>
            </a:r>
            <a:r>
              <a:rPr lang="it-IT" baseline="-30000" dirty="0" smtClean="0"/>
              <a:t>i</a:t>
            </a:r>
            <a:r>
              <a:rPr lang="it-IT" dirty="0" smtClean="0"/>
              <a:t> = </a:t>
            </a:r>
            <a:r>
              <a:rPr lang="it-IT" dirty="0" err="1" smtClean="0"/>
              <a:t>x</a:t>
            </a:r>
            <a:r>
              <a:rPr lang="it-IT" baseline="-30000" dirty="0" err="1" smtClean="0"/>
              <a:t>j</a:t>
            </a:r>
            <a:r>
              <a:rPr lang="it-IT" dirty="0" smtClean="0"/>
              <a:t>)</a:t>
            </a:r>
            <a:endParaRPr lang="en-US" dirty="0" smtClean="0"/>
          </a:p>
          <a:p>
            <a:r>
              <a:rPr lang="en-US" dirty="0" smtClean="0"/>
              <a:t>Φ(X), </a:t>
            </a:r>
            <a:r>
              <a:rPr lang="el-GR" dirty="0" smtClean="0"/>
              <a:t>Ψ</a:t>
            </a:r>
            <a:r>
              <a:rPr lang="it-IT" dirty="0" smtClean="0"/>
              <a:t>(X, Y)</a:t>
            </a:r>
          </a:p>
          <a:p>
            <a:pPr lvl="1"/>
            <a:r>
              <a:rPr lang="it-IT" dirty="0" err="1" smtClean="0"/>
              <a:t>conjunctions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form</a:t>
            </a:r>
            <a:r>
              <a:rPr lang="it-IT" dirty="0" smtClean="0"/>
              <a:t> R(X), R(X, Y)</a:t>
            </a:r>
          </a:p>
          <a:p>
            <a:pPr lvl="1">
              <a:buNone/>
            </a:pPr>
            <a:r>
              <a:rPr lang="it-IT" dirty="0" smtClean="0"/>
              <a:t>	∀ t, p: LOC(t, p) → ∃N: Book(t, N) Publisher (N, p)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6E059-6267-4E58-9934-0DC9B13AD1F4}" type="slidenum">
              <a:rPr lang="it-IT"/>
              <a:pPr/>
              <a:t>9</a:t>
            </a:fld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Scenario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285736"/>
            <a:ext cx="542928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B2B2B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Exchange:</a:t>
            </a:r>
            <a:r>
              <a:rPr kumimoji="0" lang="en-US" sz="20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Five Minute </a:t>
            </a:r>
            <a:r>
              <a:rPr lang="en-US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4.8|10.3|9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9.2|11.5|16.6|13.6|51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|7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aoloNew">
      <a:dk1>
        <a:srgbClr val="33391C"/>
      </a:dk1>
      <a:lt1>
        <a:srgbClr val="33391C"/>
      </a:lt1>
      <a:dk2>
        <a:srgbClr val="FFFFFF"/>
      </a:dk2>
      <a:lt2>
        <a:srgbClr val="EEF1E2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4067</TotalTime>
  <Words>7281</Words>
  <Application>Microsoft Office PowerPoint</Application>
  <PresentationFormat>Presentazione su schermo (4:3)</PresentationFormat>
  <Paragraphs>1389</Paragraphs>
  <Slides>80</Slides>
  <Notes>75</Notes>
  <HiddenSlides>4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2" baseType="lpstr">
      <vt:lpstr>Carta</vt:lpstr>
      <vt:lpstr>Grafico</vt:lpstr>
      <vt:lpstr>Core Schema Mappings Scalable Core Computation in Data Exchange</vt:lpstr>
      <vt:lpstr>Outline</vt:lpstr>
      <vt:lpstr>A Five Minute Introduction</vt:lpstr>
      <vt:lpstr>Example: Books</vt:lpstr>
      <vt:lpstr>Moving Data to the Target</vt:lpstr>
      <vt:lpstr>Tuple Generating Dependencies</vt:lpstr>
      <vt:lpstr>Labeled Nulls</vt:lpstr>
      <vt:lpstr>How to model schema constraints?</vt:lpstr>
      <vt:lpstr>Data Exchange Scenario</vt:lpstr>
      <vt:lpstr>Data Exchange Problem</vt:lpstr>
      <vt:lpstr>Advantages</vt:lpstr>
      <vt:lpstr>What are the problems?</vt:lpstr>
      <vt:lpstr>Semantics of a Scenario</vt:lpstr>
      <vt:lpstr>Homomorphisms</vt:lpstr>
      <vt:lpstr>Universal Solutions</vt:lpstr>
      <vt:lpstr>The Chase</vt:lpstr>
      <vt:lpstr>The Chase</vt:lpstr>
      <vt:lpstr>The Chase</vt:lpstr>
      <vt:lpstr>The Chase</vt:lpstr>
      <vt:lpstr>From tgds to scripts</vt:lpstr>
      <vt:lpstr>Diapositiva 21</vt:lpstr>
      <vt:lpstr>Diapositiva 22</vt:lpstr>
      <vt:lpstr>Problem 2: To Generate the TGDs</vt:lpstr>
      <vt:lpstr>Research Landscape</vt:lpstr>
      <vt:lpstr>(Quick) History</vt:lpstr>
      <vt:lpstr>(Quick) History</vt:lpstr>
      <vt:lpstr>(Quick) History</vt:lpstr>
      <vt:lpstr>(Quick) History</vt:lpstr>
      <vt:lpstr>Schema Mapping Generation</vt:lpstr>
      <vt:lpstr>Example</vt:lpstr>
      <vt:lpstr>Nesting Algorithm: Example</vt:lpstr>
      <vt:lpstr>(Quick) History</vt:lpstr>
      <vt:lpstr>Diapositiva 33</vt:lpstr>
      <vt:lpstr>(Quick) History</vt:lpstr>
      <vt:lpstr>(Quick) History</vt:lpstr>
      <vt:lpstr>(Quick) History</vt:lpstr>
      <vt:lpstr>Diapositiva 37</vt:lpstr>
      <vt:lpstr>Diapositiva 38</vt:lpstr>
      <vt:lpstr>Redundancy</vt:lpstr>
      <vt:lpstr>The Core: smallest universal solution</vt:lpstr>
      <vt:lpstr>Comparing Solutions</vt:lpstr>
      <vt:lpstr>Getting to the Core</vt:lpstr>
      <vt:lpstr>Getting to the Core</vt:lpstr>
      <vt:lpstr>The Core Question</vt:lpstr>
      <vt:lpstr>The Revolution: A Rewriting Algorithm for Core Mappings </vt:lpstr>
      <vt:lpstr>Core Answers</vt:lpstr>
      <vt:lpstr>Idea</vt:lpstr>
      <vt:lpstr>Assumptions</vt:lpstr>
      <vt:lpstr>The Key Intuition</vt:lpstr>
      <vt:lpstr>Formula Homomorphism</vt:lpstr>
      <vt:lpstr>Tgd Rewriting</vt:lpstr>
      <vt:lpstr>Classification of the Scenarios</vt:lpstr>
      <vt:lpstr>Tgd Rewriting</vt:lpstr>
      <vt:lpstr>Some Interesting Results</vt:lpstr>
      <vt:lpstr>Some Interesting Results</vt:lpstr>
      <vt:lpstr>Some Interesting Results</vt:lpstr>
      <vt:lpstr>Self-Joins</vt:lpstr>
      <vt:lpstr>Self-Joins</vt:lpstr>
      <vt:lpstr>Self-Joins: Two-Phase</vt:lpstr>
      <vt:lpstr>Self-joins: Expansions</vt:lpstr>
      <vt:lpstr>Self-joins: Expansions</vt:lpstr>
      <vt:lpstr>Self-joins: Expansions</vt:lpstr>
      <vt:lpstr>Self-joins: Rewriting Algorithm</vt:lpstr>
      <vt:lpstr>Complexity</vt:lpstr>
      <vt:lpstr>Experimental Results</vt:lpstr>
      <vt:lpstr>Experimental Results</vt:lpstr>
      <vt:lpstr>Experiments results</vt:lpstr>
      <vt:lpstr>Mapping Tools</vt:lpstr>
      <vt:lpstr>Schema Mappings in Practice</vt:lpstr>
      <vt:lpstr>Conclusions</vt:lpstr>
      <vt:lpstr>Thank you</vt:lpstr>
      <vt:lpstr>Modular solution</vt:lpstr>
      <vt:lpstr>Core computation</vt:lpstr>
      <vt:lpstr>Core computation</vt:lpstr>
      <vt:lpstr>Chase and Skolemization</vt:lpstr>
      <vt:lpstr>Chase and Skolemization</vt:lpstr>
      <vt:lpstr>Repeatability &amp; Workability Evaluation</vt:lpstr>
      <vt:lpstr>Self-joins: Expansions</vt:lpstr>
      <vt:lpstr>Self-joins: Expansions</vt:lpstr>
      <vt:lpstr>Self-joins: Expansions</vt:lpstr>
    </vt:vector>
  </TitlesOfParts>
  <Company>Università di Roma 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Schema Mappings</dc:title>
  <dc:creator>Paolo Papotti- papotti@dia.uniroma3.it</dc:creator>
  <cp:keywords>mappings, core, schema</cp:keywords>
  <cp:lastModifiedBy>Carl Barks</cp:lastModifiedBy>
  <cp:revision>270</cp:revision>
  <dcterms:created xsi:type="dcterms:W3CDTF">2006-02-09T22:49:11Z</dcterms:created>
  <dcterms:modified xsi:type="dcterms:W3CDTF">2009-12-15T10:03:50Z</dcterms:modified>
</cp:coreProperties>
</file>