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301" r:id="rId4"/>
    <p:sldId id="258" r:id="rId5"/>
    <p:sldId id="259" r:id="rId6"/>
    <p:sldId id="314" r:id="rId7"/>
    <p:sldId id="315" r:id="rId8"/>
    <p:sldId id="318" r:id="rId9"/>
    <p:sldId id="262" r:id="rId10"/>
    <p:sldId id="264" r:id="rId11"/>
    <p:sldId id="323" r:id="rId12"/>
    <p:sldId id="324" r:id="rId13"/>
    <p:sldId id="325" r:id="rId14"/>
    <p:sldId id="265" r:id="rId15"/>
    <p:sldId id="319" r:id="rId16"/>
    <p:sldId id="320" r:id="rId17"/>
    <p:sldId id="266" r:id="rId18"/>
    <p:sldId id="321" r:id="rId19"/>
    <p:sldId id="322" r:id="rId20"/>
    <p:sldId id="267" r:id="rId21"/>
    <p:sldId id="268" r:id="rId22"/>
    <p:sldId id="327" r:id="rId23"/>
    <p:sldId id="326" r:id="rId24"/>
    <p:sldId id="333" r:id="rId25"/>
    <p:sldId id="271" r:id="rId26"/>
    <p:sldId id="261" r:id="rId27"/>
    <p:sldId id="272" r:id="rId28"/>
    <p:sldId id="275" r:id="rId29"/>
    <p:sldId id="277" r:id="rId30"/>
    <p:sldId id="287" r:id="rId31"/>
    <p:sldId id="278" r:id="rId32"/>
    <p:sldId id="280" r:id="rId33"/>
    <p:sldId id="312" r:id="rId34"/>
    <p:sldId id="283" r:id="rId35"/>
    <p:sldId id="284" r:id="rId36"/>
    <p:sldId id="285" r:id="rId37"/>
    <p:sldId id="286" r:id="rId38"/>
    <p:sldId id="288" r:id="rId39"/>
    <p:sldId id="289" r:id="rId40"/>
    <p:sldId id="293" r:id="rId41"/>
    <p:sldId id="282" r:id="rId42"/>
    <p:sldId id="335" r:id="rId43"/>
    <p:sldId id="294" r:id="rId44"/>
    <p:sldId id="291" r:id="rId45"/>
    <p:sldId id="292" r:id="rId46"/>
    <p:sldId id="334" r:id="rId47"/>
    <p:sldId id="295" r:id="rId48"/>
    <p:sldId id="300" r:id="rId49"/>
    <p:sldId id="298" r:id="rId50"/>
    <p:sldId id="299" r:id="rId51"/>
    <p:sldId id="309" r:id="rId52"/>
    <p:sldId id="302" r:id="rId53"/>
    <p:sldId id="303" r:id="rId54"/>
    <p:sldId id="304" r:id="rId55"/>
    <p:sldId id="328" r:id="rId56"/>
    <p:sldId id="308" r:id="rId57"/>
    <p:sldId id="329" r:id="rId58"/>
    <p:sldId id="305" r:id="rId59"/>
    <p:sldId id="330" r:id="rId60"/>
    <p:sldId id="306" r:id="rId61"/>
    <p:sldId id="331" r:id="rId62"/>
    <p:sldId id="307" r:id="rId63"/>
    <p:sldId id="332" r:id="rId64"/>
    <p:sldId id="311" r:id="rId65"/>
    <p:sldId id="296" r:id="rId66"/>
    <p:sldId id="297" r:id="rId67"/>
    <p:sldId id="313" r:id="rId68"/>
    <p:sldId id="310"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52E8"/>
    <a:srgbClr val="F95F45"/>
    <a:srgbClr val="FECFC2"/>
    <a:srgbClr val="FFE697"/>
    <a:srgbClr val="FF8F8F"/>
    <a:srgbClr val="D9DC72"/>
    <a:srgbClr val="FFFFA7"/>
    <a:srgbClr val="CCC2F4"/>
    <a:srgbClr val="F67B0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E1E4D-5B90-4C97-8ABB-A7B5F6F7739E}" type="datetimeFigureOut">
              <a:rPr lang="en-US" smtClean="0"/>
              <a:pPr/>
              <a:t>12/17/2009</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29064-C84A-4824-88DC-2B901F91C166}"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dirty="0"/>
          </a:p>
        </p:txBody>
      </p:sp>
      <p:sp>
        <p:nvSpPr>
          <p:cNvPr id="4" name="Segnaposto numero diapositiva 3"/>
          <p:cNvSpPr>
            <a:spLocks noGrp="1"/>
          </p:cNvSpPr>
          <p:nvPr>
            <p:ph type="sldNum" sz="quarter" idx="10"/>
          </p:nvPr>
        </p:nvSpPr>
        <p:spPr/>
        <p:txBody>
          <a:bodyPr/>
          <a:lstStyle/>
          <a:p>
            <a:fld id="{D1E29064-C84A-4824-88DC-2B901F91C166}"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95A170D-469F-4E93-813F-ED37DC1AA8FB}" type="slidenum">
              <a:rPr lang="it-IT" smtClean="0"/>
              <a:pPr/>
              <a:t>32</a:t>
            </a:fld>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95A170D-469F-4E93-813F-ED37DC1AA8FB}" type="slidenum">
              <a:rPr lang="it-IT" smtClean="0"/>
              <a:pPr/>
              <a:t>33</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95A170D-469F-4E93-813F-ED37DC1AA8FB}" type="slidenum">
              <a:rPr lang="it-IT" smtClean="0"/>
              <a:pPr/>
              <a:t>34</a:t>
            </a:fld>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95A170D-469F-4E93-813F-ED37DC1AA8FB}" type="slidenum">
              <a:rPr lang="it-IT" smtClean="0"/>
              <a:pPr/>
              <a:t>35</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baseline="0" dirty="0" smtClean="0"/>
          </a:p>
        </p:txBody>
      </p:sp>
      <p:sp>
        <p:nvSpPr>
          <p:cNvPr id="4" name="Segnaposto numero diapositiva 3"/>
          <p:cNvSpPr>
            <a:spLocks noGrp="1"/>
          </p:cNvSpPr>
          <p:nvPr>
            <p:ph type="sldNum" sz="quarter" idx="10"/>
          </p:nvPr>
        </p:nvSpPr>
        <p:spPr/>
        <p:txBody>
          <a:bodyPr/>
          <a:lstStyle/>
          <a:p>
            <a:fld id="{395A170D-469F-4E93-813F-ED37DC1AA8FB}" type="slidenum">
              <a:rPr lang="it-IT" smtClean="0"/>
              <a:pPr/>
              <a:t>36</a:t>
            </a:fld>
            <a:endParaRPr lang="it-I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7507A4A-D490-46DC-96D6-B9AD42BFB2AF}" type="slidenum">
              <a:rPr lang="it-IT"/>
              <a:pPr/>
              <a:t>67</a:t>
            </a:fld>
            <a:endParaRPr lang="it-IT"/>
          </a:p>
        </p:txBody>
      </p:sp>
      <p:sp>
        <p:nvSpPr>
          <p:cNvPr id="471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914400" y="4343400"/>
            <a:ext cx="5029200" cy="411480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tx1"/>
        </a:solidFill>
        <a:effectLst/>
      </p:bgPr>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solidFill>
            <a:schemeClr val="tx1"/>
          </a:solidFill>
          <a:ln>
            <a:solidFill>
              <a:schemeClr val="tx1"/>
            </a:solid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5600" b="1" baseline="0">
                <a:ln>
                  <a:noFill/>
                </a:ln>
                <a:solidFill>
                  <a:schemeClr val="accent2"/>
                </a:solidFill>
                <a:effectLst>
                  <a:outerShdw blurRad="38100" dist="25400" dir="5400000" algn="tl" rotWithShape="0">
                    <a:srgbClr val="000000">
                      <a:alpha val="43000"/>
                    </a:srgbClr>
                  </a:outerShdw>
                </a:effectLst>
                <a:latin typeface="+mj-lt"/>
                <a:ea typeface="+mj-ea"/>
                <a:cs typeface="+mj-cs"/>
              </a:defRPr>
            </a:lvl1pPr>
          </a:lstStyle>
          <a:p>
            <a:r>
              <a:rPr kumimoji="0" lang="it-IT" dirty="0" smtClean="0"/>
              <a:t>Fare clic per modificare lo stile del titolo</a:t>
            </a:r>
            <a:endParaRPr kumimoji="0" lang="en-US" dirty="0"/>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baseline="0">
                <a:solidFill>
                  <a:schemeClr val="accent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dirty="0" smtClean="0"/>
              <a:t>Fare clic per modificare lo stile del sottotitolo dello schema</a:t>
            </a:r>
            <a:endParaRPr kumimoji="0" lang="en-US" dirty="0"/>
          </a:p>
        </p:txBody>
      </p:sp>
      <p:sp>
        <p:nvSpPr>
          <p:cNvPr id="30" name="Segnaposto data 29"/>
          <p:cNvSpPr>
            <a:spLocks noGrp="1"/>
          </p:cNvSpPr>
          <p:nvPr>
            <p:ph type="dt" sz="half" idx="10"/>
          </p:nvPr>
        </p:nvSpPr>
        <p:spPr>
          <a:ln>
            <a:solidFill>
              <a:schemeClr val="tx1"/>
            </a:solidFill>
          </a:ln>
        </p:spPr>
        <p:txBody>
          <a:bodyPr/>
          <a:lstStyle>
            <a:lvl1pPr>
              <a:defRPr baseline="0">
                <a:solidFill>
                  <a:schemeClr val="accent2"/>
                </a:solidFill>
              </a:defRPr>
            </a:lvl1pPr>
          </a:lstStyle>
          <a:p>
            <a:r>
              <a:rPr lang="en-US" smtClean="0"/>
              <a:t>17/12/2009</a:t>
            </a:r>
            <a:endParaRPr lang="en-US" dirty="0"/>
          </a:p>
        </p:txBody>
      </p:sp>
      <p:sp>
        <p:nvSpPr>
          <p:cNvPr id="27" name="Segnaposto numero diapositiva 26"/>
          <p:cNvSpPr>
            <a:spLocks noGrp="1"/>
          </p:cNvSpPr>
          <p:nvPr>
            <p:ph type="sldNum" sz="quarter" idx="12"/>
          </p:nvPr>
        </p:nvSpPr>
        <p:spPr/>
        <p:txBody>
          <a:bodyPr/>
          <a:lstStyle>
            <a:lvl1pPr>
              <a:defRPr baseline="0">
                <a:solidFill>
                  <a:schemeClr val="accent2"/>
                </a:solidFill>
              </a:defRPr>
            </a:lvl1pPr>
          </a:lstStyle>
          <a:p>
            <a:fld id="{BED2C276-3801-4574-88C4-F615FF34F822}"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a:p>
        </p:txBody>
      </p:sp>
      <p:sp>
        <p:nvSpPr>
          <p:cNvPr id="6" name="Segnaposto numero diapositiva 5"/>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a:p>
        </p:txBody>
      </p:sp>
      <p:sp>
        <p:nvSpPr>
          <p:cNvPr id="6" name="Segnaposto numero diapositiva 5"/>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0034" y="785794"/>
            <a:ext cx="8229600" cy="775542"/>
          </a:xfrm>
        </p:spPr>
        <p:txBody>
          <a:bodyPr>
            <a:normAutofit/>
          </a:bodyPr>
          <a:lstStyle>
            <a:lvl1pPr>
              <a:defRPr sz="4000"/>
            </a:lvl1pPr>
          </a:lstStyle>
          <a:p>
            <a:r>
              <a:rPr kumimoji="0" lang="it-IT" dirty="0" smtClean="0"/>
              <a:t>Fare clic per modificare lo stile del titolo</a:t>
            </a:r>
            <a:endParaRPr kumimoji="0" lang="en-US" dirty="0"/>
          </a:p>
        </p:txBody>
      </p:sp>
      <p:sp>
        <p:nvSpPr>
          <p:cNvPr id="3" name="Segnaposto contenuto 2"/>
          <p:cNvSpPr>
            <a:spLocks noGrp="1"/>
          </p:cNvSpPr>
          <p:nvPr>
            <p:ph idx="1"/>
          </p:nvPr>
        </p:nvSpPr>
        <p:spPr>
          <a:ln>
            <a:solidFill>
              <a:schemeClr val="accent1"/>
            </a:solidFill>
          </a:ln>
        </p:spPr>
        <p:txBody>
          <a:bodyPr/>
          <a:lstStyle>
            <a:lvl2pPr>
              <a:buSzPct val="100000"/>
              <a:buFont typeface="Constantia" pitchFamily="18" charset="0"/>
              <a:buChar char="–"/>
              <a:defRPr/>
            </a:lvl2pPr>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dirty="0" smtClean="0"/>
              <a:t>Terzo livello</a:t>
            </a:r>
          </a:p>
          <a:p>
            <a:pPr lvl="3" eaLnBrk="1" latinLnBrk="0" hangingPunct="1"/>
            <a:r>
              <a:rPr lang="it-IT" dirty="0" smtClean="0"/>
              <a:t>Quarto livello</a:t>
            </a:r>
          </a:p>
          <a:p>
            <a:pPr lvl="4" eaLnBrk="1" latinLnBrk="0" hangingPunct="1"/>
            <a:r>
              <a:rPr lang="it-IT" dirty="0" smtClean="0"/>
              <a:t>Quinto livello</a:t>
            </a:r>
            <a:endParaRPr kumimoji="0"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a:p>
        </p:txBody>
      </p:sp>
      <p:sp>
        <p:nvSpPr>
          <p:cNvPr id="6" name="Segnaposto numero diapositiva 5"/>
          <p:cNvSpPr>
            <a:spLocks noGrp="1"/>
          </p:cNvSpPr>
          <p:nvPr>
            <p:ph type="sldNum" sz="quarter" idx="12"/>
          </p:nvPr>
        </p:nvSpPr>
        <p:spPr/>
        <p:txBody>
          <a:bodyPr/>
          <a:lstStyle/>
          <a:p>
            <a:fld id="{BED2C276-3801-4574-88C4-F615FF34F822}"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r>
              <a:rPr lang="en-US" smtClean="0"/>
              <a:t>17/12/2009</a:t>
            </a:r>
            <a:endParaRPr lang="en-US"/>
          </a:p>
        </p:txBody>
      </p:sp>
      <p:sp>
        <p:nvSpPr>
          <p:cNvPr id="6" name="Segnaposto piè di pagina 5"/>
          <p:cNvSpPr>
            <a:spLocks noGrp="1"/>
          </p:cNvSpPr>
          <p:nvPr>
            <p:ph type="ftr" sz="quarter" idx="11"/>
          </p:nvPr>
        </p:nvSpPr>
        <p:spPr/>
        <p:txBody>
          <a:bodyPr/>
          <a:lstStyle/>
          <a:p>
            <a:r>
              <a:rPr lang="en-US" smtClean="0"/>
              <a:t>Università Roma Tre</a:t>
            </a:r>
            <a:endParaRPr lang="en-US"/>
          </a:p>
        </p:txBody>
      </p:sp>
      <p:sp>
        <p:nvSpPr>
          <p:cNvPr id="7" name="Segnaposto numero diapositiva 6"/>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r>
              <a:rPr lang="en-US" smtClean="0"/>
              <a:t>17/12/2009</a:t>
            </a:r>
            <a:endParaRPr lang="en-US"/>
          </a:p>
        </p:txBody>
      </p:sp>
      <p:sp>
        <p:nvSpPr>
          <p:cNvPr id="8" name="Segnaposto piè di pagina 7"/>
          <p:cNvSpPr>
            <a:spLocks noGrp="1"/>
          </p:cNvSpPr>
          <p:nvPr>
            <p:ph type="ftr" sz="quarter" idx="11"/>
          </p:nvPr>
        </p:nvSpPr>
        <p:spPr/>
        <p:txBody>
          <a:bodyPr/>
          <a:lstStyle/>
          <a:p>
            <a:r>
              <a:rPr lang="en-US" smtClean="0"/>
              <a:t>Università Roma Tre</a:t>
            </a:r>
            <a:endParaRPr lang="en-US"/>
          </a:p>
        </p:txBody>
      </p:sp>
      <p:sp>
        <p:nvSpPr>
          <p:cNvPr id="9" name="Segnaposto numero diapositiva 8"/>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28596" y="785794"/>
            <a:ext cx="8305800" cy="775542"/>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000" b="0">
                <a:ln>
                  <a:noFill/>
                </a:ln>
                <a:solidFill>
                  <a:schemeClr val="tx2"/>
                </a:solidFill>
                <a:effectLst/>
                <a:latin typeface="+mj-lt"/>
                <a:ea typeface="+mj-ea"/>
                <a:cs typeface="+mj-cs"/>
              </a:defRPr>
            </a:lvl1pPr>
          </a:lstStyle>
          <a:p>
            <a:r>
              <a:rPr kumimoji="0" lang="it-IT" dirty="0" smtClean="0"/>
              <a:t>Fare clic per modificare lo stile del titolo</a:t>
            </a:r>
            <a:endParaRPr kumimoji="0" lang="en-US" dirty="0"/>
          </a:p>
        </p:txBody>
      </p:sp>
      <p:sp>
        <p:nvSpPr>
          <p:cNvPr id="3" name="Segnaposto data 2"/>
          <p:cNvSpPr>
            <a:spLocks noGrp="1"/>
          </p:cNvSpPr>
          <p:nvPr>
            <p:ph type="dt" sz="half" idx="10"/>
          </p:nvPr>
        </p:nvSpPr>
        <p:spPr/>
        <p:txBody>
          <a:bodyPr/>
          <a:lstStyle/>
          <a:p>
            <a:r>
              <a:rPr lang="en-US" smtClean="0"/>
              <a:t>17/12/2009</a:t>
            </a:r>
            <a:endParaRPr lang="en-US"/>
          </a:p>
        </p:txBody>
      </p:sp>
      <p:sp>
        <p:nvSpPr>
          <p:cNvPr id="4" name="Segnaposto piè di pagina 3"/>
          <p:cNvSpPr>
            <a:spLocks noGrp="1"/>
          </p:cNvSpPr>
          <p:nvPr>
            <p:ph type="ftr" sz="quarter" idx="11"/>
          </p:nvPr>
        </p:nvSpPr>
        <p:spPr/>
        <p:txBody>
          <a:bodyPr/>
          <a:lstStyle/>
          <a:p>
            <a:r>
              <a:rPr lang="en-US" smtClean="0"/>
              <a:t>Università Roma Tre</a:t>
            </a:r>
            <a:endParaRPr lang="en-US"/>
          </a:p>
        </p:txBody>
      </p:sp>
      <p:sp>
        <p:nvSpPr>
          <p:cNvPr id="5" name="Segnaposto numero diapositiva 4"/>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en-US" smtClean="0"/>
              <a:t>17/12/2009</a:t>
            </a:r>
            <a:endParaRPr lang="en-US"/>
          </a:p>
        </p:txBody>
      </p:sp>
      <p:sp>
        <p:nvSpPr>
          <p:cNvPr id="3" name="Segnaposto piè di pagina 2"/>
          <p:cNvSpPr>
            <a:spLocks noGrp="1"/>
          </p:cNvSpPr>
          <p:nvPr>
            <p:ph type="ftr" sz="quarter" idx="11"/>
          </p:nvPr>
        </p:nvSpPr>
        <p:spPr/>
        <p:txBody>
          <a:bodyPr/>
          <a:lstStyle/>
          <a:p>
            <a:r>
              <a:rPr lang="en-US" smtClean="0"/>
              <a:t>Università Roma Tre</a:t>
            </a:r>
            <a:endParaRPr lang="en-US"/>
          </a:p>
        </p:txBody>
      </p:sp>
      <p:sp>
        <p:nvSpPr>
          <p:cNvPr id="4" name="Segnaposto numero diapositiva 3"/>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r>
              <a:rPr lang="en-US" smtClean="0"/>
              <a:t>17/12/2009</a:t>
            </a:r>
            <a:endParaRPr lang="en-US"/>
          </a:p>
        </p:txBody>
      </p:sp>
      <p:sp>
        <p:nvSpPr>
          <p:cNvPr id="6" name="Segnaposto piè di pagina 5"/>
          <p:cNvSpPr>
            <a:spLocks noGrp="1"/>
          </p:cNvSpPr>
          <p:nvPr>
            <p:ph type="ftr" sz="quarter" idx="11"/>
          </p:nvPr>
        </p:nvSpPr>
        <p:spPr/>
        <p:txBody>
          <a:bodyPr/>
          <a:lstStyle/>
          <a:p>
            <a:r>
              <a:rPr lang="en-US" smtClean="0"/>
              <a:t>Università Roma Tre</a:t>
            </a:r>
            <a:endParaRPr lang="en-US"/>
          </a:p>
        </p:txBody>
      </p:sp>
      <p:sp>
        <p:nvSpPr>
          <p:cNvPr id="7" name="Segnaposto numero diapositiva 6"/>
          <p:cNvSpPr>
            <a:spLocks noGrp="1"/>
          </p:cNvSpPr>
          <p:nvPr>
            <p:ph type="sldNum" sz="quarter" idx="12"/>
          </p:nvPr>
        </p:nvSpPr>
        <p:spPr/>
        <p:txBody>
          <a:bodyPr/>
          <a:lstStyle/>
          <a:p>
            <a:fld id="{BED2C276-3801-4574-88C4-F615FF34F82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r>
              <a:rPr lang="en-US" smtClean="0"/>
              <a:t>17/12/2009</a:t>
            </a:r>
            <a:endParaRPr lang="en-US"/>
          </a:p>
        </p:txBody>
      </p:sp>
      <p:sp>
        <p:nvSpPr>
          <p:cNvPr id="6" name="Segnaposto piè di pagina 5"/>
          <p:cNvSpPr>
            <a:spLocks noGrp="1"/>
          </p:cNvSpPr>
          <p:nvPr>
            <p:ph type="ftr" sz="quarter" idx="11"/>
          </p:nvPr>
        </p:nvSpPr>
        <p:spPr/>
        <p:txBody>
          <a:bodyPr/>
          <a:lstStyle/>
          <a:p>
            <a:r>
              <a:rPr lang="en-US" smtClean="0"/>
              <a:t>Università Roma Tre</a:t>
            </a:r>
            <a:endParaRPr lang="en-US"/>
          </a:p>
        </p:txBody>
      </p:sp>
      <p:sp>
        <p:nvSpPr>
          <p:cNvPr id="7" name="Segnaposto numero diapositiva 6"/>
          <p:cNvSpPr>
            <a:spLocks noGrp="1"/>
          </p:cNvSpPr>
          <p:nvPr>
            <p:ph type="sldNum" sz="quarter" idx="12"/>
          </p:nvPr>
        </p:nvSpPr>
        <p:spPr>
          <a:xfrm>
            <a:off x="8077200" y="6356350"/>
            <a:ext cx="609600" cy="365125"/>
          </a:xfrm>
        </p:spPr>
        <p:txBody>
          <a:bodyPr/>
          <a:lstStyle/>
          <a:p>
            <a:fld id="{BED2C276-3801-4574-88C4-F615FF34F822}" type="slidenum">
              <a:rPr lang="en-US" smtClean="0"/>
              <a:pPr/>
              <a:t>‹N›</a:t>
            </a:fld>
            <a:endParaRPr lang="en-US"/>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17/12/2009</a:t>
            </a:r>
            <a:endParaRPr lang="en-US" dirty="0"/>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ctr" eaLnBrk="1" latinLnBrk="0" hangingPunct="1">
              <a:defRPr kumimoji="0" sz="1200">
                <a:solidFill>
                  <a:schemeClr val="tx2">
                    <a:shade val="90000"/>
                  </a:schemeClr>
                </a:solidFill>
              </a:defRPr>
            </a:lvl1pPr>
          </a:lstStyle>
          <a:p>
            <a:r>
              <a:rPr lang="en-US" smtClean="0"/>
              <a:t>Università Roma Tre</a:t>
            </a:r>
            <a:endParaRPr lang="en-US" dirty="0"/>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D2C276-3801-4574-88C4-F615FF34F822}" type="slidenum">
              <a:rPr lang="en-US" smtClean="0"/>
              <a:pPr/>
              <a:t>‹N›</a:t>
            </a:fld>
            <a:endParaRPr lang="en-US"/>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143116"/>
            <a:ext cx="7851648" cy="1828800"/>
          </a:xfrm>
        </p:spPr>
        <p:txBody>
          <a:bodyPr>
            <a:noAutofit/>
          </a:bodyPr>
          <a:lstStyle/>
          <a:p>
            <a:r>
              <a:rPr lang="it-IT" sz="4400" dirty="0" smtClean="0"/>
              <a:t>Model-independent solutions</a:t>
            </a:r>
            <a:br>
              <a:rPr lang="it-IT" sz="4400" dirty="0" smtClean="0"/>
            </a:br>
            <a:r>
              <a:rPr lang="it-IT" sz="4400" dirty="0" smtClean="0"/>
              <a:t>to model management problems</a:t>
            </a:r>
            <a:endParaRPr lang="en-US" sz="4400" dirty="0"/>
          </a:p>
        </p:txBody>
      </p:sp>
      <p:sp>
        <p:nvSpPr>
          <p:cNvPr id="3" name="Sottotitolo 2"/>
          <p:cNvSpPr>
            <a:spLocks noGrp="1"/>
          </p:cNvSpPr>
          <p:nvPr>
            <p:ph type="subTitle" idx="1"/>
          </p:nvPr>
        </p:nvSpPr>
        <p:spPr>
          <a:xfrm>
            <a:off x="571472" y="5000636"/>
            <a:ext cx="7854696" cy="1071570"/>
          </a:xfrm>
        </p:spPr>
        <p:txBody>
          <a:bodyPr>
            <a:normAutofit/>
          </a:bodyPr>
          <a:lstStyle/>
          <a:p>
            <a:r>
              <a:rPr lang="it-IT" sz="2000" dirty="0" smtClean="0"/>
              <a:t>Francesca Bugiotti</a:t>
            </a:r>
          </a:p>
          <a:p>
            <a:r>
              <a:rPr lang="it-IT" sz="2000" dirty="0" smtClean="0"/>
              <a:t>Università Roma Tre</a:t>
            </a:r>
            <a:endParaRPr lang="en-US" sz="2000" dirty="0"/>
          </a:p>
        </p:txBody>
      </p:sp>
      <p:sp>
        <p:nvSpPr>
          <p:cNvPr id="8" name="Segnaposto numero diapositiva 7"/>
          <p:cNvSpPr>
            <a:spLocks noGrp="1"/>
          </p:cNvSpPr>
          <p:nvPr>
            <p:ph type="sldNum" sz="quarter" idx="12"/>
          </p:nvPr>
        </p:nvSpPr>
        <p:spPr/>
        <p:txBody>
          <a:bodyPr/>
          <a:lstStyle/>
          <a:p>
            <a:fld id="{BED2C276-3801-4574-88C4-F615FF34F822}" type="slidenum">
              <a:rPr lang="en-US" smtClean="0"/>
              <a:pPr/>
              <a:t>1</a:t>
            </a:fld>
            <a:endParaRPr lang="en-US" dirty="0"/>
          </a:p>
        </p:txBody>
      </p:sp>
      <p:sp>
        <p:nvSpPr>
          <p:cNvPr id="9" name="Segnaposto data 8"/>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Operators</a:t>
            </a:r>
            <a:endParaRPr lang="en-US" dirty="0"/>
          </a:p>
        </p:txBody>
      </p:sp>
      <p:sp>
        <p:nvSpPr>
          <p:cNvPr id="3" name="Segnaposto contenuto 2"/>
          <p:cNvSpPr>
            <a:spLocks noGrp="1"/>
          </p:cNvSpPr>
          <p:nvPr>
            <p:ph idx="1"/>
          </p:nvPr>
        </p:nvSpPr>
        <p:spPr/>
        <p:txBody>
          <a:bodyPr>
            <a:norm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The operators involved in the script specifications are:</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dirty="0" smtClean="0"/>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Match</a:t>
            </a:r>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Diff</a:t>
            </a:r>
            <a:endParaRPr lang="it-IT" dirty="0" smtClean="0"/>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Merge</a:t>
            </a:r>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Compose</a:t>
            </a:r>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Modelgen</a:t>
            </a:r>
            <a:endParaRPr lang="it-IT" dirty="0" smtClean="0"/>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Copy</a:t>
            </a:r>
          </a:p>
          <a:p>
            <a:pPr lvl="1">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10</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Match</a:t>
            </a:r>
            <a:endParaRPr lang="en-US" dirty="0"/>
          </a:p>
        </p:txBody>
      </p:sp>
      <p:sp>
        <p:nvSpPr>
          <p:cNvPr id="3" name="Segnaposto contenuto 2"/>
          <p:cNvSpPr>
            <a:spLocks noGrp="1"/>
          </p:cNvSpPr>
          <p:nvPr>
            <p:ph idx="1"/>
          </p:nvPr>
        </p:nvSpPr>
        <p:spPr/>
        <p:txBody>
          <a:bodyPr>
            <a:normAutofit lnSpcReduction="10000"/>
          </a:bodyPr>
          <a:lstStyle/>
          <a:p>
            <a:r>
              <a:rPr lang="en-US" dirty="0" smtClean="0"/>
              <a:t>Given two schemas S1 and S2, we define </a:t>
            </a:r>
          </a:p>
          <a:p>
            <a:endParaRPr lang="en-US" dirty="0" smtClean="0"/>
          </a:p>
          <a:p>
            <a:pPr algn="ctr">
              <a:buNone/>
            </a:pPr>
            <a:r>
              <a:rPr lang="en-US" dirty="0" smtClean="0"/>
              <a:t>map12 = MATCH(S1,S2) </a:t>
            </a:r>
          </a:p>
          <a:p>
            <a:pPr algn="ctr">
              <a:buNone/>
            </a:pPr>
            <a:endParaRPr lang="en-US" dirty="0" smtClean="0"/>
          </a:p>
          <a:p>
            <a:pPr>
              <a:buNone/>
            </a:pPr>
            <a:r>
              <a:rPr lang="en-US" dirty="0" smtClean="0"/>
              <a:t>   where MATCH is the operator identifying correspondences between the two schemas and hence yielding a possible mapping.</a:t>
            </a:r>
          </a:p>
          <a:p>
            <a:endParaRPr lang="en-US" dirty="0" smtClean="0"/>
          </a:p>
          <a:p>
            <a:r>
              <a:rPr lang="en-US" dirty="0" smtClean="0"/>
              <a:t>There are several algorithms implementing MATCH operators.</a:t>
            </a:r>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11</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Match</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12</a:t>
            </a:fld>
            <a:endParaRPr lang="en-US" dirty="0"/>
          </a:p>
        </p:txBody>
      </p:sp>
      <p:grpSp>
        <p:nvGrpSpPr>
          <p:cNvPr id="7" name="Gruppo 6"/>
          <p:cNvGrpSpPr/>
          <p:nvPr/>
        </p:nvGrpSpPr>
        <p:grpSpPr>
          <a:xfrm>
            <a:off x="1142976" y="2500306"/>
            <a:ext cx="477861" cy="144463"/>
            <a:chOff x="1214414" y="4286256"/>
            <a:chExt cx="477861" cy="144463"/>
          </a:xfrm>
        </p:grpSpPr>
        <p:sp>
          <p:nvSpPr>
            <p:cNvPr id="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10" name="Gruppo 9"/>
          <p:cNvGrpSpPr/>
          <p:nvPr/>
        </p:nvGrpSpPr>
        <p:grpSpPr>
          <a:xfrm>
            <a:off x="1142976" y="2786058"/>
            <a:ext cx="460754" cy="152400"/>
            <a:chOff x="5572132" y="4857760"/>
            <a:chExt cx="460754" cy="152400"/>
          </a:xfrm>
        </p:grpSpPr>
        <p:sp>
          <p:nvSpPr>
            <p:cNvPr id="11"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12"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3" name="Gruppo 12"/>
          <p:cNvGrpSpPr/>
          <p:nvPr/>
        </p:nvGrpSpPr>
        <p:grpSpPr>
          <a:xfrm>
            <a:off x="4084277" y="2500306"/>
            <a:ext cx="541337" cy="144463"/>
            <a:chOff x="4652954" y="4786322"/>
            <a:chExt cx="541337" cy="144463"/>
          </a:xfrm>
        </p:grpSpPr>
        <p:sp>
          <p:nvSpPr>
            <p:cNvPr id="1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6" name="Gruppo 15"/>
          <p:cNvGrpSpPr/>
          <p:nvPr/>
        </p:nvGrpSpPr>
        <p:grpSpPr>
          <a:xfrm>
            <a:off x="4084277" y="2714620"/>
            <a:ext cx="500066" cy="142876"/>
            <a:chOff x="3143240" y="5715016"/>
            <a:chExt cx="500066" cy="142876"/>
          </a:xfrm>
        </p:grpSpPr>
        <p:sp>
          <p:nvSpPr>
            <p:cNvPr id="1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9" name="Line 16"/>
          <p:cNvSpPr>
            <a:spLocks noChangeShapeType="1"/>
          </p:cNvSpPr>
          <p:nvPr/>
        </p:nvSpPr>
        <p:spPr bwMode="auto">
          <a:xfrm>
            <a:off x="4084277"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0" name="AutoShape 3"/>
          <p:cNvSpPr>
            <a:spLocks noChangeArrowheads="1"/>
          </p:cNvSpPr>
          <p:nvPr/>
        </p:nvSpPr>
        <p:spPr bwMode="auto">
          <a:xfrm>
            <a:off x="351277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1" name="AutoShape 4"/>
          <p:cNvSpPr>
            <a:spLocks noChangeArrowheads="1"/>
          </p:cNvSpPr>
          <p:nvPr/>
        </p:nvSpPr>
        <p:spPr bwMode="auto">
          <a:xfrm>
            <a:off x="2655517"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22" name="AutoShape 5"/>
          <p:cNvCxnSpPr>
            <a:cxnSpLocks noChangeShapeType="1"/>
            <a:stCxn id="21" idx="1"/>
            <a:endCxn id="27" idx="3"/>
          </p:cNvCxnSpPr>
          <p:nvPr/>
        </p:nvCxnSpPr>
        <p:spPr bwMode="auto">
          <a:xfrm rot="10800000">
            <a:off x="2226889" y="2750339"/>
            <a:ext cx="428628" cy="1588"/>
          </a:xfrm>
          <a:prstGeom prst="straightConnector1">
            <a:avLst/>
          </a:prstGeom>
          <a:noFill/>
          <a:ln w="9360">
            <a:solidFill>
              <a:srgbClr val="000000"/>
            </a:solidFill>
            <a:miter lim="800000"/>
            <a:headEnd/>
            <a:tailEnd/>
          </a:ln>
          <a:effectLst/>
        </p:spPr>
      </p:cxnSp>
      <p:cxnSp>
        <p:nvCxnSpPr>
          <p:cNvPr id="23" name="AutoShape 6"/>
          <p:cNvCxnSpPr>
            <a:cxnSpLocks noChangeShapeType="1"/>
            <a:stCxn id="20" idx="1"/>
            <a:endCxn id="21" idx="3"/>
          </p:cNvCxnSpPr>
          <p:nvPr/>
        </p:nvCxnSpPr>
        <p:spPr bwMode="auto">
          <a:xfrm rot="10800000">
            <a:off x="3155583" y="2750339"/>
            <a:ext cx="357190" cy="1588"/>
          </a:xfrm>
          <a:prstGeom prst="straightConnector1">
            <a:avLst/>
          </a:prstGeom>
          <a:noFill/>
          <a:ln w="9360">
            <a:solidFill>
              <a:srgbClr val="000000"/>
            </a:solidFill>
            <a:miter lim="800000"/>
            <a:headEnd/>
            <a:tailEnd/>
          </a:ln>
          <a:effectLst/>
        </p:spPr>
      </p:cxnSp>
      <p:sp>
        <p:nvSpPr>
          <p:cNvPr id="24" name="Oval 9"/>
          <p:cNvSpPr>
            <a:spLocks noChangeArrowheads="1"/>
          </p:cNvSpPr>
          <p:nvPr/>
        </p:nvSpPr>
        <p:spPr bwMode="auto">
          <a:xfrm>
            <a:off x="4441467"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5" name="Text Box 17"/>
          <p:cNvSpPr txBox="1">
            <a:spLocks noChangeArrowheads="1"/>
          </p:cNvSpPr>
          <p:nvPr/>
        </p:nvSpPr>
        <p:spPr bwMode="auto">
          <a:xfrm>
            <a:off x="785786" y="2357430"/>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6" name="Text Box 19"/>
          <p:cNvSpPr txBox="1">
            <a:spLocks noChangeArrowheads="1"/>
          </p:cNvSpPr>
          <p:nvPr/>
        </p:nvSpPr>
        <p:spPr bwMode="auto">
          <a:xfrm>
            <a:off x="4714876" y="2428868"/>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27" name="AutoShape 3"/>
          <p:cNvSpPr>
            <a:spLocks noChangeArrowheads="1"/>
          </p:cNvSpPr>
          <p:nvPr/>
        </p:nvSpPr>
        <p:spPr bwMode="auto">
          <a:xfrm>
            <a:off x="136963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28" name="Gruppo 34"/>
          <p:cNvGrpSpPr/>
          <p:nvPr/>
        </p:nvGrpSpPr>
        <p:grpSpPr>
          <a:xfrm>
            <a:off x="6774235" y="2714620"/>
            <a:ext cx="460754" cy="152400"/>
            <a:chOff x="5572132" y="4857760"/>
            <a:chExt cx="460754" cy="152400"/>
          </a:xfrm>
        </p:grpSpPr>
        <p:sp>
          <p:nvSpPr>
            <p:cNvPr id="29"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30"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31" name="Text Box 18"/>
          <p:cNvSpPr txBox="1">
            <a:spLocks noChangeArrowheads="1"/>
          </p:cNvSpPr>
          <p:nvPr/>
        </p:nvSpPr>
        <p:spPr bwMode="auto">
          <a:xfrm>
            <a:off x="6488483" y="2643182"/>
            <a:ext cx="28755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32" name="AutoShape 3"/>
          <p:cNvSpPr>
            <a:spLocks noChangeArrowheads="1"/>
          </p:cNvSpPr>
          <p:nvPr/>
        </p:nvSpPr>
        <p:spPr bwMode="auto">
          <a:xfrm>
            <a:off x="7000892" y="2428868"/>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33" name="CasellaDiTesto 32"/>
          <p:cNvSpPr txBox="1"/>
          <p:nvPr/>
        </p:nvSpPr>
        <p:spPr>
          <a:xfrm>
            <a:off x="928662" y="2000240"/>
            <a:ext cx="373820" cy="369332"/>
          </a:xfrm>
          <a:prstGeom prst="rect">
            <a:avLst/>
          </a:prstGeom>
          <a:noFill/>
        </p:spPr>
        <p:txBody>
          <a:bodyPr wrap="none" rtlCol="0">
            <a:spAutoFit/>
          </a:bodyPr>
          <a:lstStyle/>
          <a:p>
            <a:r>
              <a:rPr lang="it-IT" dirty="0" smtClean="0"/>
              <a:t>S1</a:t>
            </a:r>
            <a:endParaRPr lang="en-US" dirty="0"/>
          </a:p>
        </p:txBody>
      </p:sp>
      <p:sp>
        <p:nvSpPr>
          <p:cNvPr id="34" name="CasellaDiTesto 33"/>
          <p:cNvSpPr txBox="1"/>
          <p:nvPr/>
        </p:nvSpPr>
        <p:spPr>
          <a:xfrm>
            <a:off x="6715140" y="1988098"/>
            <a:ext cx="413896" cy="369332"/>
          </a:xfrm>
          <a:prstGeom prst="rect">
            <a:avLst/>
          </a:prstGeom>
          <a:noFill/>
        </p:spPr>
        <p:txBody>
          <a:bodyPr wrap="none" rtlCol="0">
            <a:spAutoFit/>
          </a:bodyPr>
          <a:lstStyle/>
          <a:p>
            <a:r>
              <a:rPr lang="it-IT" dirty="0" smtClean="0"/>
              <a:t>S2</a:t>
            </a:r>
            <a:endParaRPr lang="en-US" dirty="0"/>
          </a:p>
        </p:txBody>
      </p:sp>
      <p:sp>
        <p:nvSpPr>
          <p:cNvPr id="35" name="CasellaDiTesto 34"/>
          <p:cNvSpPr txBox="1"/>
          <p:nvPr/>
        </p:nvSpPr>
        <p:spPr>
          <a:xfrm>
            <a:off x="3071802" y="3714752"/>
            <a:ext cx="3443058" cy="646331"/>
          </a:xfrm>
          <a:prstGeom prst="rect">
            <a:avLst/>
          </a:prstGeom>
          <a:noFill/>
        </p:spPr>
        <p:txBody>
          <a:bodyPr wrap="none" rtlCol="0">
            <a:spAutoFit/>
          </a:bodyPr>
          <a:lstStyle/>
          <a:p>
            <a:r>
              <a:rPr lang="it-IT" sz="3600" dirty="0" smtClean="0"/>
              <a:t>Match(S1,S2) = ?</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Match</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13</a:t>
            </a:fld>
            <a:endParaRPr lang="en-US" dirty="0"/>
          </a:p>
        </p:txBody>
      </p:sp>
      <p:grpSp>
        <p:nvGrpSpPr>
          <p:cNvPr id="3" name="Gruppo 6"/>
          <p:cNvGrpSpPr/>
          <p:nvPr/>
        </p:nvGrpSpPr>
        <p:grpSpPr>
          <a:xfrm>
            <a:off x="1142976" y="2500306"/>
            <a:ext cx="477861" cy="144463"/>
            <a:chOff x="1214414" y="4286256"/>
            <a:chExt cx="477861" cy="144463"/>
          </a:xfrm>
        </p:grpSpPr>
        <p:sp>
          <p:nvSpPr>
            <p:cNvPr id="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7" name="Gruppo 9"/>
          <p:cNvGrpSpPr/>
          <p:nvPr/>
        </p:nvGrpSpPr>
        <p:grpSpPr>
          <a:xfrm>
            <a:off x="1142976" y="2786058"/>
            <a:ext cx="460754" cy="152400"/>
            <a:chOff x="5572132" y="4857760"/>
            <a:chExt cx="460754" cy="152400"/>
          </a:xfrm>
        </p:grpSpPr>
        <p:sp>
          <p:nvSpPr>
            <p:cNvPr id="11"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12"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0" name="Gruppo 12"/>
          <p:cNvGrpSpPr/>
          <p:nvPr/>
        </p:nvGrpSpPr>
        <p:grpSpPr>
          <a:xfrm>
            <a:off x="4084277" y="2500306"/>
            <a:ext cx="541337" cy="144463"/>
            <a:chOff x="4652954" y="4786322"/>
            <a:chExt cx="541337" cy="144463"/>
          </a:xfrm>
        </p:grpSpPr>
        <p:sp>
          <p:nvSpPr>
            <p:cNvPr id="1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3" name="Gruppo 15"/>
          <p:cNvGrpSpPr/>
          <p:nvPr/>
        </p:nvGrpSpPr>
        <p:grpSpPr>
          <a:xfrm>
            <a:off x="4084277" y="2714620"/>
            <a:ext cx="500066" cy="142876"/>
            <a:chOff x="3143240" y="5715016"/>
            <a:chExt cx="500066" cy="142876"/>
          </a:xfrm>
        </p:grpSpPr>
        <p:sp>
          <p:nvSpPr>
            <p:cNvPr id="1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9" name="Line 16"/>
          <p:cNvSpPr>
            <a:spLocks noChangeShapeType="1"/>
          </p:cNvSpPr>
          <p:nvPr/>
        </p:nvSpPr>
        <p:spPr bwMode="auto">
          <a:xfrm>
            <a:off x="4084277"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0" name="AutoShape 3"/>
          <p:cNvSpPr>
            <a:spLocks noChangeArrowheads="1"/>
          </p:cNvSpPr>
          <p:nvPr/>
        </p:nvSpPr>
        <p:spPr bwMode="auto">
          <a:xfrm>
            <a:off x="351277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1" name="AutoShape 4"/>
          <p:cNvSpPr>
            <a:spLocks noChangeArrowheads="1"/>
          </p:cNvSpPr>
          <p:nvPr/>
        </p:nvSpPr>
        <p:spPr bwMode="auto">
          <a:xfrm>
            <a:off x="2655517"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22" name="AutoShape 5"/>
          <p:cNvCxnSpPr>
            <a:cxnSpLocks noChangeShapeType="1"/>
            <a:stCxn id="21" idx="1"/>
            <a:endCxn id="27" idx="3"/>
          </p:cNvCxnSpPr>
          <p:nvPr/>
        </p:nvCxnSpPr>
        <p:spPr bwMode="auto">
          <a:xfrm rot="10800000">
            <a:off x="2226889" y="2750339"/>
            <a:ext cx="428628" cy="1588"/>
          </a:xfrm>
          <a:prstGeom prst="straightConnector1">
            <a:avLst/>
          </a:prstGeom>
          <a:noFill/>
          <a:ln w="9360">
            <a:solidFill>
              <a:srgbClr val="000000"/>
            </a:solidFill>
            <a:miter lim="800000"/>
            <a:headEnd/>
            <a:tailEnd/>
          </a:ln>
          <a:effectLst/>
        </p:spPr>
      </p:cxnSp>
      <p:cxnSp>
        <p:nvCxnSpPr>
          <p:cNvPr id="23" name="AutoShape 6"/>
          <p:cNvCxnSpPr>
            <a:cxnSpLocks noChangeShapeType="1"/>
            <a:stCxn id="20" idx="1"/>
            <a:endCxn id="21" idx="3"/>
          </p:cNvCxnSpPr>
          <p:nvPr/>
        </p:nvCxnSpPr>
        <p:spPr bwMode="auto">
          <a:xfrm rot="10800000">
            <a:off x="3155583" y="2750339"/>
            <a:ext cx="357190" cy="1588"/>
          </a:xfrm>
          <a:prstGeom prst="straightConnector1">
            <a:avLst/>
          </a:prstGeom>
          <a:noFill/>
          <a:ln w="9360">
            <a:solidFill>
              <a:srgbClr val="000000"/>
            </a:solidFill>
            <a:miter lim="800000"/>
            <a:headEnd/>
            <a:tailEnd/>
          </a:ln>
          <a:effectLst/>
        </p:spPr>
      </p:cxnSp>
      <p:sp>
        <p:nvSpPr>
          <p:cNvPr id="24" name="Oval 9"/>
          <p:cNvSpPr>
            <a:spLocks noChangeArrowheads="1"/>
          </p:cNvSpPr>
          <p:nvPr/>
        </p:nvSpPr>
        <p:spPr bwMode="auto">
          <a:xfrm>
            <a:off x="4441467"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5" name="Text Box 17"/>
          <p:cNvSpPr txBox="1">
            <a:spLocks noChangeArrowheads="1"/>
          </p:cNvSpPr>
          <p:nvPr/>
        </p:nvSpPr>
        <p:spPr bwMode="auto">
          <a:xfrm>
            <a:off x="785786" y="2357430"/>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6" name="Text Box 19"/>
          <p:cNvSpPr txBox="1">
            <a:spLocks noChangeArrowheads="1"/>
          </p:cNvSpPr>
          <p:nvPr/>
        </p:nvSpPr>
        <p:spPr bwMode="auto">
          <a:xfrm>
            <a:off x="4714876" y="2428868"/>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27" name="AutoShape 3"/>
          <p:cNvSpPr>
            <a:spLocks noChangeArrowheads="1"/>
          </p:cNvSpPr>
          <p:nvPr/>
        </p:nvSpPr>
        <p:spPr bwMode="auto">
          <a:xfrm>
            <a:off x="136963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16" name="Gruppo 34"/>
          <p:cNvGrpSpPr/>
          <p:nvPr/>
        </p:nvGrpSpPr>
        <p:grpSpPr>
          <a:xfrm>
            <a:off x="6774235" y="2714620"/>
            <a:ext cx="460754" cy="152400"/>
            <a:chOff x="5572132" y="4857760"/>
            <a:chExt cx="460754" cy="152400"/>
          </a:xfrm>
        </p:grpSpPr>
        <p:sp>
          <p:nvSpPr>
            <p:cNvPr id="29"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30"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31" name="Text Box 18"/>
          <p:cNvSpPr txBox="1">
            <a:spLocks noChangeArrowheads="1"/>
          </p:cNvSpPr>
          <p:nvPr/>
        </p:nvSpPr>
        <p:spPr bwMode="auto">
          <a:xfrm>
            <a:off x="6488483" y="2643182"/>
            <a:ext cx="28755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32" name="AutoShape 3"/>
          <p:cNvSpPr>
            <a:spLocks noChangeArrowheads="1"/>
          </p:cNvSpPr>
          <p:nvPr/>
        </p:nvSpPr>
        <p:spPr bwMode="auto">
          <a:xfrm>
            <a:off x="7000892" y="2428868"/>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33" name="CasellaDiTesto 32"/>
          <p:cNvSpPr txBox="1"/>
          <p:nvPr/>
        </p:nvSpPr>
        <p:spPr>
          <a:xfrm>
            <a:off x="928662" y="2000240"/>
            <a:ext cx="373820" cy="369332"/>
          </a:xfrm>
          <a:prstGeom prst="rect">
            <a:avLst/>
          </a:prstGeom>
          <a:noFill/>
        </p:spPr>
        <p:txBody>
          <a:bodyPr wrap="none" rtlCol="0">
            <a:spAutoFit/>
          </a:bodyPr>
          <a:lstStyle/>
          <a:p>
            <a:r>
              <a:rPr lang="it-IT" dirty="0" smtClean="0"/>
              <a:t>S1</a:t>
            </a:r>
            <a:endParaRPr lang="en-US" dirty="0"/>
          </a:p>
        </p:txBody>
      </p:sp>
      <p:sp>
        <p:nvSpPr>
          <p:cNvPr id="34" name="CasellaDiTesto 33"/>
          <p:cNvSpPr txBox="1"/>
          <p:nvPr/>
        </p:nvSpPr>
        <p:spPr>
          <a:xfrm>
            <a:off x="6715140" y="1988098"/>
            <a:ext cx="413896" cy="369332"/>
          </a:xfrm>
          <a:prstGeom prst="rect">
            <a:avLst/>
          </a:prstGeom>
          <a:noFill/>
        </p:spPr>
        <p:txBody>
          <a:bodyPr wrap="none" rtlCol="0">
            <a:spAutoFit/>
          </a:bodyPr>
          <a:lstStyle/>
          <a:p>
            <a:r>
              <a:rPr lang="it-IT" dirty="0" smtClean="0"/>
              <a:t>S2</a:t>
            </a:r>
            <a:endParaRPr lang="en-US" dirty="0"/>
          </a:p>
        </p:txBody>
      </p:sp>
      <p:sp>
        <p:nvSpPr>
          <p:cNvPr id="35" name="CasellaDiTesto 34"/>
          <p:cNvSpPr txBox="1"/>
          <p:nvPr/>
        </p:nvSpPr>
        <p:spPr>
          <a:xfrm>
            <a:off x="2643174" y="3571876"/>
            <a:ext cx="4242956" cy="646331"/>
          </a:xfrm>
          <a:prstGeom prst="rect">
            <a:avLst/>
          </a:prstGeom>
          <a:noFill/>
        </p:spPr>
        <p:txBody>
          <a:bodyPr wrap="none" rtlCol="0">
            <a:spAutoFit/>
          </a:bodyPr>
          <a:lstStyle/>
          <a:p>
            <a:r>
              <a:rPr lang="it-IT" sz="3600" dirty="0" smtClean="0"/>
              <a:t>Match(S</a:t>
            </a:r>
            <a:r>
              <a:rPr lang="it-IT" sz="3600" baseline="-25000" dirty="0" smtClean="0"/>
              <a:t>1</a:t>
            </a:r>
            <a:r>
              <a:rPr lang="it-IT" sz="3600" dirty="0" smtClean="0"/>
              <a:t>,S</a:t>
            </a:r>
            <a:r>
              <a:rPr lang="it-IT" sz="3600" baseline="-25000" dirty="0" smtClean="0"/>
              <a:t>2</a:t>
            </a:r>
            <a:r>
              <a:rPr lang="it-IT" sz="3600" dirty="0" smtClean="0"/>
              <a:t>) = map</a:t>
            </a:r>
            <a:r>
              <a:rPr lang="it-IT" sz="3600" baseline="-25000" dirty="0" smtClean="0"/>
              <a:t>12</a:t>
            </a:r>
            <a:endParaRPr lang="en-US" sz="3600" baseline="-25000" dirty="0"/>
          </a:p>
        </p:txBody>
      </p:sp>
      <p:grpSp>
        <p:nvGrpSpPr>
          <p:cNvPr id="36" name="Gruppo 6"/>
          <p:cNvGrpSpPr/>
          <p:nvPr/>
        </p:nvGrpSpPr>
        <p:grpSpPr>
          <a:xfrm>
            <a:off x="1295376" y="4852190"/>
            <a:ext cx="477861" cy="144463"/>
            <a:chOff x="1214414" y="4286256"/>
            <a:chExt cx="477861" cy="144463"/>
          </a:xfrm>
        </p:grpSpPr>
        <p:sp>
          <p:nvSpPr>
            <p:cNvPr id="37"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38"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39" name="Gruppo 9"/>
          <p:cNvGrpSpPr/>
          <p:nvPr/>
        </p:nvGrpSpPr>
        <p:grpSpPr>
          <a:xfrm>
            <a:off x="1295376" y="5137942"/>
            <a:ext cx="460754" cy="152400"/>
            <a:chOff x="5572132" y="4857760"/>
            <a:chExt cx="460754" cy="152400"/>
          </a:xfrm>
        </p:grpSpPr>
        <p:sp>
          <p:nvSpPr>
            <p:cNvPr id="40"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41"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42" name="Gruppo 12"/>
          <p:cNvGrpSpPr/>
          <p:nvPr/>
        </p:nvGrpSpPr>
        <p:grpSpPr>
          <a:xfrm>
            <a:off x="4236677" y="4852190"/>
            <a:ext cx="541337" cy="144463"/>
            <a:chOff x="4652954" y="4786322"/>
            <a:chExt cx="541337" cy="144463"/>
          </a:xfrm>
        </p:grpSpPr>
        <p:sp>
          <p:nvSpPr>
            <p:cNvPr id="43"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44"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45" name="Gruppo 15"/>
          <p:cNvGrpSpPr/>
          <p:nvPr/>
        </p:nvGrpSpPr>
        <p:grpSpPr>
          <a:xfrm>
            <a:off x="4236677" y="5066504"/>
            <a:ext cx="500066" cy="142876"/>
            <a:chOff x="3143240" y="5715016"/>
            <a:chExt cx="500066" cy="142876"/>
          </a:xfrm>
        </p:grpSpPr>
        <p:sp>
          <p:nvSpPr>
            <p:cNvPr id="46"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47"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48" name="Line 16"/>
          <p:cNvSpPr>
            <a:spLocks noChangeShapeType="1"/>
          </p:cNvSpPr>
          <p:nvPr/>
        </p:nvSpPr>
        <p:spPr bwMode="auto">
          <a:xfrm>
            <a:off x="4236677" y="5352256"/>
            <a:ext cx="396875" cy="1587"/>
          </a:xfrm>
          <a:prstGeom prst="line">
            <a:avLst/>
          </a:prstGeom>
          <a:noFill/>
          <a:ln w="9360">
            <a:solidFill>
              <a:srgbClr val="000000"/>
            </a:solidFill>
            <a:miter lim="800000"/>
            <a:headEnd/>
            <a:tailEnd/>
          </a:ln>
          <a:effectLst/>
        </p:spPr>
        <p:txBody>
          <a:bodyPr/>
          <a:lstStyle/>
          <a:p>
            <a:endParaRPr lang="en-US" dirty="0"/>
          </a:p>
        </p:txBody>
      </p:sp>
      <p:sp>
        <p:nvSpPr>
          <p:cNvPr id="49" name="AutoShape 3"/>
          <p:cNvSpPr>
            <a:spLocks noChangeArrowheads="1"/>
          </p:cNvSpPr>
          <p:nvPr/>
        </p:nvSpPr>
        <p:spPr bwMode="auto">
          <a:xfrm>
            <a:off x="3665173" y="4852190"/>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50" name="AutoShape 4"/>
          <p:cNvSpPr>
            <a:spLocks noChangeArrowheads="1"/>
          </p:cNvSpPr>
          <p:nvPr/>
        </p:nvSpPr>
        <p:spPr bwMode="auto">
          <a:xfrm>
            <a:off x="2807917" y="4923628"/>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51" name="AutoShape 5"/>
          <p:cNvCxnSpPr>
            <a:cxnSpLocks noChangeShapeType="1"/>
            <a:stCxn id="50" idx="1"/>
            <a:endCxn id="56" idx="3"/>
          </p:cNvCxnSpPr>
          <p:nvPr/>
        </p:nvCxnSpPr>
        <p:spPr bwMode="auto">
          <a:xfrm rot="10800000">
            <a:off x="2379289" y="5102223"/>
            <a:ext cx="428628" cy="1588"/>
          </a:xfrm>
          <a:prstGeom prst="straightConnector1">
            <a:avLst/>
          </a:prstGeom>
          <a:noFill/>
          <a:ln w="9360">
            <a:solidFill>
              <a:srgbClr val="000000"/>
            </a:solidFill>
            <a:miter lim="800000"/>
            <a:headEnd/>
            <a:tailEnd/>
          </a:ln>
          <a:effectLst/>
        </p:spPr>
      </p:cxnSp>
      <p:cxnSp>
        <p:nvCxnSpPr>
          <p:cNvPr id="52" name="AutoShape 6"/>
          <p:cNvCxnSpPr>
            <a:cxnSpLocks noChangeShapeType="1"/>
            <a:stCxn id="49" idx="1"/>
            <a:endCxn id="50" idx="3"/>
          </p:cNvCxnSpPr>
          <p:nvPr/>
        </p:nvCxnSpPr>
        <p:spPr bwMode="auto">
          <a:xfrm rot="10800000">
            <a:off x="3307983" y="5102223"/>
            <a:ext cx="357190" cy="1588"/>
          </a:xfrm>
          <a:prstGeom prst="straightConnector1">
            <a:avLst/>
          </a:prstGeom>
          <a:noFill/>
          <a:ln w="9360">
            <a:solidFill>
              <a:srgbClr val="000000"/>
            </a:solidFill>
            <a:miter lim="800000"/>
            <a:headEnd/>
            <a:tailEnd/>
          </a:ln>
          <a:effectLst/>
        </p:spPr>
      </p:cxnSp>
      <p:sp>
        <p:nvSpPr>
          <p:cNvPr id="53" name="Oval 9"/>
          <p:cNvSpPr>
            <a:spLocks noChangeArrowheads="1"/>
          </p:cNvSpPr>
          <p:nvPr/>
        </p:nvSpPr>
        <p:spPr bwMode="auto">
          <a:xfrm>
            <a:off x="4593867" y="5280818"/>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54" name="Text Box 17"/>
          <p:cNvSpPr txBox="1">
            <a:spLocks noChangeArrowheads="1"/>
          </p:cNvSpPr>
          <p:nvPr/>
        </p:nvSpPr>
        <p:spPr bwMode="auto">
          <a:xfrm>
            <a:off x="938186" y="4709314"/>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55" name="Text Box 19"/>
          <p:cNvSpPr txBox="1">
            <a:spLocks noChangeArrowheads="1"/>
          </p:cNvSpPr>
          <p:nvPr/>
        </p:nvSpPr>
        <p:spPr bwMode="auto">
          <a:xfrm>
            <a:off x="4867276" y="4780752"/>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56" name="AutoShape 3"/>
          <p:cNvSpPr>
            <a:spLocks noChangeArrowheads="1"/>
          </p:cNvSpPr>
          <p:nvPr/>
        </p:nvSpPr>
        <p:spPr bwMode="auto">
          <a:xfrm>
            <a:off x="1522033" y="4852190"/>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57" name="Gruppo 34"/>
          <p:cNvGrpSpPr/>
          <p:nvPr/>
        </p:nvGrpSpPr>
        <p:grpSpPr>
          <a:xfrm>
            <a:off x="6926635" y="5066504"/>
            <a:ext cx="460754" cy="152400"/>
            <a:chOff x="5572132" y="4857760"/>
            <a:chExt cx="460754" cy="152400"/>
          </a:xfrm>
        </p:grpSpPr>
        <p:sp>
          <p:nvSpPr>
            <p:cNvPr id="58"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59"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60" name="Text Box 18"/>
          <p:cNvSpPr txBox="1">
            <a:spLocks noChangeArrowheads="1"/>
          </p:cNvSpPr>
          <p:nvPr/>
        </p:nvSpPr>
        <p:spPr bwMode="auto">
          <a:xfrm>
            <a:off x="6640883" y="4995066"/>
            <a:ext cx="28755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61" name="AutoShape 3"/>
          <p:cNvSpPr>
            <a:spLocks noChangeArrowheads="1"/>
          </p:cNvSpPr>
          <p:nvPr/>
        </p:nvSpPr>
        <p:spPr bwMode="auto">
          <a:xfrm>
            <a:off x="7153292" y="4780752"/>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62" name="CasellaDiTesto 61"/>
          <p:cNvSpPr txBox="1"/>
          <p:nvPr/>
        </p:nvSpPr>
        <p:spPr>
          <a:xfrm>
            <a:off x="1081062" y="4352124"/>
            <a:ext cx="373820" cy="369332"/>
          </a:xfrm>
          <a:prstGeom prst="rect">
            <a:avLst/>
          </a:prstGeom>
          <a:noFill/>
        </p:spPr>
        <p:txBody>
          <a:bodyPr wrap="none" rtlCol="0">
            <a:spAutoFit/>
          </a:bodyPr>
          <a:lstStyle/>
          <a:p>
            <a:r>
              <a:rPr lang="it-IT" dirty="0" smtClean="0"/>
              <a:t>S1</a:t>
            </a:r>
            <a:endParaRPr lang="en-US" dirty="0"/>
          </a:p>
        </p:txBody>
      </p:sp>
      <p:sp>
        <p:nvSpPr>
          <p:cNvPr id="63" name="CasellaDiTesto 62"/>
          <p:cNvSpPr txBox="1"/>
          <p:nvPr/>
        </p:nvSpPr>
        <p:spPr>
          <a:xfrm>
            <a:off x="6867540" y="4339982"/>
            <a:ext cx="413896" cy="369332"/>
          </a:xfrm>
          <a:prstGeom prst="rect">
            <a:avLst/>
          </a:prstGeom>
          <a:noFill/>
        </p:spPr>
        <p:txBody>
          <a:bodyPr wrap="none" rtlCol="0">
            <a:spAutoFit/>
          </a:bodyPr>
          <a:lstStyle/>
          <a:p>
            <a:r>
              <a:rPr lang="it-IT" dirty="0" smtClean="0"/>
              <a:t>S2</a:t>
            </a:r>
            <a:endParaRPr lang="en-US" dirty="0"/>
          </a:p>
        </p:txBody>
      </p:sp>
      <p:sp>
        <p:nvSpPr>
          <p:cNvPr id="66" name="Freccia circolare in su 65"/>
          <p:cNvSpPr/>
          <p:nvPr/>
        </p:nvSpPr>
        <p:spPr>
          <a:xfrm>
            <a:off x="2000232" y="5357826"/>
            <a:ext cx="5572164" cy="64294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Freccia circolare in su 66"/>
          <p:cNvSpPr/>
          <p:nvPr/>
        </p:nvSpPr>
        <p:spPr>
          <a:xfrm>
            <a:off x="1357290" y="5286388"/>
            <a:ext cx="5786478" cy="50006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Diff</a:t>
            </a:r>
            <a:endParaRPr lang="en-US" dirty="0"/>
          </a:p>
        </p:txBody>
      </p:sp>
      <p:sp>
        <p:nvSpPr>
          <p:cNvPr id="3" name="Segnaposto contenuto 2"/>
          <p:cNvSpPr>
            <a:spLocks noGrp="1"/>
          </p:cNvSpPr>
          <p:nvPr>
            <p:ph idx="1"/>
          </p:nvPr>
        </p:nvSpPr>
        <p:spPr/>
        <p:txBody>
          <a:bodyPr/>
          <a:lstStyle/>
          <a:p>
            <a:r>
              <a:rPr lang="it-IT" dirty="0" smtClean="0"/>
              <a:t>Given two </a:t>
            </a:r>
            <a:r>
              <a:rPr lang="it-IT" dirty="0" err="1" smtClean="0"/>
              <a:t>schemas</a:t>
            </a:r>
            <a:r>
              <a:rPr lang="it-IT" dirty="0" smtClean="0"/>
              <a:t>  S and S1 the diﬀerence </a:t>
            </a:r>
          </a:p>
          <a:p>
            <a:endParaRPr lang="it-IT" dirty="0" smtClean="0"/>
          </a:p>
          <a:p>
            <a:pPr algn="ctr">
              <a:buNone/>
            </a:pPr>
            <a:r>
              <a:rPr lang="it-IT" dirty="0" smtClean="0"/>
              <a:t>diff(S, S1) </a:t>
            </a:r>
          </a:p>
          <a:p>
            <a:pPr>
              <a:buNone/>
            </a:pPr>
            <a:endParaRPr lang="it-IT" dirty="0" smtClean="0"/>
          </a:p>
          <a:p>
            <a:pPr>
              <a:buNone/>
            </a:pPr>
            <a:r>
              <a:rPr lang="it-IT" dirty="0" smtClean="0"/>
              <a:t>   is a schema S2 that contains all the schema elements of S that do not appear in S1.</a:t>
            </a:r>
          </a:p>
          <a:p>
            <a:endParaRPr lang="it-IT" dirty="0" smtClean="0"/>
          </a:p>
          <a:p>
            <a:r>
              <a:rPr lang="it-IT" dirty="0" smtClean="0"/>
              <a:t>It can be interpreted as a set-oriented difference.</a:t>
            </a:r>
          </a:p>
          <a:p>
            <a:endParaRPr lang="it-IT" dirty="0" smtClean="0"/>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14</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15</a:t>
            </a:fld>
            <a:endParaRPr lang="en-US" dirty="0"/>
          </a:p>
        </p:txBody>
      </p:sp>
      <p:grpSp>
        <p:nvGrpSpPr>
          <p:cNvPr id="7" name="Gruppo 6"/>
          <p:cNvGrpSpPr/>
          <p:nvPr/>
        </p:nvGrpSpPr>
        <p:grpSpPr>
          <a:xfrm>
            <a:off x="1142976" y="2500306"/>
            <a:ext cx="477861" cy="144463"/>
            <a:chOff x="1214414" y="4286256"/>
            <a:chExt cx="477861" cy="144463"/>
          </a:xfrm>
        </p:grpSpPr>
        <p:sp>
          <p:nvSpPr>
            <p:cNvPr id="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10" name="Gruppo 9"/>
          <p:cNvGrpSpPr/>
          <p:nvPr/>
        </p:nvGrpSpPr>
        <p:grpSpPr>
          <a:xfrm>
            <a:off x="1142976" y="2786058"/>
            <a:ext cx="460754" cy="152400"/>
            <a:chOff x="5572132" y="4857760"/>
            <a:chExt cx="460754" cy="152400"/>
          </a:xfrm>
        </p:grpSpPr>
        <p:sp>
          <p:nvSpPr>
            <p:cNvPr id="11"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12"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3" name="Gruppo 12"/>
          <p:cNvGrpSpPr/>
          <p:nvPr/>
        </p:nvGrpSpPr>
        <p:grpSpPr>
          <a:xfrm>
            <a:off x="4084277" y="2500306"/>
            <a:ext cx="541337" cy="144463"/>
            <a:chOff x="4652954" y="4786322"/>
            <a:chExt cx="541337" cy="144463"/>
          </a:xfrm>
        </p:grpSpPr>
        <p:sp>
          <p:nvSpPr>
            <p:cNvPr id="1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6" name="Gruppo 15"/>
          <p:cNvGrpSpPr/>
          <p:nvPr/>
        </p:nvGrpSpPr>
        <p:grpSpPr>
          <a:xfrm>
            <a:off x="4084277" y="2714620"/>
            <a:ext cx="500066" cy="142876"/>
            <a:chOff x="3143240" y="5715016"/>
            <a:chExt cx="500066" cy="142876"/>
          </a:xfrm>
        </p:grpSpPr>
        <p:sp>
          <p:nvSpPr>
            <p:cNvPr id="1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9" name="Line 16"/>
          <p:cNvSpPr>
            <a:spLocks noChangeShapeType="1"/>
          </p:cNvSpPr>
          <p:nvPr/>
        </p:nvSpPr>
        <p:spPr bwMode="auto">
          <a:xfrm>
            <a:off x="4084277"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0" name="AutoShape 3"/>
          <p:cNvSpPr>
            <a:spLocks noChangeArrowheads="1"/>
          </p:cNvSpPr>
          <p:nvPr/>
        </p:nvSpPr>
        <p:spPr bwMode="auto">
          <a:xfrm>
            <a:off x="351277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1" name="AutoShape 4"/>
          <p:cNvSpPr>
            <a:spLocks noChangeArrowheads="1"/>
          </p:cNvSpPr>
          <p:nvPr/>
        </p:nvSpPr>
        <p:spPr bwMode="auto">
          <a:xfrm>
            <a:off x="2655517"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22" name="AutoShape 5"/>
          <p:cNvCxnSpPr>
            <a:cxnSpLocks noChangeShapeType="1"/>
            <a:stCxn id="21" idx="1"/>
            <a:endCxn id="31" idx="3"/>
          </p:cNvCxnSpPr>
          <p:nvPr/>
        </p:nvCxnSpPr>
        <p:spPr bwMode="auto">
          <a:xfrm rot="10800000">
            <a:off x="2226889" y="2750339"/>
            <a:ext cx="428628" cy="1588"/>
          </a:xfrm>
          <a:prstGeom prst="straightConnector1">
            <a:avLst/>
          </a:prstGeom>
          <a:noFill/>
          <a:ln w="9360">
            <a:solidFill>
              <a:srgbClr val="000000"/>
            </a:solidFill>
            <a:miter lim="800000"/>
            <a:headEnd/>
            <a:tailEnd/>
          </a:ln>
          <a:effectLst/>
        </p:spPr>
      </p:cxnSp>
      <p:cxnSp>
        <p:nvCxnSpPr>
          <p:cNvPr id="23" name="AutoShape 6"/>
          <p:cNvCxnSpPr>
            <a:cxnSpLocks noChangeShapeType="1"/>
            <a:stCxn id="20" idx="1"/>
            <a:endCxn id="21" idx="3"/>
          </p:cNvCxnSpPr>
          <p:nvPr/>
        </p:nvCxnSpPr>
        <p:spPr bwMode="auto">
          <a:xfrm rot="10800000">
            <a:off x="3155583" y="2750339"/>
            <a:ext cx="357190" cy="1588"/>
          </a:xfrm>
          <a:prstGeom prst="straightConnector1">
            <a:avLst/>
          </a:prstGeom>
          <a:noFill/>
          <a:ln w="9360">
            <a:solidFill>
              <a:srgbClr val="000000"/>
            </a:solidFill>
            <a:miter lim="800000"/>
            <a:headEnd/>
            <a:tailEnd/>
          </a:ln>
          <a:effectLst/>
        </p:spPr>
      </p:cxnSp>
      <p:sp>
        <p:nvSpPr>
          <p:cNvPr id="24" name="Oval 9"/>
          <p:cNvSpPr>
            <a:spLocks noChangeArrowheads="1"/>
          </p:cNvSpPr>
          <p:nvPr/>
        </p:nvSpPr>
        <p:spPr bwMode="auto">
          <a:xfrm>
            <a:off x="4441467"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5" name="Text Box 17"/>
          <p:cNvSpPr txBox="1">
            <a:spLocks noChangeArrowheads="1"/>
          </p:cNvSpPr>
          <p:nvPr/>
        </p:nvSpPr>
        <p:spPr bwMode="auto">
          <a:xfrm>
            <a:off x="785786" y="2357430"/>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7" name="Text Box 19"/>
          <p:cNvSpPr txBox="1">
            <a:spLocks noChangeArrowheads="1"/>
          </p:cNvSpPr>
          <p:nvPr/>
        </p:nvSpPr>
        <p:spPr bwMode="auto">
          <a:xfrm>
            <a:off x="4714876" y="2428868"/>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31" name="AutoShape 3"/>
          <p:cNvSpPr>
            <a:spLocks noChangeArrowheads="1"/>
          </p:cNvSpPr>
          <p:nvPr/>
        </p:nvSpPr>
        <p:spPr bwMode="auto">
          <a:xfrm>
            <a:off x="136963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35" name="Gruppo 34"/>
          <p:cNvGrpSpPr/>
          <p:nvPr/>
        </p:nvGrpSpPr>
        <p:grpSpPr>
          <a:xfrm>
            <a:off x="6774235" y="2714620"/>
            <a:ext cx="460754" cy="152400"/>
            <a:chOff x="5572132" y="4857760"/>
            <a:chExt cx="460754" cy="152400"/>
          </a:xfrm>
        </p:grpSpPr>
        <p:sp>
          <p:nvSpPr>
            <p:cNvPr id="36"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37"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51" name="Text Box 18"/>
          <p:cNvSpPr txBox="1">
            <a:spLocks noChangeArrowheads="1"/>
          </p:cNvSpPr>
          <p:nvPr/>
        </p:nvSpPr>
        <p:spPr bwMode="auto">
          <a:xfrm>
            <a:off x="6488483" y="2643182"/>
            <a:ext cx="28755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56" name="AutoShape 3"/>
          <p:cNvSpPr>
            <a:spLocks noChangeArrowheads="1"/>
          </p:cNvSpPr>
          <p:nvPr/>
        </p:nvSpPr>
        <p:spPr bwMode="auto">
          <a:xfrm>
            <a:off x="7000892" y="2428868"/>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58" name="CasellaDiTesto 57"/>
          <p:cNvSpPr txBox="1"/>
          <p:nvPr/>
        </p:nvSpPr>
        <p:spPr>
          <a:xfrm>
            <a:off x="3143240" y="3929066"/>
            <a:ext cx="2707793" cy="646331"/>
          </a:xfrm>
          <a:prstGeom prst="rect">
            <a:avLst/>
          </a:prstGeom>
          <a:noFill/>
        </p:spPr>
        <p:txBody>
          <a:bodyPr wrap="none" rtlCol="0">
            <a:spAutoFit/>
          </a:bodyPr>
          <a:lstStyle/>
          <a:p>
            <a:r>
              <a:rPr lang="it-IT" sz="3600" dirty="0" err="1" smtClean="0"/>
              <a:t>Diff</a:t>
            </a:r>
            <a:r>
              <a:rPr lang="it-IT" sz="3600" dirty="0" smtClean="0"/>
              <a:t>(S,S1) = ?</a:t>
            </a:r>
            <a:endParaRPr lang="en-US" sz="3600" dirty="0"/>
          </a:p>
        </p:txBody>
      </p:sp>
      <p:sp>
        <p:nvSpPr>
          <p:cNvPr id="59" name="CasellaDiTesto 58"/>
          <p:cNvSpPr txBox="1"/>
          <p:nvPr/>
        </p:nvSpPr>
        <p:spPr>
          <a:xfrm>
            <a:off x="1214414" y="2000240"/>
            <a:ext cx="301686" cy="369332"/>
          </a:xfrm>
          <a:prstGeom prst="rect">
            <a:avLst/>
          </a:prstGeom>
          <a:noFill/>
        </p:spPr>
        <p:txBody>
          <a:bodyPr wrap="none" rtlCol="0">
            <a:spAutoFit/>
          </a:bodyPr>
          <a:lstStyle/>
          <a:p>
            <a:r>
              <a:rPr lang="it-IT" dirty="0" smtClean="0"/>
              <a:t>S</a:t>
            </a:r>
            <a:endParaRPr lang="en-US" dirty="0"/>
          </a:p>
        </p:txBody>
      </p:sp>
      <p:sp>
        <p:nvSpPr>
          <p:cNvPr id="60" name="CasellaDiTesto 59"/>
          <p:cNvSpPr txBox="1"/>
          <p:nvPr/>
        </p:nvSpPr>
        <p:spPr>
          <a:xfrm>
            <a:off x="6715140" y="1857364"/>
            <a:ext cx="373820" cy="369332"/>
          </a:xfrm>
          <a:prstGeom prst="rect">
            <a:avLst/>
          </a:prstGeom>
          <a:noFill/>
        </p:spPr>
        <p:txBody>
          <a:bodyPr wrap="none" rtlCol="0">
            <a:spAutoFit/>
          </a:bodyPr>
          <a:lstStyle/>
          <a:p>
            <a:r>
              <a:rPr lang="it-IT" dirty="0" smtClean="0"/>
              <a:t>S1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16</a:t>
            </a:fld>
            <a:endParaRPr lang="en-US" dirty="0"/>
          </a:p>
        </p:txBody>
      </p:sp>
      <p:grpSp>
        <p:nvGrpSpPr>
          <p:cNvPr id="3" name="Gruppo 6"/>
          <p:cNvGrpSpPr/>
          <p:nvPr/>
        </p:nvGrpSpPr>
        <p:grpSpPr>
          <a:xfrm>
            <a:off x="1142976" y="2500306"/>
            <a:ext cx="477861" cy="144463"/>
            <a:chOff x="1214414" y="4286256"/>
            <a:chExt cx="477861" cy="144463"/>
          </a:xfrm>
        </p:grpSpPr>
        <p:sp>
          <p:nvSpPr>
            <p:cNvPr id="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7" name="Gruppo 9"/>
          <p:cNvGrpSpPr/>
          <p:nvPr/>
        </p:nvGrpSpPr>
        <p:grpSpPr>
          <a:xfrm>
            <a:off x="1142976" y="2786058"/>
            <a:ext cx="460754" cy="152400"/>
            <a:chOff x="5572132" y="4857760"/>
            <a:chExt cx="460754" cy="152400"/>
          </a:xfrm>
        </p:grpSpPr>
        <p:sp>
          <p:nvSpPr>
            <p:cNvPr id="11"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12"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0" name="Gruppo 12"/>
          <p:cNvGrpSpPr/>
          <p:nvPr/>
        </p:nvGrpSpPr>
        <p:grpSpPr>
          <a:xfrm>
            <a:off x="4084277" y="2500306"/>
            <a:ext cx="541337" cy="144463"/>
            <a:chOff x="4652954" y="4786322"/>
            <a:chExt cx="541337" cy="144463"/>
          </a:xfrm>
        </p:grpSpPr>
        <p:sp>
          <p:nvSpPr>
            <p:cNvPr id="1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3" name="Gruppo 15"/>
          <p:cNvGrpSpPr/>
          <p:nvPr/>
        </p:nvGrpSpPr>
        <p:grpSpPr>
          <a:xfrm>
            <a:off x="4084277" y="2714620"/>
            <a:ext cx="500066" cy="142876"/>
            <a:chOff x="3143240" y="5715016"/>
            <a:chExt cx="500066" cy="142876"/>
          </a:xfrm>
        </p:grpSpPr>
        <p:sp>
          <p:nvSpPr>
            <p:cNvPr id="1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9" name="Line 16"/>
          <p:cNvSpPr>
            <a:spLocks noChangeShapeType="1"/>
          </p:cNvSpPr>
          <p:nvPr/>
        </p:nvSpPr>
        <p:spPr bwMode="auto">
          <a:xfrm>
            <a:off x="4084277"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0" name="AutoShape 3"/>
          <p:cNvSpPr>
            <a:spLocks noChangeArrowheads="1"/>
          </p:cNvSpPr>
          <p:nvPr/>
        </p:nvSpPr>
        <p:spPr bwMode="auto">
          <a:xfrm>
            <a:off x="351277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1" name="AutoShape 4"/>
          <p:cNvSpPr>
            <a:spLocks noChangeArrowheads="1"/>
          </p:cNvSpPr>
          <p:nvPr/>
        </p:nvSpPr>
        <p:spPr bwMode="auto">
          <a:xfrm>
            <a:off x="2655517"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22" name="AutoShape 5"/>
          <p:cNvCxnSpPr>
            <a:cxnSpLocks noChangeShapeType="1"/>
            <a:stCxn id="21" idx="1"/>
            <a:endCxn id="31" idx="3"/>
          </p:cNvCxnSpPr>
          <p:nvPr/>
        </p:nvCxnSpPr>
        <p:spPr bwMode="auto">
          <a:xfrm rot="10800000">
            <a:off x="2226889" y="2750339"/>
            <a:ext cx="428628" cy="1588"/>
          </a:xfrm>
          <a:prstGeom prst="straightConnector1">
            <a:avLst/>
          </a:prstGeom>
          <a:noFill/>
          <a:ln w="9360">
            <a:solidFill>
              <a:srgbClr val="000000"/>
            </a:solidFill>
            <a:miter lim="800000"/>
            <a:headEnd/>
            <a:tailEnd/>
          </a:ln>
          <a:effectLst/>
        </p:spPr>
      </p:cxnSp>
      <p:cxnSp>
        <p:nvCxnSpPr>
          <p:cNvPr id="23" name="AutoShape 6"/>
          <p:cNvCxnSpPr>
            <a:cxnSpLocks noChangeShapeType="1"/>
            <a:stCxn id="20" idx="1"/>
            <a:endCxn id="21" idx="3"/>
          </p:cNvCxnSpPr>
          <p:nvPr/>
        </p:nvCxnSpPr>
        <p:spPr bwMode="auto">
          <a:xfrm rot="10800000">
            <a:off x="3155583" y="2750339"/>
            <a:ext cx="357190" cy="1588"/>
          </a:xfrm>
          <a:prstGeom prst="straightConnector1">
            <a:avLst/>
          </a:prstGeom>
          <a:noFill/>
          <a:ln w="9360">
            <a:solidFill>
              <a:srgbClr val="000000"/>
            </a:solidFill>
            <a:miter lim="800000"/>
            <a:headEnd/>
            <a:tailEnd/>
          </a:ln>
          <a:effectLst/>
        </p:spPr>
      </p:cxnSp>
      <p:sp>
        <p:nvSpPr>
          <p:cNvPr id="24" name="Oval 9"/>
          <p:cNvSpPr>
            <a:spLocks noChangeArrowheads="1"/>
          </p:cNvSpPr>
          <p:nvPr/>
        </p:nvSpPr>
        <p:spPr bwMode="auto">
          <a:xfrm>
            <a:off x="4441467"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5" name="Text Box 17"/>
          <p:cNvSpPr txBox="1">
            <a:spLocks noChangeArrowheads="1"/>
          </p:cNvSpPr>
          <p:nvPr/>
        </p:nvSpPr>
        <p:spPr bwMode="auto">
          <a:xfrm>
            <a:off x="785786" y="2357430"/>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7" name="Text Box 19"/>
          <p:cNvSpPr txBox="1">
            <a:spLocks noChangeArrowheads="1"/>
          </p:cNvSpPr>
          <p:nvPr/>
        </p:nvSpPr>
        <p:spPr bwMode="auto">
          <a:xfrm>
            <a:off x="4714876" y="2428868"/>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31" name="AutoShape 3"/>
          <p:cNvSpPr>
            <a:spLocks noChangeArrowheads="1"/>
          </p:cNvSpPr>
          <p:nvPr/>
        </p:nvSpPr>
        <p:spPr bwMode="auto">
          <a:xfrm>
            <a:off x="136963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16" name="Gruppo 34"/>
          <p:cNvGrpSpPr/>
          <p:nvPr/>
        </p:nvGrpSpPr>
        <p:grpSpPr>
          <a:xfrm>
            <a:off x="6774235" y="2714620"/>
            <a:ext cx="460754" cy="152400"/>
            <a:chOff x="5572132" y="4857760"/>
            <a:chExt cx="460754" cy="152400"/>
          </a:xfrm>
        </p:grpSpPr>
        <p:sp>
          <p:nvSpPr>
            <p:cNvPr id="36"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37"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51" name="Text Box 18"/>
          <p:cNvSpPr txBox="1">
            <a:spLocks noChangeArrowheads="1"/>
          </p:cNvSpPr>
          <p:nvPr/>
        </p:nvSpPr>
        <p:spPr bwMode="auto">
          <a:xfrm>
            <a:off x="6488483" y="2643182"/>
            <a:ext cx="28755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56" name="AutoShape 3"/>
          <p:cNvSpPr>
            <a:spLocks noChangeArrowheads="1"/>
          </p:cNvSpPr>
          <p:nvPr/>
        </p:nvSpPr>
        <p:spPr bwMode="auto">
          <a:xfrm>
            <a:off x="7000892" y="2428868"/>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58" name="CasellaDiTesto 57"/>
          <p:cNvSpPr txBox="1"/>
          <p:nvPr/>
        </p:nvSpPr>
        <p:spPr>
          <a:xfrm>
            <a:off x="3714744" y="3571876"/>
            <a:ext cx="2037737" cy="461665"/>
          </a:xfrm>
          <a:prstGeom prst="rect">
            <a:avLst/>
          </a:prstGeom>
          <a:noFill/>
        </p:spPr>
        <p:txBody>
          <a:bodyPr wrap="none" rtlCol="0">
            <a:spAutoFit/>
          </a:bodyPr>
          <a:lstStyle/>
          <a:p>
            <a:r>
              <a:rPr lang="it-IT" sz="2400" dirty="0" err="1" smtClean="0"/>
              <a:t>Diff</a:t>
            </a:r>
            <a:r>
              <a:rPr lang="it-IT" sz="2400" dirty="0" smtClean="0"/>
              <a:t>(S,S1) = S2</a:t>
            </a:r>
            <a:endParaRPr lang="en-US" sz="2400" dirty="0"/>
          </a:p>
        </p:txBody>
      </p:sp>
      <p:sp>
        <p:nvSpPr>
          <p:cNvPr id="59" name="CasellaDiTesto 58"/>
          <p:cNvSpPr txBox="1"/>
          <p:nvPr/>
        </p:nvSpPr>
        <p:spPr>
          <a:xfrm>
            <a:off x="928662" y="2000240"/>
            <a:ext cx="301686" cy="369332"/>
          </a:xfrm>
          <a:prstGeom prst="rect">
            <a:avLst/>
          </a:prstGeom>
          <a:noFill/>
        </p:spPr>
        <p:txBody>
          <a:bodyPr wrap="none" rtlCol="0">
            <a:spAutoFit/>
          </a:bodyPr>
          <a:lstStyle/>
          <a:p>
            <a:r>
              <a:rPr lang="it-IT" dirty="0" smtClean="0"/>
              <a:t>S</a:t>
            </a:r>
            <a:endParaRPr lang="en-US" dirty="0"/>
          </a:p>
        </p:txBody>
      </p:sp>
      <p:sp>
        <p:nvSpPr>
          <p:cNvPr id="60" name="CasellaDiTesto 59"/>
          <p:cNvSpPr txBox="1"/>
          <p:nvPr/>
        </p:nvSpPr>
        <p:spPr>
          <a:xfrm>
            <a:off x="6715140" y="1988098"/>
            <a:ext cx="373820" cy="369332"/>
          </a:xfrm>
          <a:prstGeom prst="rect">
            <a:avLst/>
          </a:prstGeom>
          <a:noFill/>
        </p:spPr>
        <p:txBody>
          <a:bodyPr wrap="none" rtlCol="0">
            <a:spAutoFit/>
          </a:bodyPr>
          <a:lstStyle/>
          <a:p>
            <a:r>
              <a:rPr lang="it-IT" dirty="0" smtClean="0"/>
              <a:t>S1</a:t>
            </a:r>
            <a:endParaRPr lang="en-US" dirty="0"/>
          </a:p>
        </p:txBody>
      </p:sp>
      <p:grpSp>
        <p:nvGrpSpPr>
          <p:cNvPr id="35" name="Gruppo 6"/>
          <p:cNvGrpSpPr/>
          <p:nvPr/>
        </p:nvGrpSpPr>
        <p:grpSpPr>
          <a:xfrm>
            <a:off x="2985736" y="4709314"/>
            <a:ext cx="477861" cy="144463"/>
            <a:chOff x="1214414" y="4286256"/>
            <a:chExt cx="477861" cy="144463"/>
          </a:xfrm>
        </p:grpSpPr>
        <p:sp>
          <p:nvSpPr>
            <p:cNvPr id="3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3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43" name="Gruppo 12"/>
          <p:cNvGrpSpPr/>
          <p:nvPr/>
        </p:nvGrpSpPr>
        <p:grpSpPr>
          <a:xfrm>
            <a:off x="5927037" y="4709314"/>
            <a:ext cx="541337" cy="144463"/>
            <a:chOff x="4652954" y="4786322"/>
            <a:chExt cx="541337" cy="144463"/>
          </a:xfrm>
        </p:grpSpPr>
        <p:sp>
          <p:nvSpPr>
            <p:cNvPr id="4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4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46" name="Gruppo 15"/>
          <p:cNvGrpSpPr/>
          <p:nvPr/>
        </p:nvGrpSpPr>
        <p:grpSpPr>
          <a:xfrm>
            <a:off x="5927037" y="4923628"/>
            <a:ext cx="500066" cy="142876"/>
            <a:chOff x="3143240" y="5715016"/>
            <a:chExt cx="500066" cy="142876"/>
          </a:xfrm>
        </p:grpSpPr>
        <p:sp>
          <p:nvSpPr>
            <p:cNvPr id="4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4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49" name="Line 16"/>
          <p:cNvSpPr>
            <a:spLocks noChangeShapeType="1"/>
          </p:cNvSpPr>
          <p:nvPr/>
        </p:nvSpPr>
        <p:spPr bwMode="auto">
          <a:xfrm>
            <a:off x="5927037" y="5209380"/>
            <a:ext cx="396875" cy="1587"/>
          </a:xfrm>
          <a:prstGeom prst="line">
            <a:avLst/>
          </a:prstGeom>
          <a:noFill/>
          <a:ln w="9360">
            <a:solidFill>
              <a:srgbClr val="000000"/>
            </a:solidFill>
            <a:miter lim="800000"/>
            <a:headEnd/>
            <a:tailEnd/>
          </a:ln>
          <a:effectLst/>
        </p:spPr>
        <p:txBody>
          <a:bodyPr/>
          <a:lstStyle/>
          <a:p>
            <a:endParaRPr lang="en-US" dirty="0"/>
          </a:p>
        </p:txBody>
      </p:sp>
      <p:sp>
        <p:nvSpPr>
          <p:cNvPr id="50" name="AutoShape 3"/>
          <p:cNvSpPr>
            <a:spLocks noChangeArrowheads="1"/>
          </p:cNvSpPr>
          <p:nvPr/>
        </p:nvSpPr>
        <p:spPr bwMode="auto">
          <a:xfrm>
            <a:off x="5355533" y="4709314"/>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52" name="AutoShape 4"/>
          <p:cNvSpPr>
            <a:spLocks noChangeArrowheads="1"/>
          </p:cNvSpPr>
          <p:nvPr/>
        </p:nvSpPr>
        <p:spPr bwMode="auto">
          <a:xfrm>
            <a:off x="4498277" y="4780752"/>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53" name="AutoShape 5"/>
          <p:cNvCxnSpPr>
            <a:cxnSpLocks noChangeShapeType="1"/>
            <a:stCxn id="52" idx="1"/>
            <a:endCxn id="62" idx="3"/>
          </p:cNvCxnSpPr>
          <p:nvPr/>
        </p:nvCxnSpPr>
        <p:spPr bwMode="auto">
          <a:xfrm rot="10800000">
            <a:off x="4069649" y="4959347"/>
            <a:ext cx="428628" cy="1588"/>
          </a:xfrm>
          <a:prstGeom prst="straightConnector1">
            <a:avLst/>
          </a:prstGeom>
          <a:noFill/>
          <a:ln w="9360">
            <a:solidFill>
              <a:srgbClr val="000000"/>
            </a:solidFill>
            <a:miter lim="800000"/>
            <a:headEnd/>
            <a:tailEnd/>
          </a:ln>
          <a:effectLst/>
        </p:spPr>
      </p:cxnSp>
      <p:cxnSp>
        <p:nvCxnSpPr>
          <p:cNvPr id="54" name="AutoShape 6"/>
          <p:cNvCxnSpPr>
            <a:cxnSpLocks noChangeShapeType="1"/>
            <a:stCxn id="50" idx="1"/>
            <a:endCxn id="52" idx="3"/>
          </p:cNvCxnSpPr>
          <p:nvPr/>
        </p:nvCxnSpPr>
        <p:spPr bwMode="auto">
          <a:xfrm rot="10800000">
            <a:off x="4998343" y="4959347"/>
            <a:ext cx="357190" cy="1588"/>
          </a:xfrm>
          <a:prstGeom prst="straightConnector1">
            <a:avLst/>
          </a:prstGeom>
          <a:noFill/>
          <a:ln w="9360">
            <a:solidFill>
              <a:srgbClr val="000000"/>
            </a:solidFill>
            <a:miter lim="800000"/>
            <a:headEnd/>
            <a:tailEnd/>
          </a:ln>
          <a:effectLst/>
        </p:spPr>
      </p:cxnSp>
      <p:sp>
        <p:nvSpPr>
          <p:cNvPr id="55" name="Oval 9"/>
          <p:cNvSpPr>
            <a:spLocks noChangeArrowheads="1"/>
          </p:cNvSpPr>
          <p:nvPr/>
        </p:nvSpPr>
        <p:spPr bwMode="auto">
          <a:xfrm>
            <a:off x="6284227" y="5137942"/>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57" name="Text Box 17"/>
          <p:cNvSpPr txBox="1">
            <a:spLocks noChangeArrowheads="1"/>
          </p:cNvSpPr>
          <p:nvPr/>
        </p:nvSpPr>
        <p:spPr bwMode="auto">
          <a:xfrm>
            <a:off x="2628546" y="4650018"/>
            <a:ext cx="28755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p:txBody>
      </p:sp>
      <p:sp>
        <p:nvSpPr>
          <p:cNvPr id="61" name="Text Box 19"/>
          <p:cNvSpPr txBox="1">
            <a:spLocks noChangeArrowheads="1"/>
          </p:cNvSpPr>
          <p:nvPr/>
        </p:nvSpPr>
        <p:spPr bwMode="auto">
          <a:xfrm>
            <a:off x="6557636" y="4637876"/>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62" name="AutoShape 3"/>
          <p:cNvSpPr>
            <a:spLocks noChangeArrowheads="1"/>
          </p:cNvSpPr>
          <p:nvPr/>
        </p:nvSpPr>
        <p:spPr bwMode="auto">
          <a:xfrm>
            <a:off x="3212393" y="4709314"/>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63" name="CasellaDiTesto 62"/>
          <p:cNvSpPr txBox="1"/>
          <p:nvPr/>
        </p:nvSpPr>
        <p:spPr>
          <a:xfrm>
            <a:off x="3092946" y="4209248"/>
            <a:ext cx="413896" cy="369332"/>
          </a:xfrm>
          <a:prstGeom prst="rect">
            <a:avLst/>
          </a:prstGeom>
          <a:noFill/>
        </p:spPr>
        <p:txBody>
          <a:bodyPr wrap="none" rtlCol="0">
            <a:spAutoFit/>
          </a:bodyPr>
          <a:lstStyle/>
          <a:p>
            <a:r>
              <a:rPr lang="it-IT" dirty="0" smtClean="0"/>
              <a:t>S2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Merge</a:t>
            </a:r>
            <a:endParaRPr lang="en-US" dirty="0"/>
          </a:p>
        </p:txBody>
      </p:sp>
      <p:sp>
        <p:nvSpPr>
          <p:cNvPr id="3" name="Segnaposto contenuto 2"/>
          <p:cNvSpPr>
            <a:spLocks noGrp="1"/>
          </p:cNvSpPr>
          <p:nvPr>
            <p:ph idx="1"/>
          </p:nvPr>
        </p:nvSpPr>
        <p:spPr/>
        <p:txBody>
          <a:bodyPr/>
          <a:lstStyle/>
          <a:p>
            <a:r>
              <a:rPr lang="it-IT" dirty="0" smtClean="0"/>
              <a:t>Given S and S1, their merge </a:t>
            </a:r>
          </a:p>
          <a:p>
            <a:endParaRPr lang="it-IT" dirty="0" smtClean="0"/>
          </a:p>
          <a:p>
            <a:pPr algn="ctr">
              <a:buNone/>
            </a:pPr>
            <a:r>
              <a:rPr lang="it-IT" dirty="0" smtClean="0"/>
              <a:t>merge(S, S1) </a:t>
            </a:r>
          </a:p>
          <a:p>
            <a:pPr>
              <a:buNone/>
            </a:pPr>
            <a:endParaRPr lang="it-IT" dirty="0" smtClean="0"/>
          </a:p>
          <a:p>
            <a:pPr>
              <a:buNone/>
            </a:pPr>
            <a:r>
              <a:rPr lang="it-IT" dirty="0" smtClean="0"/>
              <a:t>   is a schema S2 </a:t>
            </a:r>
            <a:r>
              <a:rPr lang="it-IT" dirty="0" err="1" smtClean="0"/>
              <a:t>that</a:t>
            </a:r>
            <a:r>
              <a:rPr lang="it-IT" dirty="0" smtClean="0"/>
              <a:t> contains the schema elements that appear in at least one of S or S1, modulo equivalence.</a:t>
            </a:r>
          </a:p>
          <a:p>
            <a:endParaRPr lang="it-IT" dirty="0" smtClean="0"/>
          </a:p>
          <a:p>
            <a:r>
              <a:rPr lang="it-IT" dirty="0" smtClean="0"/>
              <a:t>It can be interpreted as a set-oriented union. </a:t>
            </a:r>
          </a:p>
          <a:p>
            <a:endParaRPr lang="it-IT" dirty="0" smtClean="0"/>
          </a:p>
          <a:p>
            <a:pPr>
              <a:buNone/>
            </a:pP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17</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18</a:t>
            </a:fld>
            <a:endParaRPr lang="en-US" dirty="0"/>
          </a:p>
        </p:txBody>
      </p:sp>
      <p:grpSp>
        <p:nvGrpSpPr>
          <p:cNvPr id="3" name="Gruppo 6"/>
          <p:cNvGrpSpPr/>
          <p:nvPr/>
        </p:nvGrpSpPr>
        <p:grpSpPr>
          <a:xfrm>
            <a:off x="1142976" y="2500306"/>
            <a:ext cx="477861" cy="144463"/>
            <a:chOff x="1214414" y="4286256"/>
            <a:chExt cx="477861" cy="144463"/>
          </a:xfrm>
        </p:grpSpPr>
        <p:sp>
          <p:nvSpPr>
            <p:cNvPr id="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7" name="Gruppo 9"/>
          <p:cNvGrpSpPr/>
          <p:nvPr/>
        </p:nvGrpSpPr>
        <p:grpSpPr>
          <a:xfrm>
            <a:off x="1142976" y="2786058"/>
            <a:ext cx="460754" cy="152400"/>
            <a:chOff x="5572132" y="4857760"/>
            <a:chExt cx="460754" cy="152400"/>
          </a:xfrm>
        </p:grpSpPr>
        <p:sp>
          <p:nvSpPr>
            <p:cNvPr id="11"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12"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0" name="Gruppo 12"/>
          <p:cNvGrpSpPr/>
          <p:nvPr/>
        </p:nvGrpSpPr>
        <p:grpSpPr>
          <a:xfrm>
            <a:off x="4084277" y="2500306"/>
            <a:ext cx="541337" cy="144463"/>
            <a:chOff x="4652954" y="4786322"/>
            <a:chExt cx="541337" cy="144463"/>
          </a:xfrm>
        </p:grpSpPr>
        <p:sp>
          <p:nvSpPr>
            <p:cNvPr id="1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3" name="Gruppo 15"/>
          <p:cNvGrpSpPr/>
          <p:nvPr/>
        </p:nvGrpSpPr>
        <p:grpSpPr>
          <a:xfrm>
            <a:off x="4084277" y="2714620"/>
            <a:ext cx="500066" cy="142876"/>
            <a:chOff x="3143240" y="5715016"/>
            <a:chExt cx="500066" cy="142876"/>
          </a:xfrm>
        </p:grpSpPr>
        <p:sp>
          <p:nvSpPr>
            <p:cNvPr id="1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9" name="Line 16"/>
          <p:cNvSpPr>
            <a:spLocks noChangeShapeType="1"/>
          </p:cNvSpPr>
          <p:nvPr/>
        </p:nvSpPr>
        <p:spPr bwMode="auto">
          <a:xfrm>
            <a:off x="4084277"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0" name="AutoShape 3"/>
          <p:cNvSpPr>
            <a:spLocks noChangeArrowheads="1"/>
          </p:cNvSpPr>
          <p:nvPr/>
        </p:nvSpPr>
        <p:spPr bwMode="auto">
          <a:xfrm>
            <a:off x="351277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1" name="AutoShape 4"/>
          <p:cNvSpPr>
            <a:spLocks noChangeArrowheads="1"/>
          </p:cNvSpPr>
          <p:nvPr/>
        </p:nvSpPr>
        <p:spPr bwMode="auto">
          <a:xfrm>
            <a:off x="2655517"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22" name="AutoShape 5"/>
          <p:cNvCxnSpPr>
            <a:cxnSpLocks noChangeShapeType="1"/>
            <a:stCxn id="21" idx="1"/>
            <a:endCxn id="31" idx="3"/>
          </p:cNvCxnSpPr>
          <p:nvPr/>
        </p:nvCxnSpPr>
        <p:spPr bwMode="auto">
          <a:xfrm rot="10800000">
            <a:off x="2226889" y="2750339"/>
            <a:ext cx="428628" cy="1588"/>
          </a:xfrm>
          <a:prstGeom prst="straightConnector1">
            <a:avLst/>
          </a:prstGeom>
          <a:noFill/>
          <a:ln w="9360">
            <a:solidFill>
              <a:srgbClr val="000000"/>
            </a:solidFill>
            <a:miter lim="800000"/>
            <a:headEnd/>
            <a:tailEnd/>
          </a:ln>
          <a:effectLst/>
        </p:spPr>
      </p:cxnSp>
      <p:cxnSp>
        <p:nvCxnSpPr>
          <p:cNvPr id="23" name="AutoShape 6"/>
          <p:cNvCxnSpPr>
            <a:cxnSpLocks noChangeShapeType="1"/>
            <a:stCxn id="20" idx="1"/>
            <a:endCxn id="21" idx="3"/>
          </p:cNvCxnSpPr>
          <p:nvPr/>
        </p:nvCxnSpPr>
        <p:spPr bwMode="auto">
          <a:xfrm rot="10800000">
            <a:off x="3155583" y="2750339"/>
            <a:ext cx="357190" cy="1588"/>
          </a:xfrm>
          <a:prstGeom prst="straightConnector1">
            <a:avLst/>
          </a:prstGeom>
          <a:noFill/>
          <a:ln w="9360">
            <a:solidFill>
              <a:srgbClr val="000000"/>
            </a:solidFill>
            <a:miter lim="800000"/>
            <a:headEnd/>
            <a:tailEnd/>
          </a:ln>
          <a:effectLst/>
        </p:spPr>
      </p:cxnSp>
      <p:sp>
        <p:nvSpPr>
          <p:cNvPr id="24" name="Oval 9"/>
          <p:cNvSpPr>
            <a:spLocks noChangeArrowheads="1"/>
          </p:cNvSpPr>
          <p:nvPr/>
        </p:nvSpPr>
        <p:spPr bwMode="auto">
          <a:xfrm>
            <a:off x="4441467"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5" name="Text Box 17"/>
          <p:cNvSpPr txBox="1">
            <a:spLocks noChangeArrowheads="1"/>
          </p:cNvSpPr>
          <p:nvPr/>
        </p:nvSpPr>
        <p:spPr bwMode="auto">
          <a:xfrm>
            <a:off x="785786" y="2357430"/>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7" name="Text Box 19"/>
          <p:cNvSpPr txBox="1">
            <a:spLocks noChangeArrowheads="1"/>
          </p:cNvSpPr>
          <p:nvPr/>
        </p:nvSpPr>
        <p:spPr bwMode="auto">
          <a:xfrm>
            <a:off x="4714876" y="2428868"/>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31" name="AutoShape 3"/>
          <p:cNvSpPr>
            <a:spLocks noChangeArrowheads="1"/>
          </p:cNvSpPr>
          <p:nvPr/>
        </p:nvSpPr>
        <p:spPr bwMode="auto">
          <a:xfrm>
            <a:off x="136963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16" name="Gruppo 34"/>
          <p:cNvGrpSpPr/>
          <p:nvPr/>
        </p:nvGrpSpPr>
        <p:grpSpPr>
          <a:xfrm>
            <a:off x="6774235" y="2714620"/>
            <a:ext cx="460754" cy="152400"/>
            <a:chOff x="5572132" y="4857760"/>
            <a:chExt cx="460754" cy="152400"/>
          </a:xfrm>
        </p:grpSpPr>
        <p:sp>
          <p:nvSpPr>
            <p:cNvPr id="36"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37"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51" name="Text Box 18"/>
          <p:cNvSpPr txBox="1">
            <a:spLocks noChangeArrowheads="1"/>
          </p:cNvSpPr>
          <p:nvPr/>
        </p:nvSpPr>
        <p:spPr bwMode="auto">
          <a:xfrm>
            <a:off x="6488483" y="2643182"/>
            <a:ext cx="269923"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F</a:t>
            </a:r>
            <a:endParaRPr lang="it-IT" sz="1200" dirty="0">
              <a:solidFill>
                <a:srgbClr val="000000"/>
              </a:solidFill>
              <a:latin typeface="Verdana" pitchFamily="32" charset="0"/>
              <a:ea typeface="DejaVu Sans" charset="0"/>
              <a:cs typeface="DejaVu Sans" charset="0"/>
            </a:endParaRPr>
          </a:p>
        </p:txBody>
      </p:sp>
      <p:sp>
        <p:nvSpPr>
          <p:cNvPr id="56" name="AutoShape 3"/>
          <p:cNvSpPr>
            <a:spLocks noChangeArrowheads="1"/>
          </p:cNvSpPr>
          <p:nvPr/>
        </p:nvSpPr>
        <p:spPr bwMode="auto">
          <a:xfrm>
            <a:off x="7000892" y="2428868"/>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58" name="CasellaDiTesto 57"/>
          <p:cNvSpPr txBox="1"/>
          <p:nvPr/>
        </p:nvSpPr>
        <p:spPr>
          <a:xfrm>
            <a:off x="3143240" y="3929066"/>
            <a:ext cx="3188886" cy="646331"/>
          </a:xfrm>
          <a:prstGeom prst="rect">
            <a:avLst/>
          </a:prstGeom>
          <a:noFill/>
        </p:spPr>
        <p:txBody>
          <a:bodyPr wrap="none" rtlCol="0">
            <a:spAutoFit/>
          </a:bodyPr>
          <a:lstStyle/>
          <a:p>
            <a:r>
              <a:rPr lang="it-IT" sz="3600" dirty="0" err="1" smtClean="0"/>
              <a:t>Merge</a:t>
            </a:r>
            <a:r>
              <a:rPr lang="it-IT" sz="3600" dirty="0" smtClean="0"/>
              <a:t>(S,S</a:t>
            </a:r>
            <a:r>
              <a:rPr lang="it-IT" sz="3600" baseline="-25000" dirty="0" smtClean="0"/>
              <a:t>1</a:t>
            </a:r>
            <a:r>
              <a:rPr lang="it-IT" sz="3600" dirty="0" smtClean="0"/>
              <a:t>) = ?</a:t>
            </a:r>
            <a:endParaRPr lang="en-US" sz="3600" dirty="0"/>
          </a:p>
        </p:txBody>
      </p:sp>
      <p:sp>
        <p:nvSpPr>
          <p:cNvPr id="59" name="CasellaDiTesto 58"/>
          <p:cNvSpPr txBox="1"/>
          <p:nvPr/>
        </p:nvSpPr>
        <p:spPr>
          <a:xfrm>
            <a:off x="1214414" y="2000240"/>
            <a:ext cx="301686" cy="369332"/>
          </a:xfrm>
          <a:prstGeom prst="rect">
            <a:avLst/>
          </a:prstGeom>
          <a:noFill/>
        </p:spPr>
        <p:txBody>
          <a:bodyPr wrap="none" rtlCol="0">
            <a:spAutoFit/>
          </a:bodyPr>
          <a:lstStyle/>
          <a:p>
            <a:r>
              <a:rPr lang="it-IT" dirty="0" smtClean="0"/>
              <a:t>S</a:t>
            </a:r>
            <a:endParaRPr lang="en-US" dirty="0"/>
          </a:p>
        </p:txBody>
      </p:sp>
      <p:sp>
        <p:nvSpPr>
          <p:cNvPr id="60" name="CasellaDiTesto 59"/>
          <p:cNvSpPr txBox="1"/>
          <p:nvPr/>
        </p:nvSpPr>
        <p:spPr>
          <a:xfrm>
            <a:off x="6715140" y="1857364"/>
            <a:ext cx="373820" cy="369332"/>
          </a:xfrm>
          <a:prstGeom prst="rect">
            <a:avLst/>
          </a:prstGeom>
          <a:noFill/>
        </p:spPr>
        <p:txBody>
          <a:bodyPr wrap="none" rtlCol="0">
            <a:spAutoFit/>
          </a:bodyPr>
          <a:lstStyle/>
          <a:p>
            <a:r>
              <a:rPr lang="it-IT" dirty="0" smtClean="0"/>
              <a:t>S1</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19</a:t>
            </a:fld>
            <a:endParaRPr lang="en-US" dirty="0"/>
          </a:p>
        </p:txBody>
      </p:sp>
      <p:grpSp>
        <p:nvGrpSpPr>
          <p:cNvPr id="3" name="Gruppo 6"/>
          <p:cNvGrpSpPr/>
          <p:nvPr/>
        </p:nvGrpSpPr>
        <p:grpSpPr>
          <a:xfrm>
            <a:off x="1142976" y="2500306"/>
            <a:ext cx="477861" cy="144463"/>
            <a:chOff x="1214414" y="4286256"/>
            <a:chExt cx="477861" cy="144463"/>
          </a:xfrm>
        </p:grpSpPr>
        <p:sp>
          <p:nvSpPr>
            <p:cNvPr id="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7" name="Gruppo 9"/>
          <p:cNvGrpSpPr/>
          <p:nvPr/>
        </p:nvGrpSpPr>
        <p:grpSpPr>
          <a:xfrm>
            <a:off x="1142976" y="2786058"/>
            <a:ext cx="460754" cy="152400"/>
            <a:chOff x="5572132" y="4857760"/>
            <a:chExt cx="460754" cy="152400"/>
          </a:xfrm>
        </p:grpSpPr>
        <p:sp>
          <p:nvSpPr>
            <p:cNvPr id="11"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12"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0" name="Gruppo 12"/>
          <p:cNvGrpSpPr/>
          <p:nvPr/>
        </p:nvGrpSpPr>
        <p:grpSpPr>
          <a:xfrm>
            <a:off x="4084277" y="2500306"/>
            <a:ext cx="541337" cy="144463"/>
            <a:chOff x="4652954" y="4786322"/>
            <a:chExt cx="541337" cy="144463"/>
          </a:xfrm>
        </p:grpSpPr>
        <p:sp>
          <p:nvSpPr>
            <p:cNvPr id="1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3" name="Gruppo 15"/>
          <p:cNvGrpSpPr/>
          <p:nvPr/>
        </p:nvGrpSpPr>
        <p:grpSpPr>
          <a:xfrm>
            <a:off x="4084277" y="2714620"/>
            <a:ext cx="500066" cy="142876"/>
            <a:chOff x="3143240" y="5715016"/>
            <a:chExt cx="500066" cy="142876"/>
          </a:xfrm>
        </p:grpSpPr>
        <p:sp>
          <p:nvSpPr>
            <p:cNvPr id="1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9" name="Line 16"/>
          <p:cNvSpPr>
            <a:spLocks noChangeShapeType="1"/>
          </p:cNvSpPr>
          <p:nvPr/>
        </p:nvSpPr>
        <p:spPr bwMode="auto">
          <a:xfrm>
            <a:off x="4084277"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0" name="AutoShape 3"/>
          <p:cNvSpPr>
            <a:spLocks noChangeArrowheads="1"/>
          </p:cNvSpPr>
          <p:nvPr/>
        </p:nvSpPr>
        <p:spPr bwMode="auto">
          <a:xfrm>
            <a:off x="351277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1" name="AutoShape 4"/>
          <p:cNvSpPr>
            <a:spLocks noChangeArrowheads="1"/>
          </p:cNvSpPr>
          <p:nvPr/>
        </p:nvSpPr>
        <p:spPr bwMode="auto">
          <a:xfrm>
            <a:off x="2655517"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22" name="AutoShape 5"/>
          <p:cNvCxnSpPr>
            <a:cxnSpLocks noChangeShapeType="1"/>
            <a:stCxn id="21" idx="1"/>
            <a:endCxn id="31" idx="3"/>
          </p:cNvCxnSpPr>
          <p:nvPr/>
        </p:nvCxnSpPr>
        <p:spPr bwMode="auto">
          <a:xfrm rot="10800000">
            <a:off x="2226889" y="2750339"/>
            <a:ext cx="428628" cy="1588"/>
          </a:xfrm>
          <a:prstGeom prst="straightConnector1">
            <a:avLst/>
          </a:prstGeom>
          <a:noFill/>
          <a:ln w="9360">
            <a:solidFill>
              <a:srgbClr val="000000"/>
            </a:solidFill>
            <a:miter lim="800000"/>
            <a:headEnd/>
            <a:tailEnd/>
          </a:ln>
          <a:effectLst/>
        </p:spPr>
      </p:cxnSp>
      <p:cxnSp>
        <p:nvCxnSpPr>
          <p:cNvPr id="23" name="AutoShape 6"/>
          <p:cNvCxnSpPr>
            <a:cxnSpLocks noChangeShapeType="1"/>
            <a:stCxn id="20" idx="1"/>
            <a:endCxn id="21" idx="3"/>
          </p:cNvCxnSpPr>
          <p:nvPr/>
        </p:nvCxnSpPr>
        <p:spPr bwMode="auto">
          <a:xfrm rot="10800000">
            <a:off x="3155583" y="2750339"/>
            <a:ext cx="357190" cy="1588"/>
          </a:xfrm>
          <a:prstGeom prst="straightConnector1">
            <a:avLst/>
          </a:prstGeom>
          <a:noFill/>
          <a:ln w="9360">
            <a:solidFill>
              <a:srgbClr val="000000"/>
            </a:solidFill>
            <a:miter lim="800000"/>
            <a:headEnd/>
            <a:tailEnd/>
          </a:ln>
          <a:effectLst/>
        </p:spPr>
      </p:cxnSp>
      <p:sp>
        <p:nvSpPr>
          <p:cNvPr id="24" name="Oval 9"/>
          <p:cNvSpPr>
            <a:spLocks noChangeArrowheads="1"/>
          </p:cNvSpPr>
          <p:nvPr/>
        </p:nvSpPr>
        <p:spPr bwMode="auto">
          <a:xfrm>
            <a:off x="4441467"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5" name="Text Box 17"/>
          <p:cNvSpPr txBox="1">
            <a:spLocks noChangeArrowheads="1"/>
          </p:cNvSpPr>
          <p:nvPr/>
        </p:nvSpPr>
        <p:spPr bwMode="auto">
          <a:xfrm>
            <a:off x="785786" y="2357430"/>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27" name="Text Box 19"/>
          <p:cNvSpPr txBox="1">
            <a:spLocks noChangeArrowheads="1"/>
          </p:cNvSpPr>
          <p:nvPr/>
        </p:nvSpPr>
        <p:spPr bwMode="auto">
          <a:xfrm>
            <a:off x="4714876" y="2428868"/>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31" name="AutoShape 3"/>
          <p:cNvSpPr>
            <a:spLocks noChangeArrowheads="1"/>
          </p:cNvSpPr>
          <p:nvPr/>
        </p:nvSpPr>
        <p:spPr bwMode="auto">
          <a:xfrm>
            <a:off x="1369633"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grpSp>
        <p:nvGrpSpPr>
          <p:cNvPr id="16" name="Gruppo 34"/>
          <p:cNvGrpSpPr/>
          <p:nvPr/>
        </p:nvGrpSpPr>
        <p:grpSpPr>
          <a:xfrm>
            <a:off x="6774235" y="2714620"/>
            <a:ext cx="460754" cy="152400"/>
            <a:chOff x="5572132" y="4857760"/>
            <a:chExt cx="460754" cy="152400"/>
          </a:xfrm>
        </p:grpSpPr>
        <p:sp>
          <p:nvSpPr>
            <p:cNvPr id="36"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37"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51" name="Text Box 18"/>
          <p:cNvSpPr txBox="1">
            <a:spLocks noChangeArrowheads="1"/>
          </p:cNvSpPr>
          <p:nvPr/>
        </p:nvSpPr>
        <p:spPr bwMode="auto">
          <a:xfrm>
            <a:off x="6488483" y="2643182"/>
            <a:ext cx="269923"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F</a:t>
            </a:r>
            <a:endParaRPr lang="it-IT" sz="1200" dirty="0">
              <a:solidFill>
                <a:srgbClr val="000000"/>
              </a:solidFill>
              <a:latin typeface="Verdana" pitchFamily="32" charset="0"/>
              <a:ea typeface="DejaVu Sans" charset="0"/>
              <a:cs typeface="DejaVu Sans" charset="0"/>
            </a:endParaRPr>
          </a:p>
        </p:txBody>
      </p:sp>
      <p:sp>
        <p:nvSpPr>
          <p:cNvPr id="56" name="AutoShape 3"/>
          <p:cNvSpPr>
            <a:spLocks noChangeArrowheads="1"/>
          </p:cNvSpPr>
          <p:nvPr/>
        </p:nvSpPr>
        <p:spPr bwMode="auto">
          <a:xfrm>
            <a:off x="7000892" y="2428868"/>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
        <p:nvSpPr>
          <p:cNvPr id="58" name="CasellaDiTesto 57"/>
          <p:cNvSpPr txBox="1"/>
          <p:nvPr/>
        </p:nvSpPr>
        <p:spPr>
          <a:xfrm>
            <a:off x="3286116" y="3571876"/>
            <a:ext cx="2503827" cy="461665"/>
          </a:xfrm>
          <a:prstGeom prst="rect">
            <a:avLst/>
          </a:prstGeom>
          <a:noFill/>
        </p:spPr>
        <p:txBody>
          <a:bodyPr wrap="none" rtlCol="0">
            <a:spAutoFit/>
          </a:bodyPr>
          <a:lstStyle/>
          <a:p>
            <a:pPr algn="ctr"/>
            <a:r>
              <a:rPr lang="it-IT" sz="2400" dirty="0" err="1" smtClean="0"/>
              <a:t>Merge</a:t>
            </a:r>
            <a:r>
              <a:rPr lang="it-IT" sz="2400" dirty="0" smtClean="0"/>
              <a:t>(S1,S2) = S3</a:t>
            </a:r>
            <a:endParaRPr lang="en-US" sz="2400" dirty="0"/>
          </a:p>
        </p:txBody>
      </p:sp>
      <p:sp>
        <p:nvSpPr>
          <p:cNvPr id="59" name="CasellaDiTesto 58"/>
          <p:cNvSpPr txBox="1"/>
          <p:nvPr/>
        </p:nvSpPr>
        <p:spPr>
          <a:xfrm>
            <a:off x="928662" y="2000240"/>
            <a:ext cx="373820" cy="369332"/>
          </a:xfrm>
          <a:prstGeom prst="rect">
            <a:avLst/>
          </a:prstGeom>
          <a:noFill/>
        </p:spPr>
        <p:txBody>
          <a:bodyPr wrap="none" rtlCol="0">
            <a:spAutoFit/>
          </a:bodyPr>
          <a:lstStyle/>
          <a:p>
            <a:r>
              <a:rPr lang="it-IT" dirty="0" smtClean="0"/>
              <a:t>S1</a:t>
            </a:r>
            <a:endParaRPr lang="en-US" dirty="0"/>
          </a:p>
        </p:txBody>
      </p:sp>
      <p:sp>
        <p:nvSpPr>
          <p:cNvPr id="60" name="CasellaDiTesto 59"/>
          <p:cNvSpPr txBox="1"/>
          <p:nvPr/>
        </p:nvSpPr>
        <p:spPr>
          <a:xfrm>
            <a:off x="6715140" y="1988098"/>
            <a:ext cx="413896" cy="369332"/>
          </a:xfrm>
          <a:prstGeom prst="rect">
            <a:avLst/>
          </a:prstGeom>
          <a:noFill/>
        </p:spPr>
        <p:txBody>
          <a:bodyPr wrap="none" rtlCol="0">
            <a:spAutoFit/>
          </a:bodyPr>
          <a:lstStyle/>
          <a:p>
            <a:r>
              <a:rPr lang="it-IT" dirty="0" smtClean="0"/>
              <a:t>S2</a:t>
            </a:r>
            <a:endParaRPr lang="en-US" dirty="0"/>
          </a:p>
        </p:txBody>
      </p:sp>
      <p:grpSp>
        <p:nvGrpSpPr>
          <p:cNvPr id="26" name="Gruppo 6"/>
          <p:cNvGrpSpPr/>
          <p:nvPr/>
        </p:nvGrpSpPr>
        <p:grpSpPr>
          <a:xfrm>
            <a:off x="2928926" y="4643446"/>
            <a:ext cx="477861" cy="144463"/>
            <a:chOff x="1214414" y="4286256"/>
            <a:chExt cx="477861" cy="144463"/>
          </a:xfrm>
        </p:grpSpPr>
        <p:sp>
          <p:nvSpPr>
            <p:cNvPr id="38"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39"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28" name="Gruppo 12"/>
          <p:cNvGrpSpPr/>
          <p:nvPr/>
        </p:nvGrpSpPr>
        <p:grpSpPr>
          <a:xfrm>
            <a:off x="5927037" y="4709314"/>
            <a:ext cx="541337" cy="144463"/>
            <a:chOff x="4652954" y="4786322"/>
            <a:chExt cx="541337" cy="144463"/>
          </a:xfrm>
        </p:grpSpPr>
        <p:sp>
          <p:nvSpPr>
            <p:cNvPr id="44"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45"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29" name="Gruppo 15"/>
          <p:cNvGrpSpPr/>
          <p:nvPr/>
        </p:nvGrpSpPr>
        <p:grpSpPr>
          <a:xfrm>
            <a:off x="5927037" y="4923628"/>
            <a:ext cx="500066" cy="142876"/>
            <a:chOff x="3143240" y="5715016"/>
            <a:chExt cx="500066" cy="142876"/>
          </a:xfrm>
        </p:grpSpPr>
        <p:sp>
          <p:nvSpPr>
            <p:cNvPr id="47"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48"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49" name="Line 16"/>
          <p:cNvSpPr>
            <a:spLocks noChangeShapeType="1"/>
          </p:cNvSpPr>
          <p:nvPr/>
        </p:nvSpPr>
        <p:spPr bwMode="auto">
          <a:xfrm>
            <a:off x="5927037" y="5209380"/>
            <a:ext cx="396875" cy="1587"/>
          </a:xfrm>
          <a:prstGeom prst="line">
            <a:avLst/>
          </a:prstGeom>
          <a:noFill/>
          <a:ln w="9360">
            <a:solidFill>
              <a:srgbClr val="000000"/>
            </a:solidFill>
            <a:miter lim="800000"/>
            <a:headEnd/>
            <a:tailEnd/>
          </a:ln>
          <a:effectLst/>
        </p:spPr>
        <p:txBody>
          <a:bodyPr/>
          <a:lstStyle/>
          <a:p>
            <a:endParaRPr lang="en-US" dirty="0"/>
          </a:p>
        </p:txBody>
      </p:sp>
      <p:sp>
        <p:nvSpPr>
          <p:cNvPr id="50" name="AutoShape 3"/>
          <p:cNvSpPr>
            <a:spLocks noChangeArrowheads="1"/>
          </p:cNvSpPr>
          <p:nvPr/>
        </p:nvSpPr>
        <p:spPr bwMode="auto">
          <a:xfrm>
            <a:off x="5355533" y="4709314"/>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endParaRPr lang="it-IT" sz="1200" dirty="0">
              <a:solidFill>
                <a:srgbClr val="000000"/>
              </a:solidFill>
              <a:latin typeface="Verdana" pitchFamily="32" charset="0"/>
              <a:ea typeface="DejaVu Sans" charset="0"/>
              <a:cs typeface="DejaVu Sans" charset="0"/>
            </a:endParaRPr>
          </a:p>
        </p:txBody>
      </p:sp>
      <p:sp>
        <p:nvSpPr>
          <p:cNvPr id="52" name="AutoShape 4"/>
          <p:cNvSpPr>
            <a:spLocks noChangeArrowheads="1"/>
          </p:cNvSpPr>
          <p:nvPr/>
        </p:nvSpPr>
        <p:spPr bwMode="auto">
          <a:xfrm>
            <a:off x="4498277" y="4780752"/>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53" name="AutoShape 5"/>
          <p:cNvCxnSpPr>
            <a:cxnSpLocks noChangeShapeType="1"/>
            <a:stCxn id="52" idx="1"/>
            <a:endCxn id="62" idx="3"/>
          </p:cNvCxnSpPr>
          <p:nvPr/>
        </p:nvCxnSpPr>
        <p:spPr bwMode="auto">
          <a:xfrm rot="10800000">
            <a:off x="4069649" y="4959347"/>
            <a:ext cx="428628" cy="1588"/>
          </a:xfrm>
          <a:prstGeom prst="straightConnector1">
            <a:avLst/>
          </a:prstGeom>
          <a:noFill/>
          <a:ln w="9360">
            <a:solidFill>
              <a:srgbClr val="000000"/>
            </a:solidFill>
            <a:miter lim="800000"/>
            <a:headEnd/>
            <a:tailEnd/>
          </a:ln>
          <a:effectLst/>
        </p:spPr>
      </p:cxnSp>
      <p:cxnSp>
        <p:nvCxnSpPr>
          <p:cNvPr id="54" name="AutoShape 6"/>
          <p:cNvCxnSpPr>
            <a:cxnSpLocks noChangeShapeType="1"/>
            <a:stCxn id="50" idx="1"/>
            <a:endCxn id="52" idx="3"/>
          </p:cNvCxnSpPr>
          <p:nvPr/>
        </p:nvCxnSpPr>
        <p:spPr bwMode="auto">
          <a:xfrm rot="10800000">
            <a:off x="4998343" y="4959347"/>
            <a:ext cx="357190" cy="1588"/>
          </a:xfrm>
          <a:prstGeom prst="straightConnector1">
            <a:avLst/>
          </a:prstGeom>
          <a:noFill/>
          <a:ln w="9360">
            <a:solidFill>
              <a:srgbClr val="000000"/>
            </a:solidFill>
            <a:miter lim="800000"/>
            <a:headEnd/>
            <a:tailEnd/>
          </a:ln>
          <a:effectLst/>
        </p:spPr>
      </p:cxnSp>
      <p:sp>
        <p:nvSpPr>
          <p:cNvPr id="55" name="Oval 9"/>
          <p:cNvSpPr>
            <a:spLocks noChangeArrowheads="1"/>
          </p:cNvSpPr>
          <p:nvPr/>
        </p:nvSpPr>
        <p:spPr bwMode="auto">
          <a:xfrm>
            <a:off x="6284227" y="5137942"/>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57" name="Text Box 17"/>
          <p:cNvSpPr txBox="1">
            <a:spLocks noChangeArrowheads="1"/>
          </p:cNvSpPr>
          <p:nvPr/>
        </p:nvSpPr>
        <p:spPr bwMode="auto">
          <a:xfrm>
            <a:off x="2641370" y="4637876"/>
            <a:ext cx="287556"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B</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F</a:t>
            </a:r>
          </a:p>
        </p:txBody>
      </p:sp>
      <p:sp>
        <p:nvSpPr>
          <p:cNvPr id="61" name="Text Box 19"/>
          <p:cNvSpPr txBox="1">
            <a:spLocks noChangeArrowheads="1"/>
          </p:cNvSpPr>
          <p:nvPr/>
        </p:nvSpPr>
        <p:spPr bwMode="auto">
          <a:xfrm>
            <a:off x="6557636" y="4637876"/>
            <a:ext cx="300380" cy="64851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C</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a:t>
            </a:r>
          </a:p>
        </p:txBody>
      </p:sp>
      <p:sp>
        <p:nvSpPr>
          <p:cNvPr id="63" name="CasellaDiTesto 62"/>
          <p:cNvSpPr txBox="1"/>
          <p:nvPr/>
        </p:nvSpPr>
        <p:spPr>
          <a:xfrm>
            <a:off x="3057174" y="4209248"/>
            <a:ext cx="407484" cy="369332"/>
          </a:xfrm>
          <a:prstGeom prst="rect">
            <a:avLst/>
          </a:prstGeom>
          <a:noFill/>
        </p:spPr>
        <p:txBody>
          <a:bodyPr wrap="none" rtlCol="0">
            <a:spAutoFit/>
          </a:bodyPr>
          <a:lstStyle/>
          <a:p>
            <a:r>
              <a:rPr lang="it-IT" dirty="0" smtClean="0"/>
              <a:t>S3</a:t>
            </a:r>
            <a:endParaRPr lang="en-US" dirty="0"/>
          </a:p>
        </p:txBody>
      </p:sp>
      <p:grpSp>
        <p:nvGrpSpPr>
          <p:cNvPr id="64" name="Gruppo 34"/>
          <p:cNvGrpSpPr/>
          <p:nvPr/>
        </p:nvGrpSpPr>
        <p:grpSpPr>
          <a:xfrm>
            <a:off x="2928926" y="5072074"/>
            <a:ext cx="460754" cy="152400"/>
            <a:chOff x="5572132" y="4857760"/>
            <a:chExt cx="460754" cy="152400"/>
          </a:xfrm>
        </p:grpSpPr>
        <p:sp>
          <p:nvSpPr>
            <p:cNvPr id="65"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66"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68" name="Gruppo 34"/>
          <p:cNvGrpSpPr/>
          <p:nvPr/>
        </p:nvGrpSpPr>
        <p:grpSpPr>
          <a:xfrm>
            <a:off x="2928926" y="4857760"/>
            <a:ext cx="460754" cy="152400"/>
            <a:chOff x="5572132" y="4857760"/>
            <a:chExt cx="460754" cy="152400"/>
          </a:xfrm>
        </p:grpSpPr>
        <p:sp>
          <p:nvSpPr>
            <p:cNvPr id="69"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70"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62" name="AutoShape 3"/>
          <p:cNvSpPr>
            <a:spLocks noChangeArrowheads="1"/>
          </p:cNvSpPr>
          <p:nvPr/>
        </p:nvSpPr>
        <p:spPr bwMode="auto">
          <a:xfrm>
            <a:off x="3212393" y="4709314"/>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A</a:t>
            </a:r>
            <a:endParaRPr lang="it-IT" sz="1200" dirty="0">
              <a:solidFill>
                <a:srgbClr val="000000"/>
              </a:solidFill>
              <a:latin typeface="Verdana" pitchFamily="32" charset="0"/>
              <a:ea typeface="DejaVu Sans" charset="0"/>
              <a:cs typeface="DejaVu San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Model management</a:t>
            </a:r>
            <a:endParaRPr lang="en-US" dirty="0"/>
          </a:p>
        </p:txBody>
      </p:sp>
      <p:sp>
        <p:nvSpPr>
          <p:cNvPr id="3" name="Segnaposto contenuto 2"/>
          <p:cNvSpPr>
            <a:spLocks noGrp="1"/>
          </p:cNvSpPr>
          <p:nvPr>
            <p:ph idx="1"/>
          </p:nvPr>
        </p:nvSpPr>
        <p:spPr/>
        <p:txBody>
          <a:bodyPr>
            <a:normAutofit/>
          </a:bodyPr>
          <a:lstStyle/>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What is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 systematic  approach to metadata management, which handles schemas by means of a set of predefined operators. </a:t>
            </a:r>
          </a:p>
          <a:p>
            <a:pPr lvl="1">
              <a:lnSpc>
                <a:spcPct val="80000"/>
              </a:lnSpc>
              <a:spcBef>
                <a:spcPts val="4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dirty="0" smtClean="0"/>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Its goals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Enhance the productivity of software developers, by offering them techniques that allow for high-level specifications and abstraction over recurring tasks involving the manipulation of schemas.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smtClean="0"/>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2</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Compose</a:t>
            </a:r>
            <a:endParaRPr lang="en-US" dirty="0"/>
          </a:p>
        </p:txBody>
      </p:sp>
      <p:sp>
        <p:nvSpPr>
          <p:cNvPr id="3" name="Segnaposto contenuto 2"/>
          <p:cNvSpPr>
            <a:spLocks noGrp="1"/>
          </p:cNvSpPr>
          <p:nvPr>
            <p:ph idx="1"/>
          </p:nvPr>
        </p:nvSpPr>
        <p:spPr/>
        <p:txBody>
          <a:bodyPr/>
          <a:lstStyle/>
          <a:p>
            <a:r>
              <a:rPr lang="en-US" dirty="0" smtClean="0"/>
              <a:t>Given three schemas: S1, S2, S3 and two mappings, map12 between S1 and S2 and map23 between S2 and S3, we define map13 as the composition of map12 and map23 as the mapping between S1 and S3</a:t>
            </a:r>
            <a:r>
              <a:rPr lang="en-US" dirty="0" smtClean="0"/>
              <a:t>.</a:t>
            </a:r>
          </a:p>
          <a:p>
            <a:endParaRPr lang="it-IT" dirty="0" smtClean="0"/>
          </a:p>
          <a:p>
            <a:pPr algn="ctr">
              <a:buNone/>
            </a:pPr>
            <a:r>
              <a:rPr lang="it-IT" dirty="0" smtClean="0"/>
              <a:t>Compose(S1, S2,S3, map12, map23) </a:t>
            </a:r>
            <a:r>
              <a:rPr lang="it-IT" smtClean="0"/>
              <a:t>= map13</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20</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Modelgen</a:t>
            </a:r>
            <a:endParaRPr lang="en-US" dirty="0"/>
          </a:p>
        </p:txBody>
      </p:sp>
      <p:sp>
        <p:nvSpPr>
          <p:cNvPr id="3" name="Segnaposto contenuto 2"/>
          <p:cNvSpPr>
            <a:spLocks noGrp="1"/>
          </p:cNvSpPr>
          <p:nvPr>
            <p:ph idx="1"/>
          </p:nvPr>
        </p:nvSpPr>
        <p:spPr/>
        <p:txBody>
          <a:bodyPr/>
          <a:lstStyle/>
          <a:p>
            <a:r>
              <a:rPr lang="it-IT" dirty="0" smtClean="0"/>
              <a:t>Given a schema S of a source model M and a target model M 1 , the translation </a:t>
            </a:r>
          </a:p>
          <a:p>
            <a:endParaRPr lang="it-IT" dirty="0" smtClean="0"/>
          </a:p>
          <a:p>
            <a:pPr algn="ctr">
              <a:buNone/>
            </a:pPr>
            <a:r>
              <a:rPr lang="it-IT" dirty="0" smtClean="0"/>
              <a:t>modelgen(S, M 1 ) </a:t>
            </a:r>
          </a:p>
          <a:p>
            <a:pPr>
              <a:buNone/>
            </a:pPr>
            <a:endParaRPr lang="it-IT" dirty="0" smtClean="0"/>
          </a:p>
          <a:p>
            <a:pPr>
              <a:buNone/>
            </a:pPr>
            <a:r>
              <a:rPr lang="it-IT" dirty="0" smtClean="0"/>
              <a:t>   is a schema S1 </a:t>
            </a:r>
            <a:r>
              <a:rPr lang="it-IT" dirty="0" err="1" smtClean="0"/>
              <a:t>of</a:t>
            </a:r>
            <a:r>
              <a:rPr lang="it-IT" dirty="0" smtClean="0"/>
              <a:t> M1 that corresponds to S . </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21</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Modelgen</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22</a:t>
            </a:fld>
            <a:endParaRPr lang="en-US" dirty="0"/>
          </a:p>
        </p:txBody>
      </p:sp>
      <p:sp>
        <p:nvSpPr>
          <p:cNvPr id="7" name="Decisione 6"/>
          <p:cNvSpPr/>
          <p:nvPr/>
        </p:nvSpPr>
        <p:spPr>
          <a:xfrm>
            <a:off x="2014526" y="2571744"/>
            <a:ext cx="914400"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Elaborazione 7"/>
          <p:cNvSpPr/>
          <p:nvPr/>
        </p:nvSpPr>
        <p:spPr>
          <a:xfrm>
            <a:off x="800080" y="257174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aborazione 8"/>
          <p:cNvSpPr/>
          <p:nvPr/>
        </p:nvSpPr>
        <p:spPr>
          <a:xfrm>
            <a:off x="2014526" y="3500438"/>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Connettore 1 9"/>
          <p:cNvCxnSpPr>
            <a:stCxn id="8" idx="3"/>
            <a:endCxn id="7" idx="1"/>
          </p:cNvCxnSpPr>
          <p:nvPr/>
        </p:nvCxnSpPr>
        <p:spPr>
          <a:xfrm>
            <a:off x="1714480" y="2878068"/>
            <a:ext cx="3000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p:cNvCxnSpPr>
            <a:stCxn id="7" idx="2"/>
            <a:endCxn id="9" idx="0"/>
          </p:cNvCxnSpPr>
          <p:nvPr/>
        </p:nvCxnSpPr>
        <p:spPr>
          <a:xfrm rot="5400000">
            <a:off x="2313703" y="3342415"/>
            <a:ext cx="31604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6000760" y="1714488"/>
            <a:ext cx="2409762" cy="369332"/>
          </a:xfrm>
          <a:prstGeom prst="rect">
            <a:avLst/>
          </a:prstGeom>
          <a:noFill/>
        </p:spPr>
        <p:txBody>
          <a:bodyPr wrap="none" rtlCol="0">
            <a:spAutoFit/>
          </a:bodyPr>
          <a:lstStyle/>
          <a:p>
            <a:r>
              <a:rPr lang="it-IT" dirty="0" smtClean="0"/>
              <a:t>M1 </a:t>
            </a:r>
            <a:r>
              <a:rPr lang="it-IT" dirty="0" smtClean="0"/>
              <a:t>= </a:t>
            </a:r>
            <a:r>
              <a:rPr lang="it-IT" dirty="0" err="1" smtClean="0"/>
              <a:t>Relational</a:t>
            </a:r>
            <a:r>
              <a:rPr lang="it-IT" dirty="0" smtClean="0"/>
              <a:t> </a:t>
            </a:r>
            <a:r>
              <a:rPr lang="it-IT" dirty="0" err="1" smtClean="0"/>
              <a:t>Model</a:t>
            </a:r>
            <a:endParaRPr lang="en-US" dirty="0"/>
          </a:p>
        </p:txBody>
      </p:sp>
      <p:sp>
        <p:nvSpPr>
          <p:cNvPr id="14" name="CasellaDiTesto 13"/>
          <p:cNvSpPr txBox="1"/>
          <p:nvPr/>
        </p:nvSpPr>
        <p:spPr>
          <a:xfrm>
            <a:off x="2714612" y="4714884"/>
            <a:ext cx="4112536" cy="646331"/>
          </a:xfrm>
          <a:prstGeom prst="rect">
            <a:avLst/>
          </a:prstGeom>
          <a:noFill/>
        </p:spPr>
        <p:txBody>
          <a:bodyPr wrap="none" rtlCol="0">
            <a:spAutoFit/>
          </a:bodyPr>
          <a:lstStyle/>
          <a:p>
            <a:r>
              <a:rPr lang="it-IT" sz="3600" dirty="0" err="1" smtClean="0"/>
              <a:t>Modelgen</a:t>
            </a:r>
            <a:r>
              <a:rPr lang="it-IT" sz="3600" dirty="0" smtClean="0"/>
              <a:t>(S,M1) = ?</a:t>
            </a:r>
            <a:endParaRPr lang="en-US" sz="3600" dirty="0"/>
          </a:p>
        </p:txBody>
      </p:sp>
      <p:sp>
        <p:nvSpPr>
          <p:cNvPr id="15" name="Rettangolo 14"/>
          <p:cNvSpPr/>
          <p:nvPr/>
        </p:nvSpPr>
        <p:spPr>
          <a:xfrm>
            <a:off x="785786" y="1714488"/>
            <a:ext cx="1608454" cy="646331"/>
          </a:xfrm>
          <a:prstGeom prst="rect">
            <a:avLst/>
          </a:prstGeom>
        </p:spPr>
        <p:txBody>
          <a:bodyPr wrap="none">
            <a:spAutoFit/>
          </a:bodyPr>
          <a:lstStyle/>
          <a:p>
            <a:r>
              <a:rPr lang="it-IT" dirty="0" smtClean="0"/>
              <a:t>M </a:t>
            </a:r>
            <a:r>
              <a:rPr lang="it-IT" dirty="0" smtClean="0"/>
              <a:t>= </a:t>
            </a:r>
            <a:r>
              <a:rPr lang="it-IT" dirty="0" smtClean="0"/>
              <a:t>ER </a:t>
            </a:r>
            <a:r>
              <a:rPr lang="it-IT" dirty="0" err="1" smtClean="0"/>
              <a:t>Model</a:t>
            </a:r>
            <a:endParaRPr lang="it-IT" dirty="0" smtClean="0"/>
          </a:p>
          <a:p>
            <a:r>
              <a:rPr lang="it-IT" dirty="0" smtClean="0"/>
              <a:t>S</a:t>
            </a:r>
            <a:endParaRPr lang="en-US" dirty="0"/>
          </a:p>
        </p:txBody>
      </p:sp>
      <p:cxnSp>
        <p:nvCxnSpPr>
          <p:cNvPr id="17" name="Connettore 2 16"/>
          <p:cNvCxnSpPr/>
          <p:nvPr/>
        </p:nvCxnSpPr>
        <p:spPr>
          <a:xfrm>
            <a:off x="428596" y="2643182"/>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28596" y="2857496"/>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441634" y="3070222"/>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1643042" y="3571876"/>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1643042" y="3786190"/>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endParaRPr lang="en-US" dirty="0"/>
          </a:p>
        </p:txBody>
      </p:sp>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23</a:t>
            </a:fld>
            <a:endParaRPr lang="en-US" dirty="0"/>
          </a:p>
        </p:txBody>
      </p:sp>
      <p:graphicFrame>
        <p:nvGraphicFramePr>
          <p:cNvPr id="12" name="Tabella 11"/>
          <p:cNvGraphicFramePr>
            <a:graphicFrameLocks noGrp="1"/>
          </p:cNvGraphicFramePr>
          <p:nvPr/>
        </p:nvGraphicFramePr>
        <p:xfrm>
          <a:off x="6643702" y="3331852"/>
          <a:ext cx="1785952" cy="1097280"/>
        </p:xfrm>
        <a:graphic>
          <a:graphicData uri="http://schemas.openxmlformats.org/drawingml/2006/table">
            <a:tbl>
              <a:tblPr firstRow="1" bandRow="1">
                <a:tableStyleId>{5C22544A-7EE6-4342-B048-85BDC9FD1C3A}</a:tableStyleId>
              </a:tblPr>
              <a:tblGrid>
                <a:gridCol w="446488"/>
                <a:gridCol w="446488"/>
                <a:gridCol w="446488"/>
                <a:gridCol w="446488"/>
              </a:tblGrid>
              <a:tr h="3333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333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333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3" name="Tabella 12"/>
          <p:cNvGraphicFramePr>
            <a:graphicFrameLocks noGrp="1"/>
          </p:cNvGraphicFramePr>
          <p:nvPr/>
        </p:nvGraphicFramePr>
        <p:xfrm>
          <a:off x="5000628" y="2260282"/>
          <a:ext cx="1785951" cy="785818"/>
        </p:xfrm>
        <a:graphic>
          <a:graphicData uri="http://schemas.openxmlformats.org/drawingml/2006/table">
            <a:tbl>
              <a:tblPr firstRow="1" bandRow="1">
                <a:tableStyleId>{5C22544A-7EE6-4342-B048-85BDC9FD1C3A}</a:tableStyleId>
              </a:tblPr>
              <a:tblGrid>
                <a:gridCol w="595317"/>
                <a:gridCol w="595317"/>
                <a:gridCol w="595317"/>
              </a:tblGrid>
              <a:tr h="392909">
                <a:tc>
                  <a:txBody>
                    <a:bodyPr/>
                    <a:lstStyle/>
                    <a:p>
                      <a:endParaRPr lang="en-US" dirty="0"/>
                    </a:p>
                  </a:txBody>
                  <a:tcPr/>
                </a:tc>
                <a:tc>
                  <a:txBody>
                    <a:bodyPr/>
                    <a:lstStyle/>
                    <a:p>
                      <a:endParaRPr lang="en-US" dirty="0"/>
                    </a:p>
                  </a:txBody>
                  <a:tcPr/>
                </a:tc>
                <a:tc>
                  <a:txBody>
                    <a:bodyPr/>
                    <a:lstStyle/>
                    <a:p>
                      <a:endParaRPr lang="en-US" dirty="0"/>
                    </a:p>
                  </a:txBody>
                  <a:tcPr/>
                </a:tc>
              </a:tr>
              <a:tr h="392909">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4" name="Freccia a destra 13"/>
          <p:cNvSpPr/>
          <p:nvPr/>
        </p:nvSpPr>
        <p:spPr>
          <a:xfrm>
            <a:off x="3571868" y="2546034"/>
            <a:ext cx="928694" cy="714380"/>
          </a:xfrm>
          <a:prstGeom prst="rightArrow">
            <a:avLst/>
          </a:prstGeom>
          <a:solidFill>
            <a:srgbClr val="FFE697"/>
          </a:solidFill>
          <a:ln>
            <a:solidFill>
              <a:srgbClr val="FF8F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asellaDiTesto 14"/>
          <p:cNvSpPr txBox="1"/>
          <p:nvPr/>
        </p:nvSpPr>
        <p:spPr>
          <a:xfrm>
            <a:off x="285720" y="1857364"/>
            <a:ext cx="301686" cy="369332"/>
          </a:xfrm>
          <a:prstGeom prst="rect">
            <a:avLst/>
          </a:prstGeom>
          <a:noFill/>
        </p:spPr>
        <p:txBody>
          <a:bodyPr wrap="none" rtlCol="0">
            <a:spAutoFit/>
          </a:bodyPr>
          <a:lstStyle/>
          <a:p>
            <a:r>
              <a:rPr lang="it-IT" dirty="0" smtClean="0"/>
              <a:t>S</a:t>
            </a:r>
            <a:endParaRPr lang="en-US" dirty="0"/>
          </a:p>
        </p:txBody>
      </p:sp>
      <p:sp>
        <p:nvSpPr>
          <p:cNvPr id="16" name="CasellaDiTesto 15"/>
          <p:cNvSpPr txBox="1"/>
          <p:nvPr/>
        </p:nvSpPr>
        <p:spPr>
          <a:xfrm>
            <a:off x="5000628" y="1714488"/>
            <a:ext cx="373820" cy="369332"/>
          </a:xfrm>
          <a:prstGeom prst="rect">
            <a:avLst/>
          </a:prstGeom>
          <a:noFill/>
        </p:spPr>
        <p:txBody>
          <a:bodyPr wrap="none" rtlCol="0">
            <a:spAutoFit/>
          </a:bodyPr>
          <a:lstStyle/>
          <a:p>
            <a:r>
              <a:rPr lang="it-IT" dirty="0" smtClean="0"/>
              <a:t>S1</a:t>
            </a:r>
            <a:endParaRPr lang="en-US" dirty="0"/>
          </a:p>
        </p:txBody>
      </p:sp>
      <p:sp>
        <p:nvSpPr>
          <p:cNvPr id="17" name="CasellaDiTesto 16"/>
          <p:cNvSpPr txBox="1"/>
          <p:nvPr/>
        </p:nvSpPr>
        <p:spPr>
          <a:xfrm>
            <a:off x="2285984" y="4854371"/>
            <a:ext cx="4292072" cy="646331"/>
          </a:xfrm>
          <a:prstGeom prst="rect">
            <a:avLst/>
          </a:prstGeom>
          <a:noFill/>
        </p:spPr>
        <p:txBody>
          <a:bodyPr wrap="none" rtlCol="0">
            <a:spAutoFit/>
          </a:bodyPr>
          <a:lstStyle/>
          <a:p>
            <a:r>
              <a:rPr lang="it-IT" sz="3600" dirty="0" err="1" smtClean="0"/>
              <a:t>Modelgen</a:t>
            </a:r>
            <a:r>
              <a:rPr lang="it-IT" sz="3600" dirty="0" smtClean="0"/>
              <a:t>(S,M1) = S1</a:t>
            </a:r>
            <a:endParaRPr lang="en-US" sz="3600" dirty="0"/>
          </a:p>
        </p:txBody>
      </p:sp>
      <p:sp>
        <p:nvSpPr>
          <p:cNvPr id="18" name="Decisione 17"/>
          <p:cNvSpPr/>
          <p:nvPr/>
        </p:nvSpPr>
        <p:spPr>
          <a:xfrm>
            <a:off x="2014526" y="2571744"/>
            <a:ext cx="914400"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Elaborazione 18"/>
          <p:cNvSpPr/>
          <p:nvPr/>
        </p:nvSpPr>
        <p:spPr>
          <a:xfrm>
            <a:off x="800080" y="257174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Elaborazione 19"/>
          <p:cNvSpPr/>
          <p:nvPr/>
        </p:nvSpPr>
        <p:spPr>
          <a:xfrm>
            <a:off x="2014526" y="3500438"/>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Connettore 1 20"/>
          <p:cNvCxnSpPr>
            <a:stCxn id="19" idx="3"/>
            <a:endCxn id="18" idx="1"/>
          </p:cNvCxnSpPr>
          <p:nvPr/>
        </p:nvCxnSpPr>
        <p:spPr>
          <a:xfrm>
            <a:off x="1714480" y="2878068"/>
            <a:ext cx="3000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ttore 1 21"/>
          <p:cNvCxnSpPr>
            <a:stCxn id="18" idx="2"/>
            <a:endCxn id="20" idx="0"/>
          </p:cNvCxnSpPr>
          <p:nvPr/>
        </p:nvCxnSpPr>
        <p:spPr>
          <a:xfrm rot="5400000">
            <a:off x="2313703" y="3342415"/>
            <a:ext cx="3160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428596" y="2643182"/>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428596" y="2857496"/>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a:off x="441634" y="3070222"/>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1643042" y="3571876"/>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a:off x="1643042" y="3786190"/>
            <a:ext cx="357190" cy="1588"/>
          </a:xfrm>
          <a:prstGeom prst="straightConnector1">
            <a:avLst/>
          </a:prstGeom>
          <a:ln>
            <a:headEnd type="oval" w="lg" len="lg"/>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Operators</a:t>
            </a:r>
            <a:endParaRPr lang="en-US" dirty="0"/>
          </a:p>
        </p:txBody>
      </p:sp>
      <p:sp>
        <p:nvSpPr>
          <p:cNvPr id="3" name="Segnaposto contenuto 2"/>
          <p:cNvSpPr>
            <a:spLocks noGrp="1"/>
          </p:cNvSpPr>
          <p:nvPr>
            <p:ph idx="1"/>
          </p:nvPr>
        </p:nvSpPr>
        <p:spPr/>
        <p:txBody>
          <a:bodyPr/>
          <a:lstStyle/>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t>A major goal is to provide </a:t>
            </a:r>
            <a:r>
              <a:rPr lang="it-IT" sz="2400" b="1" dirty="0" smtClean="0"/>
              <a:t>model-independent operators</a:t>
            </a:r>
            <a:r>
              <a:rPr lang="it-IT" sz="2400" dirty="0" smtClean="0"/>
              <a:t>, which guarantee some kind of </a:t>
            </a:r>
            <a:r>
              <a:rPr lang="it-IT" sz="2400" b="1" dirty="0" smtClean="0"/>
              <a:t>model closure property</a:t>
            </a:r>
            <a:r>
              <a:rPr lang="it-IT" sz="2400" dirty="0" smtClean="0"/>
              <a:t>.</a:t>
            </a:r>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p>
          <a:p>
            <a:pPr>
              <a:lnSpc>
                <a:spcPct val="9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t>Here we move from a simplified version of Bernstein’s solving procedure for the </a:t>
            </a:r>
            <a:r>
              <a:rPr lang="it-IT" sz="2400" dirty="0" smtClean="0"/>
              <a:t>round-trip </a:t>
            </a:r>
            <a:r>
              <a:rPr lang="it-IT" sz="2400" dirty="0" err="1" smtClean="0"/>
              <a:t>engineering</a:t>
            </a:r>
            <a:r>
              <a:rPr lang="it-IT" sz="2400" dirty="0" smtClean="0"/>
              <a:t> </a:t>
            </a:r>
            <a:r>
              <a:rPr lang="it-IT" sz="2400" dirty="0" err="1" smtClean="0"/>
              <a:t>problem</a:t>
            </a:r>
            <a:r>
              <a:rPr lang="it-IT" sz="2400" dirty="0" smtClean="0"/>
              <a:t> </a:t>
            </a:r>
            <a:r>
              <a:rPr lang="it-IT" sz="2400" baseline="30000" dirty="0" smtClean="0"/>
              <a:t>[4</a:t>
            </a:r>
            <a:r>
              <a:rPr lang="it-IT" sz="2400" baseline="30000" dirty="0" smtClean="0"/>
              <a:t>]</a:t>
            </a:r>
            <a:r>
              <a:rPr lang="it-IT" sz="2400" dirty="0" smtClean="0"/>
              <a:t>, in order to introduce the needed operators and explain how they are implemented in a model-independent fashion.</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24</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Round-trip engineering</a:t>
            </a:r>
            <a:endParaRPr lang="en-US" dirty="0"/>
          </a:p>
        </p:txBody>
      </p:sp>
      <p:sp>
        <p:nvSpPr>
          <p:cNvPr id="3" name="Segnaposto contenuto 2"/>
          <p:cNvSpPr>
            <a:spLocks noGrp="1"/>
          </p:cNvSpPr>
          <p:nvPr>
            <p:ph idx="1"/>
          </p:nvPr>
        </p:nvSpPr>
        <p:spPr/>
        <p:txBody>
          <a:bodyPr/>
          <a:lstStyle/>
          <a:p>
            <a:pPr>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dirty="0" smtClean="0"/>
              <a:t>One of the </a:t>
            </a:r>
            <a:r>
              <a:rPr lang="it-IT" sz="2000" dirty="0" err="1" smtClean="0"/>
              <a:t>most</a:t>
            </a:r>
            <a:r>
              <a:rPr lang="it-IT" sz="2000" dirty="0" smtClean="0"/>
              <a:t> </a:t>
            </a:r>
            <a:r>
              <a:rPr lang="it-IT" sz="2000" dirty="0" err="1" smtClean="0"/>
              <a:t>meaningful</a:t>
            </a:r>
            <a:r>
              <a:rPr lang="it-IT" sz="2000" dirty="0" smtClean="0"/>
              <a:t> </a:t>
            </a:r>
            <a:r>
              <a:rPr lang="it-IT" sz="2000" dirty="0" err="1" smtClean="0"/>
              <a:t>model</a:t>
            </a:r>
            <a:r>
              <a:rPr lang="it-IT" sz="2000" dirty="0" smtClean="0"/>
              <a:t> management </a:t>
            </a:r>
            <a:r>
              <a:rPr lang="it-IT" sz="2000" dirty="0" err="1" smtClean="0"/>
              <a:t>problems</a:t>
            </a:r>
            <a:r>
              <a:rPr lang="it-IT" sz="2000" dirty="0" smtClean="0"/>
              <a:t>.</a:t>
            </a:r>
          </a:p>
          <a:p>
            <a:pPr>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dirty="0" smtClean="0"/>
              <a:t>Let us take it as an example to illustrate our approach to model management problems.</a:t>
            </a:r>
          </a:p>
          <a:p>
            <a:pPr>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800" dirty="0"/>
          </a:p>
        </p:txBody>
      </p:sp>
      <p:sp>
        <p:nvSpPr>
          <p:cNvPr id="6" name="Text Box 10"/>
          <p:cNvSpPr txBox="1">
            <a:spLocks noChangeArrowheads="1"/>
          </p:cNvSpPr>
          <p:nvPr/>
        </p:nvSpPr>
        <p:spPr bwMode="auto">
          <a:xfrm>
            <a:off x="4000496" y="3429000"/>
            <a:ext cx="4608512" cy="2202784"/>
          </a:xfrm>
          <a:prstGeom prst="rect">
            <a:avLst/>
          </a:prstGeom>
          <a:noFill/>
          <a:ln w="9525">
            <a:noFill/>
            <a:round/>
            <a:headEnd/>
            <a:tailEnd/>
          </a:ln>
          <a:effectLst/>
        </p:spPr>
        <p:txBody>
          <a:bodyPr lIns="90000" tIns="46800" rIns="90000" bIns="46800">
            <a:spAutoFit/>
          </a:bodyPr>
          <a:lstStyle/>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S</a:t>
            </a:r>
            <a:r>
              <a:rPr lang="it-IT" sz="1600" baseline="-25000" dirty="0">
                <a:solidFill>
                  <a:srgbClr val="000000"/>
                </a:solidFill>
                <a:latin typeface="Verdana" pitchFamily="32" charset="0"/>
                <a:ea typeface="DejaVu Sans" charset="0"/>
                <a:cs typeface="DejaVu Sans" charset="0"/>
              </a:rPr>
              <a:t>1</a:t>
            </a:r>
            <a:r>
              <a:rPr lang="it-IT" sz="1600" dirty="0">
                <a:solidFill>
                  <a:srgbClr val="000000"/>
                </a:solidFill>
                <a:latin typeface="Verdana" pitchFamily="32" charset="0"/>
                <a:ea typeface="DejaVu Sans" charset="0"/>
                <a:cs typeface="DejaVu Sans" charset="0"/>
              </a:rPr>
              <a:t>: specification schema</a:t>
            </a: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I</a:t>
            </a:r>
            <a:r>
              <a:rPr lang="it-IT" sz="1600" baseline="-25000" dirty="0">
                <a:solidFill>
                  <a:srgbClr val="000000"/>
                </a:solidFill>
                <a:latin typeface="Verdana" pitchFamily="32" charset="0"/>
                <a:ea typeface="DejaVu Sans" charset="0"/>
                <a:cs typeface="DejaVu Sans" charset="0"/>
              </a:rPr>
              <a:t>1</a:t>
            </a:r>
            <a:r>
              <a:rPr lang="it-IT" sz="1600" dirty="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an</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implementation</a:t>
            </a:r>
            <a:r>
              <a:rPr lang="it-IT" sz="1600" dirty="0" smtClean="0">
                <a:solidFill>
                  <a:srgbClr val="000000"/>
                </a:solidFill>
                <a:latin typeface="Verdana" pitchFamily="32" charset="0"/>
                <a:ea typeface="DejaVu Sans" charset="0"/>
                <a:cs typeface="DejaVu Sans" charset="0"/>
              </a:rPr>
              <a:t> </a:t>
            </a:r>
            <a:r>
              <a:rPr lang="it-IT" sz="1600" dirty="0">
                <a:solidFill>
                  <a:srgbClr val="000000"/>
                </a:solidFill>
                <a:latin typeface="Verdana" pitchFamily="32" charset="0"/>
                <a:ea typeface="DejaVu Sans" charset="0"/>
                <a:cs typeface="DejaVu Sans" charset="0"/>
              </a:rPr>
              <a:t>schema </a:t>
            </a:r>
            <a:r>
              <a:rPr lang="it-IT" sz="1600" dirty="0" err="1" smtClean="0">
                <a:solidFill>
                  <a:srgbClr val="000000"/>
                </a:solidFill>
                <a:latin typeface="Verdana" pitchFamily="32" charset="0"/>
                <a:ea typeface="DejaVu Sans" charset="0"/>
                <a:cs typeface="DejaVu Sans" charset="0"/>
              </a:rPr>
              <a:t>obtained</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from</a:t>
            </a:r>
            <a:r>
              <a:rPr lang="it-IT" sz="1600" dirty="0" smtClean="0">
                <a:solidFill>
                  <a:srgbClr val="000000"/>
                </a:solidFill>
                <a:latin typeface="Verdana" pitchFamily="32" charset="0"/>
                <a:ea typeface="DejaVu Sans" charset="0"/>
                <a:cs typeface="DejaVu Sans" charset="0"/>
              </a:rPr>
              <a:t> </a:t>
            </a:r>
            <a:r>
              <a:rPr lang="it-IT" sz="1600" dirty="0">
                <a:solidFill>
                  <a:srgbClr val="000000"/>
                </a:solidFill>
                <a:latin typeface="Verdana" pitchFamily="32" charset="0"/>
                <a:ea typeface="DejaVu Sans" charset="0"/>
                <a:cs typeface="DejaVu Sans" charset="0"/>
              </a:rPr>
              <a:t>S</a:t>
            </a:r>
            <a:r>
              <a:rPr lang="it-IT" sz="1600" baseline="-25000" dirty="0">
                <a:solidFill>
                  <a:srgbClr val="000000"/>
                </a:solidFill>
                <a:latin typeface="Verdana" pitchFamily="32" charset="0"/>
                <a:ea typeface="DejaVu Sans" charset="0"/>
                <a:cs typeface="DejaVu Sans" charset="0"/>
              </a:rPr>
              <a:t>1</a:t>
            </a: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I</a:t>
            </a:r>
            <a:r>
              <a:rPr lang="it-IT" sz="1600" baseline="-25000" dirty="0">
                <a:solidFill>
                  <a:srgbClr val="000000"/>
                </a:solidFill>
                <a:latin typeface="Verdana" pitchFamily="32" charset="0"/>
                <a:ea typeface="DejaVu Sans" charset="0"/>
                <a:cs typeface="DejaVu Sans" charset="0"/>
              </a:rPr>
              <a:t>2</a:t>
            </a:r>
            <a:r>
              <a:rPr lang="it-IT" sz="1600" dirty="0">
                <a:solidFill>
                  <a:srgbClr val="000000"/>
                </a:solidFill>
                <a:latin typeface="Verdana" pitchFamily="32" charset="0"/>
                <a:ea typeface="DejaVu Sans" charset="0"/>
                <a:cs typeface="DejaVu Sans" charset="0"/>
              </a:rPr>
              <a:t>: a </a:t>
            </a:r>
            <a:r>
              <a:rPr lang="it-IT" sz="1600" dirty="0" err="1" smtClean="0">
                <a:solidFill>
                  <a:srgbClr val="000000"/>
                </a:solidFill>
                <a:latin typeface="Verdana" pitchFamily="32" charset="0"/>
                <a:ea typeface="DejaVu Sans" charset="0"/>
                <a:cs typeface="DejaVu Sans" charset="0"/>
              </a:rPr>
              <a:t>modified</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version</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of</a:t>
            </a:r>
            <a:r>
              <a:rPr lang="it-IT" sz="1600" dirty="0" smtClean="0">
                <a:solidFill>
                  <a:srgbClr val="000000"/>
                </a:solidFill>
                <a:latin typeface="Verdana" pitchFamily="32" charset="0"/>
                <a:ea typeface="DejaVu Sans" charset="0"/>
                <a:cs typeface="DejaVu Sans" charset="0"/>
              </a:rPr>
              <a:t> </a:t>
            </a:r>
            <a:r>
              <a:rPr lang="it-IT" sz="1600" dirty="0">
                <a:solidFill>
                  <a:srgbClr val="000000"/>
                </a:solidFill>
                <a:latin typeface="Verdana" pitchFamily="32" charset="0"/>
                <a:ea typeface="DejaVu Sans" charset="0"/>
                <a:cs typeface="DejaVu Sans" charset="0"/>
              </a:rPr>
              <a:t>the </a:t>
            </a:r>
            <a:r>
              <a:rPr lang="it-IT" sz="1600" dirty="0" err="1">
                <a:solidFill>
                  <a:srgbClr val="000000"/>
                </a:solidFill>
                <a:latin typeface="Verdana" pitchFamily="32" charset="0"/>
                <a:ea typeface="DejaVu Sans" charset="0"/>
                <a:cs typeface="DejaVu Sans" charset="0"/>
              </a:rPr>
              <a:t>implementation</a:t>
            </a:r>
            <a:r>
              <a:rPr lang="it-IT" sz="1600" dirty="0">
                <a:solidFill>
                  <a:srgbClr val="000000"/>
                </a:solidFill>
                <a:latin typeface="Verdana" pitchFamily="32" charset="0"/>
                <a:ea typeface="DejaVu Sans" charset="0"/>
                <a:cs typeface="DejaVu Sans" charset="0"/>
              </a:rPr>
              <a:t> I</a:t>
            </a:r>
            <a:r>
              <a:rPr lang="it-IT" sz="1600" baseline="-25000" dirty="0">
                <a:solidFill>
                  <a:srgbClr val="000000"/>
                </a:solidFill>
                <a:latin typeface="Verdana" pitchFamily="32" charset="0"/>
                <a:ea typeface="DejaVu Sans" charset="0"/>
                <a:cs typeface="DejaVu Sans" charset="0"/>
              </a:rPr>
              <a:t>2</a:t>
            </a: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S</a:t>
            </a:r>
            <a:r>
              <a:rPr lang="it-IT" sz="1600" baseline="-25000" dirty="0">
                <a:solidFill>
                  <a:srgbClr val="000000"/>
                </a:solidFill>
                <a:latin typeface="Verdana" pitchFamily="32" charset="0"/>
                <a:ea typeface="DejaVu Sans" charset="0"/>
                <a:cs typeface="DejaVu Sans" charset="0"/>
              </a:rPr>
              <a:t>2</a:t>
            </a:r>
            <a:r>
              <a:rPr lang="it-IT" sz="1600" dirty="0">
                <a:solidFill>
                  <a:srgbClr val="000000"/>
                </a:solidFill>
                <a:latin typeface="Verdana" pitchFamily="32" charset="0"/>
                <a:ea typeface="DejaVu Sans" charset="0"/>
                <a:cs typeface="DejaVu Sans" charset="0"/>
              </a:rPr>
              <a:t>: a </a:t>
            </a:r>
            <a:r>
              <a:rPr lang="it-IT" sz="1600" dirty="0" smtClean="0">
                <a:solidFill>
                  <a:srgbClr val="000000"/>
                </a:solidFill>
                <a:latin typeface="Verdana" pitchFamily="32" charset="0"/>
                <a:ea typeface="DejaVu Sans" charset="0"/>
                <a:cs typeface="DejaVu Sans" charset="0"/>
              </a:rPr>
              <a:t>new specification which corresponds to </a:t>
            </a:r>
            <a:r>
              <a:rPr lang="it-IT" sz="1600" dirty="0">
                <a:solidFill>
                  <a:srgbClr val="000000"/>
                </a:solidFill>
                <a:latin typeface="Verdana" pitchFamily="32" charset="0"/>
                <a:ea typeface="DejaVu Sans" charset="0"/>
                <a:cs typeface="DejaVu Sans" charset="0"/>
              </a:rPr>
              <a:t>I</a:t>
            </a:r>
            <a:r>
              <a:rPr lang="it-IT" sz="1600" baseline="-25000" dirty="0">
                <a:solidFill>
                  <a:srgbClr val="000000"/>
                </a:solidFill>
                <a:latin typeface="Verdana" pitchFamily="32" charset="0"/>
                <a:ea typeface="DejaVu Sans" charset="0"/>
                <a:cs typeface="DejaVu Sans" charset="0"/>
              </a:rPr>
              <a:t>2</a:t>
            </a:r>
            <a:r>
              <a:rPr lang="it-IT" sz="1600" dirty="0">
                <a:solidFill>
                  <a:srgbClr val="000000"/>
                </a:solidFill>
                <a:latin typeface="Verdana" pitchFamily="32" charset="0"/>
                <a:ea typeface="DejaVu Sans" charset="0"/>
                <a:cs typeface="DejaVu Sans" charset="0"/>
              </a:rPr>
              <a:t>.</a:t>
            </a:r>
          </a:p>
        </p:txBody>
      </p:sp>
      <p:sp>
        <p:nvSpPr>
          <p:cNvPr id="7" name="Rectangle 3"/>
          <p:cNvSpPr>
            <a:spLocks noChangeArrowheads="1"/>
          </p:cNvSpPr>
          <p:nvPr/>
        </p:nvSpPr>
        <p:spPr bwMode="auto">
          <a:xfrm>
            <a:off x="1028681" y="3416312"/>
            <a:ext cx="900113" cy="792162"/>
          </a:xfrm>
          <a:prstGeom prst="rect">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S</a:t>
            </a:r>
            <a:r>
              <a:rPr lang="it-IT" sz="1800" baseline="-25000" dirty="0">
                <a:solidFill>
                  <a:srgbClr val="000000"/>
                </a:solidFill>
                <a:latin typeface="Verdana" pitchFamily="32" charset="0"/>
                <a:ea typeface="DejaVu Sans" charset="0"/>
                <a:cs typeface="DejaVu Sans" charset="0"/>
              </a:rPr>
              <a:t>1</a:t>
            </a:r>
          </a:p>
        </p:txBody>
      </p:sp>
      <p:sp>
        <p:nvSpPr>
          <p:cNvPr id="8" name="Rectangle 4"/>
          <p:cNvSpPr>
            <a:spLocks noChangeArrowheads="1"/>
          </p:cNvSpPr>
          <p:nvPr/>
        </p:nvSpPr>
        <p:spPr bwMode="auto">
          <a:xfrm>
            <a:off x="2468544" y="3416312"/>
            <a:ext cx="900112" cy="792162"/>
          </a:xfrm>
          <a:prstGeom prst="rect">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S</a:t>
            </a:r>
            <a:r>
              <a:rPr lang="it-IT" sz="1800" baseline="-25000" dirty="0">
                <a:solidFill>
                  <a:srgbClr val="000000"/>
                </a:solidFill>
                <a:latin typeface="Verdana" pitchFamily="32" charset="0"/>
                <a:ea typeface="DejaVu Sans" charset="0"/>
                <a:cs typeface="DejaVu Sans" charset="0"/>
              </a:rPr>
              <a:t>2</a:t>
            </a:r>
          </a:p>
        </p:txBody>
      </p:sp>
      <p:sp>
        <p:nvSpPr>
          <p:cNvPr id="9" name="Rectangle 5"/>
          <p:cNvSpPr>
            <a:spLocks noChangeArrowheads="1"/>
          </p:cNvSpPr>
          <p:nvPr/>
        </p:nvSpPr>
        <p:spPr bwMode="auto">
          <a:xfrm>
            <a:off x="1028681" y="4675199"/>
            <a:ext cx="900113" cy="792163"/>
          </a:xfrm>
          <a:prstGeom prst="rect">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I</a:t>
            </a:r>
            <a:r>
              <a:rPr lang="it-IT" sz="1800" baseline="-25000" dirty="0">
                <a:solidFill>
                  <a:srgbClr val="000000"/>
                </a:solidFill>
                <a:latin typeface="Verdana" pitchFamily="32" charset="0"/>
                <a:ea typeface="DejaVu Sans" charset="0"/>
                <a:cs typeface="DejaVu Sans" charset="0"/>
              </a:rPr>
              <a:t>1</a:t>
            </a:r>
          </a:p>
        </p:txBody>
      </p:sp>
      <p:sp>
        <p:nvSpPr>
          <p:cNvPr id="10" name="Rectangle 6"/>
          <p:cNvSpPr>
            <a:spLocks noChangeArrowheads="1"/>
          </p:cNvSpPr>
          <p:nvPr/>
        </p:nvSpPr>
        <p:spPr bwMode="auto">
          <a:xfrm>
            <a:off x="2468544" y="4676787"/>
            <a:ext cx="900112" cy="792162"/>
          </a:xfrm>
          <a:prstGeom prst="rect">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I</a:t>
            </a:r>
            <a:r>
              <a:rPr lang="it-IT" sz="1800" baseline="-25000" dirty="0">
                <a:solidFill>
                  <a:srgbClr val="000000"/>
                </a:solidFill>
                <a:latin typeface="Verdana" pitchFamily="32" charset="0"/>
                <a:ea typeface="DejaVu Sans" charset="0"/>
                <a:cs typeface="DejaVu Sans" charset="0"/>
              </a:rPr>
              <a:t>2</a:t>
            </a:r>
          </a:p>
        </p:txBody>
      </p:sp>
      <p:cxnSp>
        <p:nvCxnSpPr>
          <p:cNvPr id="11" name="AutoShape 7"/>
          <p:cNvCxnSpPr>
            <a:cxnSpLocks noChangeShapeType="1"/>
            <a:stCxn id="7" idx="2"/>
            <a:endCxn id="9" idx="0"/>
          </p:cNvCxnSpPr>
          <p:nvPr/>
        </p:nvCxnSpPr>
        <p:spPr bwMode="auto">
          <a:xfrm>
            <a:off x="1479531" y="4208474"/>
            <a:ext cx="1588" cy="468313"/>
          </a:xfrm>
          <a:prstGeom prst="straightConnector1">
            <a:avLst/>
          </a:prstGeom>
          <a:noFill/>
          <a:ln w="9360">
            <a:solidFill>
              <a:srgbClr val="000000"/>
            </a:solidFill>
            <a:miter lim="800000"/>
            <a:headEnd/>
            <a:tailEnd type="triangle" w="med" len="med"/>
          </a:ln>
          <a:effectLst/>
        </p:spPr>
      </p:cxnSp>
      <p:cxnSp>
        <p:nvCxnSpPr>
          <p:cNvPr id="12" name="AutoShape 8"/>
          <p:cNvCxnSpPr>
            <a:cxnSpLocks noChangeShapeType="1"/>
            <a:stCxn id="9" idx="3"/>
            <a:endCxn id="10" idx="1"/>
          </p:cNvCxnSpPr>
          <p:nvPr/>
        </p:nvCxnSpPr>
        <p:spPr bwMode="auto">
          <a:xfrm>
            <a:off x="1928794" y="5072074"/>
            <a:ext cx="539750" cy="1588"/>
          </a:xfrm>
          <a:prstGeom prst="straightConnector1">
            <a:avLst/>
          </a:prstGeom>
          <a:noFill/>
          <a:ln w="9360">
            <a:solidFill>
              <a:srgbClr val="000000"/>
            </a:solidFill>
            <a:miter lim="800000"/>
            <a:headEnd/>
            <a:tailEnd type="triangle" w="med" len="med"/>
          </a:ln>
          <a:effectLst/>
        </p:spPr>
      </p:cxnSp>
      <p:cxnSp>
        <p:nvCxnSpPr>
          <p:cNvPr id="13" name="AutoShape 9"/>
          <p:cNvCxnSpPr>
            <a:cxnSpLocks noChangeShapeType="1"/>
            <a:stCxn id="10" idx="0"/>
            <a:endCxn id="8" idx="2"/>
          </p:cNvCxnSpPr>
          <p:nvPr/>
        </p:nvCxnSpPr>
        <p:spPr bwMode="auto">
          <a:xfrm flipV="1">
            <a:off x="2919394" y="4208474"/>
            <a:ext cx="1587" cy="468313"/>
          </a:xfrm>
          <a:prstGeom prst="straightConnector1">
            <a:avLst/>
          </a:prstGeom>
          <a:noFill/>
          <a:ln w="9360">
            <a:solidFill>
              <a:srgbClr val="000000"/>
            </a:solidFill>
            <a:miter lim="800000"/>
            <a:headEnd/>
            <a:tailEnd type="triangle" w="med" len="med"/>
          </a:ln>
          <a:effectLst/>
        </p:spPr>
      </p:cxnSp>
      <p:sp>
        <p:nvSpPr>
          <p:cNvPr id="16" name="Segnaposto numero diapositiva 15"/>
          <p:cNvSpPr>
            <a:spLocks noGrp="1"/>
          </p:cNvSpPr>
          <p:nvPr>
            <p:ph type="sldNum" sz="quarter" idx="12"/>
          </p:nvPr>
        </p:nvSpPr>
        <p:spPr/>
        <p:txBody>
          <a:bodyPr/>
          <a:lstStyle/>
          <a:p>
            <a:fld id="{BED2C276-3801-4574-88C4-F615FF34F822}" type="slidenum">
              <a:rPr lang="en-US" smtClean="0"/>
              <a:pPr/>
              <a:t>25</a:t>
            </a:fld>
            <a:endParaRPr lang="en-US" dirty="0"/>
          </a:p>
        </p:txBody>
      </p:sp>
      <p:sp>
        <p:nvSpPr>
          <p:cNvPr id="17" name="Segnaposto piè di pagina 16"/>
          <p:cNvSpPr>
            <a:spLocks noGrp="1"/>
          </p:cNvSpPr>
          <p:nvPr>
            <p:ph type="ftr" sz="quarter" idx="11"/>
          </p:nvPr>
        </p:nvSpPr>
        <p:spPr/>
        <p:txBody>
          <a:bodyPr/>
          <a:lstStyle/>
          <a:p>
            <a:r>
              <a:rPr lang="en-US" dirty="0" smtClean="0"/>
              <a:t>Università Roma Tre</a:t>
            </a:r>
            <a:endParaRPr lang="en-US" dirty="0"/>
          </a:p>
        </p:txBody>
      </p:sp>
      <p:sp>
        <p:nvSpPr>
          <p:cNvPr id="18" name="Segnaposto data 1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uppo 75"/>
          <p:cNvGrpSpPr/>
          <p:nvPr/>
        </p:nvGrpSpPr>
        <p:grpSpPr>
          <a:xfrm>
            <a:off x="642942" y="2500306"/>
            <a:ext cx="477861" cy="144463"/>
            <a:chOff x="1214414" y="4286256"/>
            <a:chExt cx="477861" cy="144463"/>
          </a:xfrm>
        </p:grpSpPr>
        <p:sp>
          <p:nvSpPr>
            <p:cNvPr id="77"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78"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74" name="Gruppo 73"/>
          <p:cNvGrpSpPr/>
          <p:nvPr/>
        </p:nvGrpSpPr>
        <p:grpSpPr>
          <a:xfrm>
            <a:off x="642942" y="2786058"/>
            <a:ext cx="460754" cy="152400"/>
            <a:chOff x="5572132" y="4857760"/>
            <a:chExt cx="460754" cy="152400"/>
          </a:xfrm>
        </p:grpSpPr>
        <p:sp>
          <p:nvSpPr>
            <p:cNvPr id="72"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73"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67" name="Gruppo 66"/>
          <p:cNvGrpSpPr/>
          <p:nvPr/>
        </p:nvGrpSpPr>
        <p:grpSpPr>
          <a:xfrm>
            <a:off x="3584243" y="2500306"/>
            <a:ext cx="541337" cy="144463"/>
            <a:chOff x="4652954" y="4786322"/>
            <a:chExt cx="541337" cy="144463"/>
          </a:xfrm>
        </p:grpSpPr>
        <p:sp>
          <p:nvSpPr>
            <p:cNvPr id="10"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3"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66" name="Gruppo 65"/>
          <p:cNvGrpSpPr/>
          <p:nvPr/>
        </p:nvGrpSpPr>
        <p:grpSpPr>
          <a:xfrm>
            <a:off x="3584243" y="2714620"/>
            <a:ext cx="500066" cy="142876"/>
            <a:chOff x="3143240" y="5715016"/>
            <a:chExt cx="500066" cy="142876"/>
          </a:xfrm>
        </p:grpSpPr>
        <p:sp>
          <p:nvSpPr>
            <p:cNvPr id="64"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65"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8" name="Line 16"/>
          <p:cNvSpPr>
            <a:spLocks noChangeShapeType="1"/>
          </p:cNvSpPr>
          <p:nvPr/>
        </p:nvSpPr>
        <p:spPr bwMode="auto">
          <a:xfrm>
            <a:off x="3584243"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2" name="Titolo 1"/>
          <p:cNvSpPr>
            <a:spLocks noGrp="1"/>
          </p:cNvSpPr>
          <p:nvPr>
            <p:ph type="title"/>
          </p:nvPr>
        </p:nvSpPr>
        <p:spPr/>
        <p:txBody>
          <a:bodyPr/>
          <a:lstStyle/>
          <a:p>
            <a:r>
              <a:rPr lang="it-IT" dirty="0" smtClean="0"/>
              <a:t>Round-trip engineering</a:t>
            </a:r>
            <a:endParaRPr lang="en-US" dirty="0"/>
          </a:p>
        </p:txBody>
      </p:sp>
      <p:sp>
        <p:nvSpPr>
          <p:cNvPr id="3" name="Segnaposto contenuto 2"/>
          <p:cNvSpPr>
            <a:spLocks noGrp="1"/>
          </p:cNvSpPr>
          <p:nvPr>
            <p:ph idx="1"/>
          </p:nvPr>
        </p:nvSpPr>
        <p:spPr>
          <a:xfrm>
            <a:off x="4714876" y="2000240"/>
            <a:ext cx="4186238" cy="4389120"/>
          </a:xfrm>
        </p:spPr>
        <p:txBody>
          <a:bodyPr>
            <a:normAutofit/>
          </a:bodyPr>
          <a:lstStyle/>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smtClean="0">
                <a:solidFill>
                  <a:srgbClr val="000000"/>
                </a:solidFill>
                <a:latin typeface="Verdana" pitchFamily="32" charset="0"/>
                <a:ea typeface="DejaVu Sans" charset="0"/>
                <a:cs typeface="DejaVu Sans" charset="0"/>
              </a:rPr>
              <a:t>S</a:t>
            </a:r>
            <a:r>
              <a:rPr lang="it-IT" sz="1600" baseline="-25000" dirty="0" smtClean="0">
                <a:solidFill>
                  <a:srgbClr val="000000"/>
                </a:solidFill>
                <a:latin typeface="Verdana" pitchFamily="32" charset="0"/>
                <a:ea typeface="DejaVu Sans" charset="0"/>
                <a:cs typeface="DejaVu Sans" charset="0"/>
              </a:rPr>
              <a:t>1</a:t>
            </a:r>
            <a:r>
              <a:rPr lang="it-IT" sz="1600" dirty="0" smtClean="0">
                <a:solidFill>
                  <a:srgbClr val="000000"/>
                </a:solidFill>
                <a:latin typeface="Verdana" pitchFamily="32" charset="0"/>
                <a:ea typeface="DejaVu Sans" charset="0"/>
                <a:cs typeface="DejaVu Sans" charset="0"/>
              </a:rPr>
              <a:t>is the specification schema which is translated into its corresponding implementation schema I</a:t>
            </a:r>
            <a:r>
              <a:rPr lang="it-IT" sz="1600" baseline="-25000" dirty="0" smtClean="0">
                <a:solidFill>
                  <a:srgbClr val="000000"/>
                </a:solidFill>
                <a:latin typeface="Verdana" pitchFamily="32" charset="0"/>
                <a:ea typeface="DejaVu Sans" charset="0"/>
                <a:cs typeface="DejaVu Sans" charset="0"/>
              </a:rPr>
              <a:t>1</a:t>
            </a:r>
            <a:r>
              <a:rPr lang="it-IT" sz="1600" dirty="0" smtClean="0">
                <a:solidFill>
                  <a:srgbClr val="000000"/>
                </a:solidFill>
                <a:latin typeface="Verdana" pitchFamily="32" charset="0"/>
                <a:ea typeface="DejaVu Sans" charset="0"/>
                <a:cs typeface="DejaVu Sans" charset="0"/>
              </a:rPr>
              <a:t>.</a:t>
            </a: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600" dirty="0" smtClean="0">
              <a:solidFill>
                <a:srgbClr val="000000"/>
              </a:solidFill>
              <a:latin typeface="Verdana" pitchFamily="32" charset="0"/>
              <a:ea typeface="DejaVu Sans" charset="0"/>
              <a:cs typeface="DejaVu Sans" charset="0"/>
            </a:endParaRP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smtClean="0">
                <a:solidFill>
                  <a:srgbClr val="000000"/>
                </a:solidFill>
                <a:latin typeface="Verdana" pitchFamily="32" charset="0"/>
                <a:ea typeface="DejaVu Sans" charset="0"/>
                <a:cs typeface="DejaVu Sans" charset="0"/>
              </a:rPr>
              <a:t>It is a common example where the </a:t>
            </a:r>
            <a:r>
              <a:rPr lang="it-IT" sz="1600" dirty="0" err="1" smtClean="0">
                <a:solidFill>
                  <a:srgbClr val="000000"/>
                </a:solidFill>
                <a:latin typeface="Verdana" pitchFamily="32" charset="0"/>
                <a:ea typeface="DejaVu Sans" charset="0"/>
                <a:cs typeface="DejaVu Sans" charset="0"/>
              </a:rPr>
              <a:t>specification</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is</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expressed</a:t>
            </a:r>
            <a:r>
              <a:rPr lang="it-IT" sz="1600" dirty="0" smtClean="0">
                <a:solidFill>
                  <a:srgbClr val="000000"/>
                </a:solidFill>
                <a:latin typeface="Verdana" pitchFamily="32" charset="0"/>
                <a:ea typeface="DejaVu Sans" charset="0"/>
                <a:cs typeface="DejaVu Sans" charset="0"/>
              </a:rPr>
              <a:t> in ER and the </a:t>
            </a:r>
            <a:r>
              <a:rPr lang="it-IT" sz="1600" dirty="0" err="1" smtClean="0">
                <a:solidFill>
                  <a:srgbClr val="000000"/>
                </a:solidFill>
                <a:latin typeface="Verdana" pitchFamily="32" charset="0"/>
                <a:ea typeface="DejaVu Sans" charset="0"/>
                <a:cs typeface="DejaVu Sans" charset="0"/>
              </a:rPr>
              <a:t>implementation</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is</a:t>
            </a:r>
            <a:r>
              <a:rPr lang="it-IT" sz="1600" dirty="0" smtClean="0">
                <a:solidFill>
                  <a:srgbClr val="000000"/>
                </a:solidFill>
                <a:latin typeface="Verdana" pitchFamily="32" charset="0"/>
                <a:ea typeface="DejaVu Sans" charset="0"/>
                <a:cs typeface="DejaVu Sans" charset="0"/>
              </a:rPr>
              <a:t> </a:t>
            </a:r>
            <a:r>
              <a:rPr lang="it-IT" sz="1600" dirty="0" err="1" smtClean="0">
                <a:solidFill>
                  <a:srgbClr val="000000"/>
                </a:solidFill>
                <a:latin typeface="Verdana" pitchFamily="32" charset="0"/>
                <a:ea typeface="DejaVu Sans" charset="0"/>
                <a:cs typeface="DejaVu Sans" charset="0"/>
              </a:rPr>
              <a:t>relational</a:t>
            </a:r>
            <a:r>
              <a:rPr lang="it-IT" sz="1600" dirty="0" smtClean="0">
                <a:solidFill>
                  <a:srgbClr val="000000"/>
                </a:solidFill>
                <a:latin typeface="Verdana" pitchFamily="32" charset="0"/>
                <a:ea typeface="DejaVu Sans" charset="0"/>
                <a:cs typeface="DejaVu Sans" charset="0"/>
              </a:rPr>
              <a:t>.</a:t>
            </a: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600" dirty="0" smtClean="0">
              <a:solidFill>
                <a:srgbClr val="000000"/>
              </a:solidFill>
              <a:latin typeface="Verdana" pitchFamily="32" charset="0"/>
              <a:ea typeface="DejaVu Sans" charset="0"/>
              <a:cs typeface="DejaVu Sans" charset="0"/>
            </a:endParaRPr>
          </a:p>
          <a:p>
            <a:pPr>
              <a:spcBef>
                <a:spcPts val="1000"/>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smtClean="0">
                <a:solidFill>
                  <a:srgbClr val="000000"/>
                </a:solidFill>
                <a:latin typeface="Verdana" pitchFamily="32" charset="0"/>
                <a:ea typeface="DejaVu Sans" charset="0"/>
                <a:cs typeface="DejaVu Sans" charset="0"/>
              </a:rPr>
              <a:t>The translation might be performed  using MIDST itself, since it was conceived as an implementation of the MODELGEN operator.</a:t>
            </a:r>
          </a:p>
        </p:txBody>
      </p:sp>
      <p:sp>
        <p:nvSpPr>
          <p:cNvPr id="5" name="AutoShape 3"/>
          <p:cNvSpPr>
            <a:spLocks noChangeArrowheads="1"/>
          </p:cNvSpPr>
          <p:nvPr/>
        </p:nvSpPr>
        <p:spPr bwMode="auto">
          <a:xfrm>
            <a:off x="3012739"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Manager</a:t>
            </a:r>
          </a:p>
        </p:txBody>
      </p:sp>
      <p:sp>
        <p:nvSpPr>
          <p:cNvPr id="6" name="AutoShape 4"/>
          <p:cNvSpPr>
            <a:spLocks noChangeArrowheads="1"/>
          </p:cNvSpPr>
          <p:nvPr/>
        </p:nvSpPr>
        <p:spPr bwMode="auto">
          <a:xfrm>
            <a:off x="2155483"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7" name="AutoShape 5"/>
          <p:cNvCxnSpPr>
            <a:cxnSpLocks noChangeShapeType="1"/>
            <a:stCxn id="6" idx="1"/>
            <a:endCxn id="38" idx="3"/>
          </p:cNvCxnSpPr>
          <p:nvPr/>
        </p:nvCxnSpPr>
        <p:spPr bwMode="auto">
          <a:xfrm rot="10800000">
            <a:off x="1726855" y="2750339"/>
            <a:ext cx="428628" cy="1588"/>
          </a:xfrm>
          <a:prstGeom prst="straightConnector1">
            <a:avLst/>
          </a:prstGeom>
          <a:noFill/>
          <a:ln w="9360">
            <a:solidFill>
              <a:srgbClr val="000000"/>
            </a:solidFill>
            <a:miter lim="800000"/>
            <a:headEnd/>
            <a:tailEnd/>
          </a:ln>
          <a:effectLst/>
        </p:spPr>
      </p:cxnSp>
      <p:cxnSp>
        <p:nvCxnSpPr>
          <p:cNvPr id="8" name="AutoShape 6"/>
          <p:cNvCxnSpPr>
            <a:cxnSpLocks noChangeShapeType="1"/>
            <a:stCxn id="5" idx="1"/>
            <a:endCxn id="6" idx="3"/>
          </p:cNvCxnSpPr>
          <p:nvPr/>
        </p:nvCxnSpPr>
        <p:spPr bwMode="auto">
          <a:xfrm rot="10800000">
            <a:off x="2655549" y="2750339"/>
            <a:ext cx="357190" cy="1588"/>
          </a:xfrm>
          <a:prstGeom prst="straightConnector1">
            <a:avLst/>
          </a:prstGeom>
          <a:noFill/>
          <a:ln w="9360">
            <a:solidFill>
              <a:srgbClr val="000000"/>
            </a:solidFill>
            <a:miter lim="800000"/>
            <a:headEnd/>
            <a:tailEnd/>
          </a:ln>
          <a:effectLst/>
        </p:spPr>
      </p:cxnSp>
      <p:sp>
        <p:nvSpPr>
          <p:cNvPr id="11" name="Oval 9"/>
          <p:cNvSpPr>
            <a:spLocks noChangeArrowheads="1"/>
          </p:cNvSpPr>
          <p:nvPr/>
        </p:nvSpPr>
        <p:spPr bwMode="auto">
          <a:xfrm>
            <a:off x="3941433"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19" name="Text Box 17"/>
          <p:cNvSpPr txBox="1">
            <a:spLocks noChangeArrowheads="1"/>
          </p:cNvSpPr>
          <p:nvPr/>
        </p:nvSpPr>
        <p:spPr bwMode="auto">
          <a:xfrm>
            <a:off x="0" y="2428868"/>
            <a:ext cx="662659"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PCode</a:t>
            </a:r>
          </a:p>
        </p:txBody>
      </p:sp>
      <p:sp>
        <p:nvSpPr>
          <p:cNvPr id="20" name="Text Box 18"/>
          <p:cNvSpPr txBox="1">
            <a:spLocks noChangeArrowheads="1"/>
          </p:cNvSpPr>
          <p:nvPr/>
        </p:nvSpPr>
        <p:spPr bwMode="auto">
          <a:xfrm>
            <a:off x="142876" y="2714620"/>
            <a:ext cx="51197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Title</a:t>
            </a:r>
          </a:p>
        </p:txBody>
      </p:sp>
      <p:sp>
        <p:nvSpPr>
          <p:cNvPr id="21" name="Text Box 19"/>
          <p:cNvSpPr txBox="1">
            <a:spLocks noChangeArrowheads="1"/>
          </p:cNvSpPr>
          <p:nvPr/>
        </p:nvSpPr>
        <p:spPr bwMode="auto">
          <a:xfrm>
            <a:off x="4084309" y="2435440"/>
            <a:ext cx="507103"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SSN</a:t>
            </a:r>
          </a:p>
        </p:txBody>
      </p:sp>
      <p:sp>
        <p:nvSpPr>
          <p:cNvPr id="22" name="Text Box 20"/>
          <p:cNvSpPr txBox="1">
            <a:spLocks noChangeArrowheads="1"/>
          </p:cNvSpPr>
          <p:nvPr/>
        </p:nvSpPr>
        <p:spPr bwMode="auto">
          <a:xfrm>
            <a:off x="4084309" y="2864068"/>
            <a:ext cx="462284"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EID</a:t>
            </a:r>
          </a:p>
        </p:txBody>
      </p:sp>
      <p:sp>
        <p:nvSpPr>
          <p:cNvPr id="23" name="Text Box 21"/>
          <p:cNvSpPr txBox="1">
            <a:spLocks noChangeArrowheads="1"/>
          </p:cNvSpPr>
          <p:nvPr/>
        </p:nvSpPr>
        <p:spPr bwMode="auto">
          <a:xfrm>
            <a:off x="4084309" y="2649754"/>
            <a:ext cx="630599"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Name</a:t>
            </a:r>
          </a:p>
        </p:txBody>
      </p:sp>
      <p:sp>
        <p:nvSpPr>
          <p:cNvPr id="24" name="Text Box 22"/>
          <p:cNvSpPr txBox="1">
            <a:spLocks noChangeArrowheads="1"/>
          </p:cNvSpPr>
          <p:nvPr/>
        </p:nvSpPr>
        <p:spPr bwMode="auto">
          <a:xfrm>
            <a:off x="2500330" y="2500306"/>
            <a:ext cx="571504" cy="248402"/>
          </a:xfrm>
          <a:prstGeom prst="rect">
            <a:avLst/>
          </a:prstGeom>
          <a:noFill/>
          <a:ln w="9525">
            <a:noFill/>
            <a:round/>
            <a:headEnd/>
            <a:tailEnd/>
          </a:ln>
          <a:effectLst/>
        </p:spPr>
        <p:txBody>
          <a:bodyPr wrap="squar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000" dirty="0">
                <a:solidFill>
                  <a:srgbClr val="000000"/>
                </a:solidFill>
                <a:latin typeface="Verdana" pitchFamily="32" charset="0"/>
                <a:ea typeface="DejaVu Sans" charset="0"/>
                <a:cs typeface="DejaVu Sans" charset="0"/>
              </a:rPr>
              <a:t>(1,1)‏</a:t>
            </a:r>
          </a:p>
        </p:txBody>
      </p:sp>
      <p:sp>
        <p:nvSpPr>
          <p:cNvPr id="25" name="Text Box 23"/>
          <p:cNvSpPr txBox="1">
            <a:spLocks noChangeArrowheads="1"/>
          </p:cNvSpPr>
          <p:nvPr/>
        </p:nvSpPr>
        <p:spPr bwMode="auto">
          <a:xfrm>
            <a:off x="1798293" y="2428868"/>
            <a:ext cx="521594"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000" dirty="0">
                <a:solidFill>
                  <a:srgbClr val="000000"/>
                </a:solidFill>
                <a:latin typeface="Verdana" pitchFamily="32" charset="0"/>
                <a:ea typeface="DejaVu Sans" charset="0"/>
                <a:cs typeface="DejaVu Sans" charset="0"/>
              </a:rPr>
              <a:t>(0,N)</a:t>
            </a:r>
            <a:r>
              <a:rPr lang="it-IT" sz="1800" dirty="0">
                <a:solidFill>
                  <a:srgbClr val="000000"/>
                </a:solidFill>
                <a:latin typeface="Verdana" pitchFamily="32" charset="0"/>
                <a:ea typeface="DejaVu Sans" charset="0"/>
                <a:cs typeface="DejaVu Sans" charset="0"/>
              </a:rPr>
              <a:t>‏</a:t>
            </a:r>
          </a:p>
        </p:txBody>
      </p:sp>
      <p:sp>
        <p:nvSpPr>
          <p:cNvPr id="26" name="Text Box 25"/>
          <p:cNvSpPr txBox="1">
            <a:spLocks noChangeArrowheads="1"/>
          </p:cNvSpPr>
          <p:nvPr/>
        </p:nvSpPr>
        <p:spPr bwMode="auto">
          <a:xfrm>
            <a:off x="142844" y="1857364"/>
            <a:ext cx="4381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S</a:t>
            </a:r>
            <a:r>
              <a:rPr lang="it-IT" sz="1800" b="1" baseline="-25000" dirty="0">
                <a:solidFill>
                  <a:srgbClr val="000000"/>
                </a:solidFill>
                <a:latin typeface="Verdana" pitchFamily="32" charset="0"/>
                <a:ea typeface="DejaVu Sans" charset="0"/>
                <a:cs typeface="DejaVu Sans" charset="0"/>
              </a:rPr>
              <a:t>1</a:t>
            </a:r>
          </a:p>
        </p:txBody>
      </p:sp>
      <p:sp>
        <p:nvSpPr>
          <p:cNvPr id="38" name="AutoShape 3"/>
          <p:cNvSpPr>
            <a:spLocks noChangeArrowheads="1"/>
          </p:cNvSpPr>
          <p:nvPr/>
        </p:nvSpPr>
        <p:spPr bwMode="auto">
          <a:xfrm>
            <a:off x="869599"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Project</a:t>
            </a:r>
            <a:endParaRPr lang="it-IT" sz="1200" dirty="0">
              <a:solidFill>
                <a:srgbClr val="000000"/>
              </a:solidFill>
              <a:latin typeface="Verdana" pitchFamily="32" charset="0"/>
              <a:ea typeface="DejaVu Sans" charset="0"/>
              <a:cs typeface="DejaVu Sans" charset="0"/>
            </a:endParaRPr>
          </a:p>
        </p:txBody>
      </p:sp>
      <p:sp>
        <p:nvSpPr>
          <p:cNvPr id="83" name="Text Box 24"/>
          <p:cNvSpPr txBox="1">
            <a:spLocks noChangeArrowheads="1"/>
          </p:cNvSpPr>
          <p:nvPr/>
        </p:nvSpPr>
        <p:spPr bwMode="auto">
          <a:xfrm>
            <a:off x="1071538" y="5072074"/>
            <a:ext cx="3429024" cy="666466"/>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dirty="0">
                <a:solidFill>
                  <a:srgbClr val="000000"/>
                </a:solidFill>
                <a:latin typeface="Verdana" pitchFamily="32" charset="0"/>
                <a:ea typeface="DejaVu Sans" charset="0"/>
                <a:cs typeface="DejaVu Sans" charset="0"/>
              </a:rPr>
              <a:t>Project (</a:t>
            </a:r>
            <a:r>
              <a:rPr lang="it-IT" sz="1400" u="sng" dirty="0">
                <a:solidFill>
                  <a:srgbClr val="000000"/>
                </a:solidFill>
                <a:latin typeface="Verdana" pitchFamily="32" charset="0"/>
                <a:ea typeface="DejaVu Sans" charset="0"/>
                <a:cs typeface="DejaVu Sans" charset="0"/>
              </a:rPr>
              <a:t>PCode</a:t>
            </a:r>
            <a:r>
              <a:rPr lang="it-IT" sz="1400" dirty="0">
                <a:solidFill>
                  <a:srgbClr val="000000"/>
                </a:solidFill>
                <a:latin typeface="Verdana" pitchFamily="32" charset="0"/>
                <a:ea typeface="DejaVu Sans" charset="0"/>
                <a:cs typeface="DejaVu Sans" charset="0"/>
              </a:rPr>
              <a:t>, Title, MGRSSN*)‏</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dirty="0">
                <a:solidFill>
                  <a:srgbClr val="000000"/>
                </a:solidFill>
                <a:latin typeface="Verdana" pitchFamily="32" charset="0"/>
                <a:ea typeface="DejaVu Sans" charset="0"/>
                <a:cs typeface="DejaVu Sans" charset="0"/>
              </a:rPr>
              <a:t>Manager (</a:t>
            </a:r>
            <a:r>
              <a:rPr lang="it-IT" sz="1400" u="sng" dirty="0">
                <a:solidFill>
                  <a:srgbClr val="000000"/>
                </a:solidFill>
                <a:latin typeface="Verdana" pitchFamily="32" charset="0"/>
                <a:ea typeface="DejaVu Sans" charset="0"/>
                <a:cs typeface="DejaVu Sans" charset="0"/>
              </a:rPr>
              <a:t>SSN</a:t>
            </a:r>
            <a:r>
              <a:rPr lang="it-IT" sz="1400" dirty="0">
                <a:solidFill>
                  <a:srgbClr val="000000"/>
                </a:solidFill>
                <a:latin typeface="Verdana" pitchFamily="32" charset="0"/>
                <a:ea typeface="DejaVu Sans" charset="0"/>
                <a:cs typeface="DejaVu Sans" charset="0"/>
              </a:rPr>
              <a:t>, EID, Name)‏</a:t>
            </a:r>
          </a:p>
        </p:txBody>
      </p:sp>
      <p:sp>
        <p:nvSpPr>
          <p:cNvPr id="84" name="Text Box 26"/>
          <p:cNvSpPr txBox="1">
            <a:spLocks noChangeArrowheads="1"/>
          </p:cNvSpPr>
          <p:nvPr/>
        </p:nvSpPr>
        <p:spPr bwMode="auto">
          <a:xfrm>
            <a:off x="214282" y="4643446"/>
            <a:ext cx="428628" cy="371513"/>
          </a:xfrm>
          <a:prstGeom prst="rect">
            <a:avLst/>
          </a:prstGeom>
          <a:noFill/>
          <a:ln w="9525">
            <a:noFill/>
            <a:round/>
            <a:headEnd/>
            <a:tailEnd/>
          </a:ln>
          <a:effectLst/>
        </p:spPr>
        <p:txBody>
          <a:bodyPr wrap="squar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smtClean="0">
                <a:solidFill>
                  <a:srgbClr val="000000"/>
                </a:solidFill>
                <a:latin typeface="Verdana" pitchFamily="32" charset="0"/>
                <a:ea typeface="DejaVu Sans" charset="0"/>
                <a:cs typeface="DejaVu Sans" charset="0"/>
              </a:rPr>
              <a:t>I</a:t>
            </a:r>
            <a:r>
              <a:rPr lang="it-IT" sz="1800" b="1" baseline="-25000" dirty="0" smtClean="0">
                <a:solidFill>
                  <a:srgbClr val="000000"/>
                </a:solidFill>
                <a:latin typeface="Verdana" pitchFamily="32" charset="0"/>
                <a:ea typeface="DejaVu Sans" charset="0"/>
                <a:cs typeface="DejaVu Sans" charset="0"/>
              </a:rPr>
              <a:t>1</a:t>
            </a:r>
            <a:endParaRPr lang="it-IT" sz="1800" b="1" baseline="-25000" dirty="0">
              <a:solidFill>
                <a:srgbClr val="000000"/>
              </a:solidFill>
              <a:latin typeface="Verdana" pitchFamily="32" charset="0"/>
              <a:ea typeface="DejaVu Sans" charset="0"/>
              <a:cs typeface="DejaVu Sans" charset="0"/>
            </a:endParaRPr>
          </a:p>
        </p:txBody>
      </p:sp>
      <p:sp>
        <p:nvSpPr>
          <p:cNvPr id="85" name="Line 29"/>
          <p:cNvSpPr>
            <a:spLocks noChangeShapeType="1"/>
          </p:cNvSpPr>
          <p:nvPr/>
        </p:nvSpPr>
        <p:spPr bwMode="auto">
          <a:xfrm flipH="1">
            <a:off x="2071670" y="5357826"/>
            <a:ext cx="850295" cy="142875"/>
          </a:xfrm>
          <a:prstGeom prst="line">
            <a:avLst/>
          </a:prstGeom>
          <a:noFill/>
          <a:ln w="9360">
            <a:solidFill>
              <a:srgbClr val="000000"/>
            </a:solidFill>
            <a:miter lim="800000"/>
            <a:headEnd/>
            <a:tailEnd type="triangle" w="med" len="med"/>
          </a:ln>
          <a:effectLst/>
        </p:spPr>
        <p:txBody>
          <a:bodyPr/>
          <a:lstStyle/>
          <a:p>
            <a:endParaRPr lang="en-US" dirty="0"/>
          </a:p>
        </p:txBody>
      </p:sp>
      <p:sp>
        <p:nvSpPr>
          <p:cNvPr id="86" name="AutoShape 6"/>
          <p:cNvSpPr>
            <a:spLocks noChangeArrowheads="1"/>
          </p:cNvSpPr>
          <p:nvPr/>
        </p:nvSpPr>
        <p:spPr bwMode="auto">
          <a:xfrm>
            <a:off x="2214546" y="3714752"/>
            <a:ext cx="466725" cy="830261"/>
          </a:xfrm>
          <a:prstGeom prst="downArrow">
            <a:avLst>
              <a:gd name="adj1" fmla="val 50000"/>
              <a:gd name="adj2" fmla="val 59779"/>
            </a:avLst>
          </a:prstGeom>
          <a:solidFill>
            <a:srgbClr val="BBE0E3"/>
          </a:solidFill>
          <a:ln w="9360">
            <a:solidFill>
              <a:srgbClr val="000000"/>
            </a:solidFill>
            <a:miter lim="800000"/>
            <a:headEnd/>
            <a:tailEnd/>
          </a:ln>
          <a:effectLst/>
        </p:spPr>
        <p:txBody>
          <a:bodyPr wrap="none" anchor="ctr"/>
          <a:lstStyle/>
          <a:p>
            <a:endParaRPr lang="en-US" dirty="0"/>
          </a:p>
        </p:txBody>
      </p:sp>
      <p:sp>
        <p:nvSpPr>
          <p:cNvPr id="37" name="Segnaposto numero diapositiva 36"/>
          <p:cNvSpPr>
            <a:spLocks noGrp="1"/>
          </p:cNvSpPr>
          <p:nvPr>
            <p:ph type="sldNum" sz="quarter" idx="12"/>
          </p:nvPr>
        </p:nvSpPr>
        <p:spPr/>
        <p:txBody>
          <a:bodyPr/>
          <a:lstStyle/>
          <a:p>
            <a:fld id="{BED2C276-3801-4574-88C4-F615FF34F822}" type="slidenum">
              <a:rPr lang="en-US" smtClean="0"/>
              <a:pPr/>
              <a:t>26</a:t>
            </a:fld>
            <a:endParaRPr lang="en-US" dirty="0"/>
          </a:p>
        </p:txBody>
      </p:sp>
      <p:sp>
        <p:nvSpPr>
          <p:cNvPr id="39" name="Segnaposto piè di pagina 38"/>
          <p:cNvSpPr>
            <a:spLocks noGrp="1"/>
          </p:cNvSpPr>
          <p:nvPr>
            <p:ph type="ftr" sz="quarter" idx="11"/>
          </p:nvPr>
        </p:nvSpPr>
        <p:spPr/>
        <p:txBody>
          <a:bodyPr/>
          <a:lstStyle/>
          <a:p>
            <a:r>
              <a:rPr lang="en-US" dirty="0" smtClean="0"/>
              <a:t>Università Roma Tre</a:t>
            </a:r>
            <a:endParaRPr lang="en-US" dirty="0"/>
          </a:p>
        </p:txBody>
      </p:sp>
      <p:sp>
        <p:nvSpPr>
          <p:cNvPr id="40" name="Segnaposto data 39"/>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Round-trip engineering</a:t>
            </a:r>
            <a:endParaRPr lang="en-US" dirty="0"/>
          </a:p>
        </p:txBody>
      </p:sp>
      <p:sp>
        <p:nvSpPr>
          <p:cNvPr id="3" name="Segnaposto contenuto 2"/>
          <p:cNvSpPr>
            <a:spLocks noGrp="1"/>
          </p:cNvSpPr>
          <p:nvPr>
            <p:ph idx="1"/>
          </p:nvPr>
        </p:nvSpPr>
        <p:spPr>
          <a:xfrm>
            <a:off x="4857752" y="1935480"/>
            <a:ext cx="3829048" cy="4389120"/>
          </a:xfrm>
        </p:spPr>
        <p:txBody>
          <a:bodyPr>
            <a:normAutofit lnSpcReduction="10000"/>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smtClean="0">
                <a:solidFill>
                  <a:srgbClr val="000000"/>
                </a:solidFill>
                <a:latin typeface="Verdana" pitchFamily="32" charset="0"/>
                <a:ea typeface="DejaVu Sans" charset="0"/>
                <a:cs typeface="DejaVu Sans" charset="0"/>
              </a:rPr>
              <a:t>I</a:t>
            </a:r>
            <a:r>
              <a:rPr lang="it-IT" sz="1800" baseline="-25000" dirty="0" smtClean="0">
                <a:solidFill>
                  <a:srgbClr val="000000"/>
                </a:solidFill>
                <a:latin typeface="Verdana" pitchFamily="32" charset="0"/>
                <a:ea typeface="DejaVu Sans" charset="0"/>
                <a:cs typeface="DejaVu Sans" charset="0"/>
              </a:rPr>
              <a:t>2</a:t>
            </a:r>
            <a:r>
              <a:rPr lang="it-IT" sz="1800" dirty="0" smtClean="0">
                <a:solidFill>
                  <a:srgbClr val="000000"/>
                </a:solidFill>
                <a:latin typeface="Verdana" pitchFamily="32" charset="0"/>
                <a:ea typeface="DejaVu Sans" charset="0"/>
                <a:cs typeface="DejaVu Sans" charset="0"/>
              </a:rPr>
              <a:t>is the implementation schema which is a modified version of I</a:t>
            </a:r>
            <a:r>
              <a:rPr lang="it-IT" sz="1800" baseline="-25000" dirty="0" smtClean="0">
                <a:solidFill>
                  <a:srgbClr val="000000"/>
                </a:solidFill>
                <a:latin typeface="Verdana" pitchFamily="32" charset="0"/>
                <a:ea typeface="DejaVu Sans" charset="0"/>
                <a:cs typeface="DejaVu Sans" charset="0"/>
              </a:rPr>
              <a:t>1</a:t>
            </a:r>
            <a:r>
              <a:rPr lang="it-IT" sz="1800" dirty="0" smtClean="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smtClean="0">
                <a:solidFill>
                  <a:srgbClr val="000000"/>
                </a:solidFill>
                <a:latin typeface="Verdana" pitchFamily="32" charset="0"/>
                <a:ea typeface="DejaVu Sans" charset="0"/>
                <a:cs typeface="DejaVu Sans" charset="0"/>
              </a:rPr>
              <a:t>The transformation involves a change in the key of a referred relation. The key of </a:t>
            </a:r>
            <a:r>
              <a:rPr lang="it-IT" sz="1800" b="1" dirty="0" smtClean="0">
                <a:solidFill>
                  <a:srgbClr val="000000"/>
                </a:solidFill>
                <a:latin typeface="Verdana" pitchFamily="32" charset="0"/>
                <a:ea typeface="DejaVu Sans" charset="0"/>
                <a:cs typeface="DejaVu Sans" charset="0"/>
              </a:rPr>
              <a:t>Manager</a:t>
            </a:r>
            <a:r>
              <a:rPr lang="it-IT" sz="1800" dirty="0" smtClean="0">
                <a:solidFill>
                  <a:srgbClr val="000000"/>
                </a:solidFill>
                <a:latin typeface="Verdana" pitchFamily="32" charset="0"/>
                <a:ea typeface="DejaVu Sans" charset="0"/>
                <a:cs typeface="DejaVu Sans" charset="0"/>
              </a:rPr>
              <a:t>, which is referred by MGRSSN of </a:t>
            </a:r>
            <a:r>
              <a:rPr lang="it-IT" sz="1800" b="1" dirty="0" smtClean="0">
                <a:solidFill>
                  <a:srgbClr val="000000"/>
                </a:solidFill>
                <a:latin typeface="Verdana" pitchFamily="32" charset="0"/>
                <a:ea typeface="DejaVu Sans" charset="0"/>
                <a:cs typeface="DejaVu Sans" charset="0"/>
              </a:rPr>
              <a:t>Project</a:t>
            </a:r>
            <a:r>
              <a:rPr lang="it-IT" sz="1800" dirty="0" smtClean="0">
                <a:solidFill>
                  <a:srgbClr val="000000"/>
                </a:solidFill>
                <a:latin typeface="Verdana" pitchFamily="32" charset="0"/>
                <a:ea typeface="DejaVu Sans" charset="0"/>
                <a:cs typeface="DejaVu Sans" charset="0"/>
              </a:rPr>
              <a:t> in I</a:t>
            </a:r>
            <a:r>
              <a:rPr lang="it-IT" sz="1800" baseline="-25000" dirty="0" smtClean="0">
                <a:solidFill>
                  <a:srgbClr val="000000"/>
                </a:solidFill>
                <a:latin typeface="Verdana" pitchFamily="32" charset="0"/>
                <a:ea typeface="DejaVu Sans" charset="0"/>
                <a:cs typeface="DejaVu Sans" charset="0"/>
              </a:rPr>
              <a:t>1</a:t>
            </a:r>
            <a:r>
              <a:rPr lang="it-IT" sz="1800" dirty="0" smtClean="0">
                <a:solidFill>
                  <a:srgbClr val="000000"/>
                </a:solidFill>
                <a:latin typeface="Verdana" pitchFamily="32" charset="0"/>
                <a:ea typeface="DejaVu Sans" charset="0"/>
                <a:cs typeface="DejaVu Sans" charset="0"/>
              </a:rPr>
              <a:t>, becomes EID in I</a:t>
            </a:r>
            <a:r>
              <a:rPr lang="it-IT" sz="1800" baseline="-25000" dirty="0" smtClean="0">
                <a:solidFill>
                  <a:srgbClr val="000000"/>
                </a:solidFill>
                <a:latin typeface="Verdana" pitchFamily="32" charset="0"/>
                <a:ea typeface="DejaVu Sans" charset="0"/>
                <a:cs typeface="DejaVu Sans" charset="0"/>
              </a:rPr>
              <a:t>2</a:t>
            </a:r>
            <a:r>
              <a:rPr lang="it-IT" sz="1800" dirty="0" smtClean="0">
                <a:solidFill>
                  <a:srgbClr val="000000"/>
                </a:solidFill>
                <a:latin typeface="Verdana" pitchFamily="32" charset="0"/>
                <a:ea typeface="DejaVu Sans" charset="0"/>
                <a:cs typeface="DejaVu Sans" charset="0"/>
              </a:rPr>
              <a:t>. </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smtClean="0">
                <a:solidFill>
                  <a:srgbClr val="000000"/>
                </a:solidFill>
                <a:latin typeface="Verdana" pitchFamily="32" charset="0"/>
                <a:ea typeface="DejaVu Sans" charset="0"/>
                <a:cs typeface="DejaVu Sans" charset="0"/>
              </a:rPr>
              <a:t>As a consequence, the column MGRSSN of </a:t>
            </a:r>
            <a:r>
              <a:rPr lang="it-IT" sz="1800" b="1" dirty="0" smtClean="0">
                <a:solidFill>
                  <a:srgbClr val="000000"/>
                </a:solidFill>
                <a:latin typeface="Verdana" pitchFamily="32" charset="0"/>
                <a:ea typeface="DejaVu Sans" charset="0"/>
                <a:cs typeface="DejaVu Sans" charset="0"/>
              </a:rPr>
              <a:t>Project</a:t>
            </a:r>
            <a:r>
              <a:rPr lang="it-IT" sz="1800" dirty="0" smtClean="0">
                <a:solidFill>
                  <a:srgbClr val="000000"/>
                </a:solidFill>
                <a:latin typeface="Verdana" pitchFamily="32" charset="0"/>
                <a:ea typeface="DejaVu Sans" charset="0"/>
                <a:cs typeface="DejaVu Sans" charset="0"/>
              </a:rPr>
              <a:t>, referencing SSN of</a:t>
            </a:r>
            <a:r>
              <a:rPr lang="it-IT" sz="1800" b="1" dirty="0" smtClean="0">
                <a:solidFill>
                  <a:srgbClr val="000000"/>
                </a:solidFill>
                <a:latin typeface="Verdana" pitchFamily="32" charset="0"/>
                <a:ea typeface="DejaVu Sans" charset="0"/>
                <a:cs typeface="DejaVu Sans" charset="0"/>
              </a:rPr>
              <a:t>Manager</a:t>
            </a:r>
            <a:r>
              <a:rPr lang="it-IT" sz="1800" dirty="0" smtClean="0">
                <a:solidFill>
                  <a:srgbClr val="000000"/>
                </a:solidFill>
                <a:latin typeface="Verdana" pitchFamily="32" charset="0"/>
                <a:ea typeface="DejaVu Sans" charset="0"/>
                <a:cs typeface="DejaVu Sans" charset="0"/>
              </a:rPr>
              <a:t>, has to reference EID. MGRID is the version of MGRSSN modified accordingly. </a:t>
            </a:r>
          </a:p>
          <a:p>
            <a:endParaRPr lang="en-US" dirty="0"/>
          </a:p>
        </p:txBody>
      </p:sp>
      <p:sp>
        <p:nvSpPr>
          <p:cNvPr id="4" name="Text Box 2"/>
          <p:cNvSpPr txBox="1">
            <a:spLocks noChangeArrowheads="1"/>
          </p:cNvSpPr>
          <p:nvPr/>
        </p:nvSpPr>
        <p:spPr bwMode="auto">
          <a:xfrm>
            <a:off x="534959" y="2466988"/>
            <a:ext cx="4140200" cy="785812"/>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Project (</a:t>
            </a:r>
            <a:r>
              <a:rPr lang="it-IT" sz="1800" u="sng" dirty="0">
                <a:solidFill>
                  <a:srgbClr val="000000"/>
                </a:solidFill>
                <a:latin typeface="Verdana" pitchFamily="32" charset="0"/>
                <a:ea typeface="DejaVu Sans" charset="0"/>
                <a:cs typeface="DejaVu Sans" charset="0"/>
              </a:rPr>
              <a:t>PCode</a:t>
            </a:r>
            <a:r>
              <a:rPr lang="it-IT" sz="1800" dirty="0">
                <a:solidFill>
                  <a:srgbClr val="000000"/>
                </a:solidFill>
                <a:latin typeface="Verdana" pitchFamily="32" charset="0"/>
                <a:ea typeface="DejaVu Sans" charset="0"/>
                <a:cs typeface="DejaVu Sans" charset="0"/>
              </a:rPr>
              <a:t>, Title, MGRSSN*)‏</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Manager (</a:t>
            </a:r>
            <a:r>
              <a:rPr lang="it-IT" sz="1800" u="sng" dirty="0">
                <a:solidFill>
                  <a:srgbClr val="000000"/>
                </a:solidFill>
                <a:latin typeface="Verdana" pitchFamily="32" charset="0"/>
                <a:ea typeface="DejaVu Sans" charset="0"/>
                <a:cs typeface="DejaVu Sans" charset="0"/>
              </a:rPr>
              <a:t>SSN</a:t>
            </a:r>
            <a:r>
              <a:rPr lang="it-IT" sz="1800" dirty="0">
                <a:solidFill>
                  <a:srgbClr val="000000"/>
                </a:solidFill>
                <a:latin typeface="Verdana" pitchFamily="32" charset="0"/>
                <a:ea typeface="DejaVu Sans" charset="0"/>
                <a:cs typeface="DejaVu Sans" charset="0"/>
              </a:rPr>
              <a:t>, EID, Name)‏</a:t>
            </a:r>
          </a:p>
        </p:txBody>
      </p:sp>
      <p:sp>
        <p:nvSpPr>
          <p:cNvPr id="5" name="Text Box 3"/>
          <p:cNvSpPr txBox="1">
            <a:spLocks noChangeArrowheads="1"/>
          </p:cNvSpPr>
          <p:nvPr/>
        </p:nvSpPr>
        <p:spPr bwMode="auto">
          <a:xfrm>
            <a:off x="650847" y="2070113"/>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I</a:t>
            </a:r>
            <a:r>
              <a:rPr lang="it-IT" sz="1800" b="1" baseline="-25000" dirty="0">
                <a:solidFill>
                  <a:srgbClr val="000000"/>
                </a:solidFill>
                <a:latin typeface="Verdana" pitchFamily="32" charset="0"/>
                <a:ea typeface="DejaVu Sans" charset="0"/>
                <a:cs typeface="DejaVu Sans" charset="0"/>
              </a:rPr>
              <a:t>1</a:t>
            </a:r>
          </a:p>
        </p:txBody>
      </p:sp>
      <p:sp>
        <p:nvSpPr>
          <p:cNvPr id="6" name="Text Box 4"/>
          <p:cNvSpPr txBox="1">
            <a:spLocks noChangeArrowheads="1"/>
          </p:cNvSpPr>
          <p:nvPr/>
        </p:nvSpPr>
        <p:spPr bwMode="auto">
          <a:xfrm>
            <a:off x="357158" y="5214950"/>
            <a:ext cx="4357718" cy="789576"/>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Project (</a:t>
            </a:r>
            <a:r>
              <a:rPr lang="it-IT" sz="1800" u="sng" dirty="0">
                <a:solidFill>
                  <a:srgbClr val="000000"/>
                </a:solidFill>
                <a:latin typeface="Verdana" pitchFamily="32" charset="0"/>
                <a:ea typeface="DejaVu Sans" charset="0"/>
                <a:cs typeface="DejaVu Sans" charset="0"/>
              </a:rPr>
              <a:t>PCode</a:t>
            </a:r>
            <a:r>
              <a:rPr lang="it-IT" sz="1800" dirty="0">
                <a:solidFill>
                  <a:srgbClr val="000000"/>
                </a:solidFill>
                <a:latin typeface="Verdana" pitchFamily="32" charset="0"/>
                <a:ea typeface="DejaVu Sans" charset="0"/>
                <a:cs typeface="DejaVu Sans" charset="0"/>
              </a:rPr>
              <a:t>, Title, MGRID*)‏</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Manager (SSN, </a:t>
            </a:r>
            <a:r>
              <a:rPr lang="it-IT" sz="1800" u="sng" dirty="0">
                <a:solidFill>
                  <a:srgbClr val="000000"/>
                </a:solidFill>
                <a:latin typeface="Verdana" pitchFamily="32" charset="0"/>
                <a:ea typeface="DejaVu Sans" charset="0"/>
                <a:cs typeface="DejaVu Sans" charset="0"/>
              </a:rPr>
              <a:t>EID</a:t>
            </a:r>
            <a:r>
              <a:rPr lang="it-IT" sz="1800" dirty="0">
                <a:solidFill>
                  <a:srgbClr val="000000"/>
                </a:solidFill>
                <a:latin typeface="Verdana" pitchFamily="32" charset="0"/>
                <a:ea typeface="DejaVu Sans" charset="0"/>
                <a:cs typeface="DejaVu Sans" charset="0"/>
              </a:rPr>
              <a:t>, Name, Degree)‏</a:t>
            </a:r>
          </a:p>
        </p:txBody>
      </p:sp>
      <p:sp>
        <p:nvSpPr>
          <p:cNvPr id="7" name="Text Box 5"/>
          <p:cNvSpPr txBox="1">
            <a:spLocks noChangeArrowheads="1"/>
          </p:cNvSpPr>
          <p:nvPr/>
        </p:nvSpPr>
        <p:spPr bwMode="auto">
          <a:xfrm>
            <a:off x="687359" y="4818075"/>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I</a:t>
            </a:r>
            <a:r>
              <a:rPr lang="it-IT" sz="1800" b="1" baseline="-25000" dirty="0">
                <a:solidFill>
                  <a:srgbClr val="000000"/>
                </a:solidFill>
                <a:latin typeface="Verdana" pitchFamily="32" charset="0"/>
                <a:ea typeface="DejaVu Sans" charset="0"/>
                <a:cs typeface="DejaVu Sans" charset="0"/>
              </a:rPr>
              <a:t>2</a:t>
            </a:r>
          </a:p>
        </p:txBody>
      </p:sp>
      <p:sp>
        <p:nvSpPr>
          <p:cNvPr id="8" name="AutoShape 6"/>
          <p:cNvSpPr>
            <a:spLocks noChangeArrowheads="1"/>
          </p:cNvSpPr>
          <p:nvPr/>
        </p:nvSpPr>
        <p:spPr bwMode="auto">
          <a:xfrm>
            <a:off x="2012922" y="3583000"/>
            <a:ext cx="466725" cy="1116013"/>
          </a:xfrm>
          <a:prstGeom prst="downArrow">
            <a:avLst>
              <a:gd name="adj1" fmla="val 50000"/>
              <a:gd name="adj2" fmla="val 59779"/>
            </a:avLst>
          </a:prstGeom>
          <a:solidFill>
            <a:srgbClr val="BBE0E3"/>
          </a:solidFill>
          <a:ln w="9360">
            <a:solidFill>
              <a:srgbClr val="000000"/>
            </a:solidFill>
            <a:miter lim="800000"/>
            <a:headEnd/>
            <a:tailEnd/>
          </a:ln>
          <a:effectLst/>
        </p:spPr>
        <p:txBody>
          <a:bodyPr wrap="none" anchor="ctr"/>
          <a:lstStyle/>
          <a:p>
            <a:endParaRPr lang="en-US" dirty="0"/>
          </a:p>
        </p:txBody>
      </p:sp>
      <p:sp>
        <p:nvSpPr>
          <p:cNvPr id="9" name="Line 7"/>
          <p:cNvSpPr>
            <a:spLocks noChangeShapeType="1"/>
          </p:cNvSpPr>
          <p:nvPr/>
        </p:nvSpPr>
        <p:spPr bwMode="auto">
          <a:xfrm flipH="1">
            <a:off x="2260572" y="2827350"/>
            <a:ext cx="903287" cy="107950"/>
          </a:xfrm>
          <a:prstGeom prst="line">
            <a:avLst/>
          </a:prstGeom>
          <a:noFill/>
          <a:ln w="9360">
            <a:solidFill>
              <a:srgbClr val="000000"/>
            </a:solidFill>
            <a:miter lim="800000"/>
            <a:headEnd/>
            <a:tailEnd type="triangle" w="med" len="med"/>
          </a:ln>
          <a:effectLst/>
        </p:spPr>
        <p:txBody>
          <a:bodyPr/>
          <a:lstStyle/>
          <a:p>
            <a:endParaRPr lang="en-US" dirty="0"/>
          </a:p>
        </p:txBody>
      </p:sp>
      <p:sp>
        <p:nvSpPr>
          <p:cNvPr id="10" name="Line 8"/>
          <p:cNvSpPr>
            <a:spLocks noChangeShapeType="1"/>
          </p:cNvSpPr>
          <p:nvPr/>
        </p:nvSpPr>
        <p:spPr bwMode="auto">
          <a:xfrm flipH="1">
            <a:off x="2909859" y="5527688"/>
            <a:ext cx="254000" cy="142875"/>
          </a:xfrm>
          <a:prstGeom prst="line">
            <a:avLst/>
          </a:prstGeom>
          <a:noFill/>
          <a:ln w="9360">
            <a:solidFill>
              <a:srgbClr val="000000"/>
            </a:solidFill>
            <a:miter lim="800000"/>
            <a:headEnd/>
            <a:tailEnd type="triangle" w="med" len="med"/>
          </a:ln>
          <a:effectLst/>
        </p:spPr>
        <p:txBody>
          <a:bodyPr/>
          <a:lstStyle/>
          <a:p>
            <a:endParaRPr lang="en-US" dirty="0"/>
          </a:p>
        </p:txBody>
      </p:sp>
      <p:sp>
        <p:nvSpPr>
          <p:cNvPr id="13" name="Segnaposto numero diapositiva 12"/>
          <p:cNvSpPr>
            <a:spLocks noGrp="1"/>
          </p:cNvSpPr>
          <p:nvPr>
            <p:ph type="sldNum" sz="quarter" idx="12"/>
          </p:nvPr>
        </p:nvSpPr>
        <p:spPr/>
        <p:txBody>
          <a:bodyPr/>
          <a:lstStyle/>
          <a:p>
            <a:fld id="{BED2C276-3801-4574-88C4-F615FF34F822}" type="slidenum">
              <a:rPr lang="en-US" smtClean="0"/>
              <a:pPr/>
              <a:t>27</a:t>
            </a:fld>
            <a:endParaRPr lang="en-US" dirty="0"/>
          </a:p>
        </p:txBody>
      </p:sp>
      <p:sp>
        <p:nvSpPr>
          <p:cNvPr id="14" name="Segnaposto piè di pagina 13"/>
          <p:cNvSpPr>
            <a:spLocks noGrp="1"/>
          </p:cNvSpPr>
          <p:nvPr>
            <p:ph type="ftr" sz="quarter" idx="11"/>
          </p:nvPr>
        </p:nvSpPr>
        <p:spPr/>
        <p:txBody>
          <a:bodyPr/>
          <a:lstStyle/>
          <a:p>
            <a:r>
              <a:rPr lang="en-US" dirty="0" smtClean="0"/>
              <a:t>Università Roma Tre</a:t>
            </a:r>
            <a:endParaRPr lang="en-US" dirty="0"/>
          </a:p>
        </p:txBody>
      </p:sp>
      <p:sp>
        <p:nvSpPr>
          <p:cNvPr id="15" name="Segnaposto data 14"/>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Round-trip engineering</a:t>
            </a:r>
            <a:endParaRPr lang="en-US" dirty="0"/>
          </a:p>
        </p:txBody>
      </p:sp>
      <p:sp>
        <p:nvSpPr>
          <p:cNvPr id="4" name="Text Box 2"/>
          <p:cNvSpPr txBox="1">
            <a:spLocks noChangeArrowheads="1"/>
          </p:cNvSpPr>
          <p:nvPr/>
        </p:nvSpPr>
        <p:spPr bwMode="auto">
          <a:xfrm>
            <a:off x="357158" y="2357430"/>
            <a:ext cx="4071934" cy="728021"/>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u="sng" dirty="0">
                <a:solidFill>
                  <a:srgbClr val="000000"/>
                </a:solidFill>
                <a:latin typeface="Verdana" pitchFamily="32" charset="0"/>
                <a:ea typeface="DejaVu Sans" charset="0"/>
                <a:cs typeface="DejaVu Sans" charset="0"/>
              </a:rPr>
              <a:t>PCode</a:t>
            </a:r>
            <a:r>
              <a:rPr lang="it-IT" sz="1600" dirty="0">
                <a:solidFill>
                  <a:srgbClr val="000000"/>
                </a:solidFill>
                <a:latin typeface="Verdana" pitchFamily="32" charset="0"/>
                <a:ea typeface="DejaVu Sans" charset="0"/>
                <a:cs typeface="DejaVu Sans" charset="0"/>
              </a:rPr>
              <a:t>, Title, MGRID*)‏</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(SSN, </a:t>
            </a:r>
            <a:r>
              <a:rPr lang="it-IT" sz="1600" u="sng" dirty="0">
                <a:solidFill>
                  <a:srgbClr val="000000"/>
                </a:solidFill>
                <a:latin typeface="Verdana" pitchFamily="32" charset="0"/>
                <a:ea typeface="DejaVu Sans" charset="0"/>
                <a:cs typeface="DejaVu Sans" charset="0"/>
              </a:rPr>
              <a:t>EID</a:t>
            </a:r>
            <a:r>
              <a:rPr lang="it-IT" sz="1600" dirty="0">
                <a:solidFill>
                  <a:srgbClr val="000000"/>
                </a:solidFill>
                <a:latin typeface="Verdana" pitchFamily="32" charset="0"/>
                <a:ea typeface="DejaVu Sans" charset="0"/>
                <a:cs typeface="DejaVu Sans" charset="0"/>
              </a:rPr>
              <a:t>, Name, Degree)‏</a:t>
            </a:r>
          </a:p>
        </p:txBody>
      </p:sp>
      <p:sp>
        <p:nvSpPr>
          <p:cNvPr id="5" name="Text Box 3"/>
          <p:cNvSpPr txBox="1">
            <a:spLocks noChangeArrowheads="1"/>
          </p:cNvSpPr>
          <p:nvPr/>
        </p:nvSpPr>
        <p:spPr bwMode="auto">
          <a:xfrm>
            <a:off x="142844" y="1928802"/>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I</a:t>
            </a:r>
            <a:r>
              <a:rPr lang="it-IT" sz="1800" b="1" baseline="-25000" dirty="0">
                <a:solidFill>
                  <a:srgbClr val="000000"/>
                </a:solidFill>
                <a:latin typeface="Verdana" pitchFamily="32" charset="0"/>
                <a:ea typeface="DejaVu Sans" charset="0"/>
                <a:cs typeface="DejaVu Sans" charset="0"/>
              </a:rPr>
              <a:t>2</a:t>
            </a:r>
          </a:p>
        </p:txBody>
      </p:sp>
      <p:sp>
        <p:nvSpPr>
          <p:cNvPr id="6" name="Line 4"/>
          <p:cNvSpPr>
            <a:spLocks noChangeShapeType="1"/>
          </p:cNvSpPr>
          <p:nvPr/>
        </p:nvSpPr>
        <p:spPr bwMode="auto">
          <a:xfrm flipH="1">
            <a:off x="2428860" y="2643182"/>
            <a:ext cx="500066" cy="214313"/>
          </a:xfrm>
          <a:prstGeom prst="line">
            <a:avLst/>
          </a:prstGeom>
          <a:noFill/>
          <a:ln w="9360">
            <a:solidFill>
              <a:srgbClr val="000000"/>
            </a:solidFill>
            <a:miter lim="800000"/>
            <a:headEnd/>
            <a:tailEnd type="triangle" w="med" len="med"/>
          </a:ln>
          <a:effectLst/>
        </p:spPr>
        <p:txBody>
          <a:bodyPr/>
          <a:lstStyle/>
          <a:p>
            <a:endParaRPr lang="en-US" dirty="0"/>
          </a:p>
        </p:txBody>
      </p:sp>
      <p:sp>
        <p:nvSpPr>
          <p:cNvPr id="7" name="AutoShape 6"/>
          <p:cNvSpPr>
            <a:spLocks noChangeArrowheads="1"/>
          </p:cNvSpPr>
          <p:nvPr/>
        </p:nvSpPr>
        <p:spPr bwMode="auto">
          <a:xfrm>
            <a:off x="2143108" y="3286124"/>
            <a:ext cx="396875" cy="1008062"/>
          </a:xfrm>
          <a:prstGeom prst="downArrow">
            <a:avLst>
              <a:gd name="adj1" fmla="val 50000"/>
              <a:gd name="adj2" fmla="val 63500"/>
            </a:avLst>
          </a:prstGeom>
          <a:solidFill>
            <a:srgbClr val="BBE0E3"/>
          </a:solidFill>
          <a:ln w="9360">
            <a:solidFill>
              <a:srgbClr val="000000"/>
            </a:solidFill>
            <a:miter lim="800000"/>
            <a:headEnd/>
            <a:tailEnd/>
          </a:ln>
          <a:effectLst/>
        </p:spPr>
        <p:txBody>
          <a:bodyPr wrap="none" anchor="ctr"/>
          <a:lstStyle/>
          <a:p>
            <a:endParaRPr lang="en-US" dirty="0"/>
          </a:p>
        </p:txBody>
      </p:sp>
      <p:sp>
        <p:nvSpPr>
          <p:cNvPr id="8" name="Text Box 7"/>
          <p:cNvSpPr txBox="1">
            <a:spLocks noChangeArrowheads="1"/>
          </p:cNvSpPr>
          <p:nvPr/>
        </p:nvSpPr>
        <p:spPr bwMode="auto">
          <a:xfrm>
            <a:off x="1571604" y="4714884"/>
            <a:ext cx="1723847" cy="833178"/>
          </a:xfrm>
          <a:prstGeom prst="rect">
            <a:avLst/>
          </a:prstGeom>
          <a:noFill/>
          <a:ln w="9525">
            <a:noFill/>
            <a:round/>
            <a:headEnd/>
            <a:tailEnd/>
          </a:ln>
          <a:effectLst/>
          <a:scene3d>
            <a:camera prst="orthographicFront"/>
            <a:lightRig rig="threePt" dir="t"/>
          </a:scene3d>
          <a:sp3d extrusionH="76200">
            <a:extrusionClr>
              <a:schemeClr val="accent2"/>
            </a:extrusionClr>
          </a:sp3d>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Verdana" pitchFamily="32" charset="0"/>
                <a:ea typeface="DejaVu Sans" charset="0"/>
                <a:cs typeface="DejaVu Sans" charset="0"/>
              </a:rPr>
              <a:t>ER </a:t>
            </a:r>
            <a:r>
              <a:rPr lang="it-IT"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Verdana" pitchFamily="32" charset="0"/>
                <a:ea typeface="DejaVu Sans" charset="0"/>
                <a:cs typeface="DejaVu Sans" charset="0"/>
              </a:rPr>
              <a:t>?</a:t>
            </a:r>
            <a:endParaRPr lang="it-IT"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Verdana" pitchFamily="32" charset="0"/>
              <a:ea typeface="DejaVu Sans" charset="0"/>
              <a:cs typeface="DejaVu Sans" charset="0"/>
            </a:endParaRPr>
          </a:p>
        </p:txBody>
      </p:sp>
      <p:sp>
        <p:nvSpPr>
          <p:cNvPr id="9" name="Text Box 8"/>
          <p:cNvSpPr txBox="1">
            <a:spLocks noChangeArrowheads="1"/>
          </p:cNvSpPr>
          <p:nvPr/>
        </p:nvSpPr>
        <p:spPr bwMode="auto">
          <a:xfrm>
            <a:off x="642910" y="4429132"/>
            <a:ext cx="4381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S</a:t>
            </a:r>
            <a:r>
              <a:rPr lang="it-IT" sz="1800" b="1" baseline="-25000" dirty="0">
                <a:solidFill>
                  <a:srgbClr val="000000"/>
                </a:solidFill>
                <a:latin typeface="Verdana" pitchFamily="32" charset="0"/>
                <a:ea typeface="DejaVu Sans" charset="0"/>
                <a:cs typeface="DejaVu Sans" charset="0"/>
              </a:rPr>
              <a:t>2</a:t>
            </a:r>
          </a:p>
        </p:txBody>
      </p:sp>
      <p:sp>
        <p:nvSpPr>
          <p:cNvPr id="10" name="Text Box 10"/>
          <p:cNvSpPr txBox="1">
            <a:spLocks noChangeArrowheads="1"/>
          </p:cNvSpPr>
          <p:nvPr/>
        </p:nvSpPr>
        <p:spPr bwMode="auto">
          <a:xfrm>
            <a:off x="4643438" y="1928802"/>
            <a:ext cx="4305300" cy="3857652"/>
          </a:xfrm>
          <a:prstGeom prst="rect">
            <a:avLst/>
          </a:prstGeom>
          <a:noFill/>
          <a:ln w="9525">
            <a:solidFill>
              <a:schemeClr val="accent1"/>
            </a:solidFill>
            <a:round/>
            <a:headEnd/>
            <a:tailEnd/>
          </a:ln>
          <a:effectLst/>
        </p:spPr>
        <p:txBody>
          <a:bodyPr wrap="square" lIns="90000" tIns="46800" rIns="90000" bIns="46800">
            <a:no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8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8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smtClean="0">
                <a:solidFill>
                  <a:srgbClr val="000000"/>
                </a:solidFill>
                <a:latin typeface="Verdana" pitchFamily="32" charset="0"/>
                <a:ea typeface="DejaVu Sans" charset="0"/>
                <a:cs typeface="DejaVu Sans" charset="0"/>
              </a:rPr>
              <a:t>Our goal is to </a:t>
            </a:r>
            <a:r>
              <a:rPr lang="it-IT" sz="1800" dirty="0">
                <a:solidFill>
                  <a:srgbClr val="000000"/>
                </a:solidFill>
                <a:latin typeface="Verdana" pitchFamily="32" charset="0"/>
                <a:ea typeface="DejaVu Sans" charset="0"/>
                <a:cs typeface="DejaVu Sans" charset="0"/>
              </a:rPr>
              <a:t>generate S</a:t>
            </a:r>
            <a:r>
              <a:rPr lang="it-IT" sz="1800" baseline="-25000" dirty="0">
                <a:solidFill>
                  <a:srgbClr val="000000"/>
                </a:solidFill>
                <a:latin typeface="Verdana" pitchFamily="32" charset="0"/>
                <a:ea typeface="DejaVu Sans" charset="0"/>
                <a:cs typeface="DejaVu Sans" charset="0"/>
              </a:rPr>
              <a:t>2</a:t>
            </a:r>
            <a:r>
              <a:rPr lang="it-IT" sz="1800" dirty="0">
                <a:solidFill>
                  <a:srgbClr val="000000"/>
                </a:solidFill>
                <a:latin typeface="Verdana" pitchFamily="32" charset="0"/>
                <a:ea typeface="DejaVu Sans" charset="0"/>
                <a:cs typeface="DejaVu Sans" charset="0"/>
              </a:rPr>
              <a:t>, </a:t>
            </a:r>
            <a:endParaRPr lang="it-IT" sz="18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smtClean="0">
                <a:solidFill>
                  <a:srgbClr val="000000"/>
                </a:solidFill>
                <a:latin typeface="Verdana" pitchFamily="32" charset="0"/>
                <a:ea typeface="DejaVu Sans" charset="0"/>
                <a:cs typeface="DejaVu Sans" charset="0"/>
              </a:rPr>
              <a:t>the appropriately revised version of </a:t>
            </a:r>
            <a:r>
              <a:rPr lang="it-IT" sz="1800" dirty="0">
                <a:solidFill>
                  <a:srgbClr val="000000"/>
                </a:solidFill>
                <a:latin typeface="Verdana" pitchFamily="32" charset="0"/>
                <a:ea typeface="DejaVu Sans" charset="0"/>
                <a:cs typeface="DejaVu Sans" charset="0"/>
              </a:rPr>
              <a:t>the specification schema, </a:t>
            </a:r>
            <a:r>
              <a:rPr lang="it-IT" dirty="0" smtClean="0">
                <a:solidFill>
                  <a:srgbClr val="000000"/>
                </a:solidFill>
                <a:latin typeface="Verdana" pitchFamily="32" charset="0"/>
                <a:ea typeface="DejaVu Sans" charset="0"/>
                <a:cs typeface="DejaVu Sans" charset="0"/>
              </a:rPr>
              <a:t>s</a:t>
            </a:r>
            <a:r>
              <a:rPr lang="it-IT" sz="1800" dirty="0" smtClean="0">
                <a:solidFill>
                  <a:srgbClr val="000000"/>
                </a:solidFill>
                <a:latin typeface="Verdana" pitchFamily="32" charset="0"/>
                <a:ea typeface="DejaVu Sans" charset="0"/>
                <a:cs typeface="DejaVu Sans" charset="0"/>
              </a:rPr>
              <a:t>uch that its corresponding implementation is </a:t>
            </a:r>
            <a:r>
              <a:rPr lang="it-IT" sz="1800" dirty="0">
                <a:solidFill>
                  <a:srgbClr val="000000"/>
                </a:solidFill>
                <a:latin typeface="Verdana" pitchFamily="32" charset="0"/>
                <a:ea typeface="DejaVu Sans" charset="0"/>
                <a:cs typeface="DejaVu Sans" charset="0"/>
              </a:rPr>
              <a:t>I</a:t>
            </a:r>
            <a:r>
              <a:rPr lang="it-IT" sz="1800" baseline="-25000" dirty="0">
                <a:solidFill>
                  <a:srgbClr val="000000"/>
                </a:solidFill>
                <a:latin typeface="Verdana" pitchFamily="32" charset="0"/>
                <a:ea typeface="DejaVu Sans" charset="0"/>
                <a:cs typeface="DejaVu Sans" charset="0"/>
              </a:rPr>
              <a:t>2</a:t>
            </a:r>
            <a:r>
              <a:rPr lang="it-IT" sz="1800" dirty="0">
                <a:solidFill>
                  <a:srgbClr val="000000"/>
                </a:solidFill>
                <a:latin typeface="Verdana" pitchFamily="32" charset="0"/>
                <a:ea typeface="DejaVu Sans" charset="0"/>
                <a:cs typeface="DejaVu Sans" charset="0"/>
              </a:rPr>
              <a:t>.</a:t>
            </a:r>
          </a:p>
        </p:txBody>
      </p:sp>
      <p:sp>
        <p:nvSpPr>
          <p:cNvPr id="13" name="Segnaposto numero diapositiva 12"/>
          <p:cNvSpPr>
            <a:spLocks noGrp="1"/>
          </p:cNvSpPr>
          <p:nvPr>
            <p:ph type="sldNum" sz="quarter" idx="12"/>
          </p:nvPr>
        </p:nvSpPr>
        <p:spPr/>
        <p:txBody>
          <a:bodyPr/>
          <a:lstStyle/>
          <a:p>
            <a:fld id="{BED2C276-3801-4574-88C4-F615FF34F822}" type="slidenum">
              <a:rPr lang="en-US" smtClean="0"/>
              <a:pPr/>
              <a:t>28</a:t>
            </a:fld>
            <a:endParaRPr lang="en-US" dirty="0"/>
          </a:p>
        </p:txBody>
      </p:sp>
      <p:sp>
        <p:nvSpPr>
          <p:cNvPr id="14" name="Segnaposto piè di pagina 13"/>
          <p:cNvSpPr>
            <a:spLocks noGrp="1"/>
          </p:cNvSpPr>
          <p:nvPr>
            <p:ph type="ftr" sz="quarter" idx="11"/>
          </p:nvPr>
        </p:nvSpPr>
        <p:spPr/>
        <p:txBody>
          <a:bodyPr/>
          <a:lstStyle/>
          <a:p>
            <a:r>
              <a:rPr lang="en-US" dirty="0" smtClean="0"/>
              <a:t>Università Roma Tre</a:t>
            </a:r>
            <a:endParaRPr lang="en-US" dirty="0"/>
          </a:p>
        </p:txBody>
      </p:sp>
      <p:sp>
        <p:nvSpPr>
          <p:cNvPr id="15" name="Segnaposto data 14"/>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Operators in scripts</a:t>
            </a:r>
            <a:endParaRPr lang="en-US" dirty="0"/>
          </a:p>
        </p:txBody>
      </p:sp>
      <p:sp>
        <p:nvSpPr>
          <p:cNvPr id="5" name="Segnaposto contenuto 4"/>
          <p:cNvSpPr>
            <a:spLocks noGrp="1"/>
          </p:cNvSpPr>
          <p:nvPr>
            <p:ph idx="1"/>
          </p:nvPr>
        </p:nvSpPr>
        <p:spPr/>
        <p:txBody>
          <a:bodyPr>
            <a:normAutofit/>
          </a:bodyPr>
          <a:lstStyle/>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dirty="0" smtClean="0"/>
              <a:t>The solution which has been provided for the round-trip engineering is based on a set of model management operators: </a:t>
            </a:r>
            <a:r>
              <a:rPr lang="it-IT" sz="2000" b="1" i="1" dirty="0" smtClean="0"/>
              <a:t>DIFF</a:t>
            </a:r>
            <a:r>
              <a:rPr lang="it-IT" sz="2000" dirty="0" smtClean="0"/>
              <a:t>, </a:t>
            </a:r>
            <a:r>
              <a:rPr lang="it-IT" sz="2000" b="1" i="1" dirty="0" smtClean="0"/>
              <a:t>MERGE</a:t>
            </a:r>
            <a:r>
              <a:rPr lang="it-IT" sz="2000" dirty="0" smtClean="0"/>
              <a:t> and </a:t>
            </a:r>
            <a:r>
              <a:rPr lang="it-IT" sz="2000" b="1" i="1" dirty="0" smtClean="0"/>
              <a:t>MODELGEN</a:t>
            </a:r>
            <a:r>
              <a:rPr lang="it-IT" sz="2000" dirty="0" smtClean="0"/>
              <a:t>.</a:t>
            </a:r>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b="1" i="1" dirty="0" smtClean="0"/>
              <a:t>DIFF</a:t>
            </a:r>
            <a:r>
              <a:rPr lang="it-IT" sz="2000" dirty="0" smtClean="0"/>
              <a:t> and </a:t>
            </a:r>
            <a:r>
              <a:rPr lang="it-IT" sz="2000" b="1" i="1" dirty="0" smtClean="0"/>
              <a:t>MERGE </a:t>
            </a:r>
            <a:r>
              <a:rPr lang="it-IT" sz="2000" dirty="0" smtClean="0"/>
              <a:t>have been used to compute the difference and the union of schemas. </a:t>
            </a:r>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b="1" i="1" dirty="0" smtClean="0"/>
              <a:t>MODELGEN </a:t>
            </a:r>
            <a:r>
              <a:rPr lang="it-IT" sz="2000" dirty="0" err="1" smtClean="0"/>
              <a:t>has</a:t>
            </a:r>
            <a:r>
              <a:rPr lang="it-IT" sz="2000" dirty="0" smtClean="0"/>
              <a:t> </a:t>
            </a:r>
            <a:r>
              <a:rPr lang="it-IT" sz="2000" dirty="0" err="1" smtClean="0"/>
              <a:t>been</a:t>
            </a:r>
            <a:r>
              <a:rPr lang="it-IT" sz="2000" dirty="0" smtClean="0"/>
              <a:t> </a:t>
            </a:r>
            <a:r>
              <a:rPr lang="it-IT" sz="2000" dirty="0" err="1" smtClean="0"/>
              <a:t>used</a:t>
            </a:r>
            <a:r>
              <a:rPr lang="it-IT" sz="2000" dirty="0" smtClean="0"/>
              <a:t> as a solution to translate the specification schema into the implementation and to compute the reversed differences.</a:t>
            </a:r>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endParaRPr lang="en-US" dirty="0"/>
          </a:p>
        </p:txBody>
      </p:sp>
      <p:sp>
        <p:nvSpPr>
          <p:cNvPr id="7" name="Segnaposto numero diapositiva 6"/>
          <p:cNvSpPr>
            <a:spLocks noGrp="1"/>
          </p:cNvSpPr>
          <p:nvPr>
            <p:ph type="sldNum" sz="quarter" idx="12"/>
          </p:nvPr>
        </p:nvSpPr>
        <p:spPr/>
        <p:txBody>
          <a:bodyPr/>
          <a:lstStyle/>
          <a:p>
            <a:fld id="{BED2C276-3801-4574-88C4-F615FF34F822}" type="slidenum">
              <a:rPr lang="en-US" smtClean="0"/>
              <a:pPr/>
              <a:t>29</a:t>
            </a:fld>
            <a:endParaRPr lang="en-US" dirty="0"/>
          </a:p>
        </p:txBody>
      </p:sp>
      <p:sp>
        <p:nvSpPr>
          <p:cNvPr id="8" name="Segnaposto piè di pagina 7"/>
          <p:cNvSpPr>
            <a:spLocks noGrp="1"/>
          </p:cNvSpPr>
          <p:nvPr>
            <p:ph type="ftr" sz="quarter" idx="11"/>
          </p:nvPr>
        </p:nvSpPr>
        <p:spPr/>
        <p:txBody>
          <a:bodyPr/>
          <a:lstStyle/>
          <a:p>
            <a:r>
              <a:rPr lang="en-US" dirty="0" smtClean="0"/>
              <a:t>Università Roma Tre</a:t>
            </a:r>
            <a:endParaRPr lang="en-US" dirty="0"/>
          </a:p>
        </p:txBody>
      </p:sp>
      <p:sp>
        <p:nvSpPr>
          <p:cNvPr id="9" name="Segnaposto data 8"/>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 management</a:t>
            </a:r>
            <a:endParaRPr lang="en-US" dirty="0"/>
          </a:p>
        </p:txBody>
      </p:sp>
      <p:sp>
        <p:nvSpPr>
          <p:cNvPr id="3" name="Segnaposto contenuto 2"/>
          <p:cNvSpPr>
            <a:spLocks noGrp="1"/>
          </p:cNvSpPr>
          <p:nvPr>
            <p:ph idx="1"/>
          </p:nvPr>
        </p:nvSpPr>
        <p:spPr/>
        <p:txBody>
          <a:bodyPr/>
          <a:lstStyle/>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Model management systems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Handle schemas and mappings and support a wide variety of operations on them.</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MIDST</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We propose MIDST</a:t>
            </a:r>
            <a:r>
              <a:rPr lang="en-US" baseline="30000" dirty="0" smtClean="0"/>
              <a:t>[1,2,3]</a:t>
            </a:r>
            <a:r>
              <a:rPr lang="en-US" dirty="0" smtClean="0"/>
              <a:t>, a platform originally conceived for model-independent schema and data translation, as the basis to build a model management system.</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so built model management system aims at being </a:t>
            </a:r>
            <a:r>
              <a:rPr lang="en-US" b="1" dirty="0" smtClean="0"/>
              <a:t>model-independent</a:t>
            </a:r>
            <a:r>
              <a:rPr lang="en-US" dirty="0" smtClean="0"/>
              <a:t> and </a:t>
            </a:r>
            <a:r>
              <a:rPr lang="en-US" b="1" dirty="0" smtClean="0"/>
              <a:t>model-aware</a:t>
            </a:r>
            <a:r>
              <a:rPr lang="en-US" dirty="0" smtClean="0"/>
              <a:t>.</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3</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Round-trip solving script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2924175" y="2067719"/>
            <a:ext cx="3295650" cy="4124325"/>
          </a:xfrm>
          <a:prstGeom prst="rect">
            <a:avLst/>
          </a:prstGeom>
          <a:noFill/>
          <a:ln w="9525">
            <a:solidFill>
              <a:schemeClr val="tx2"/>
            </a:solidFill>
            <a:miter lim="800000"/>
            <a:headEnd/>
            <a:tailEnd/>
          </a:ln>
          <a:effectLst/>
        </p:spPr>
      </p:pic>
      <p:sp>
        <p:nvSpPr>
          <p:cNvPr id="6" name="Segnaposto numero diapositiva 5"/>
          <p:cNvSpPr>
            <a:spLocks noGrp="1"/>
          </p:cNvSpPr>
          <p:nvPr>
            <p:ph type="sldNum" sz="quarter" idx="12"/>
          </p:nvPr>
        </p:nvSpPr>
        <p:spPr/>
        <p:txBody>
          <a:bodyPr/>
          <a:lstStyle/>
          <a:p>
            <a:fld id="{BED2C276-3801-4574-88C4-F615FF34F822}" type="slidenum">
              <a:rPr lang="en-US" smtClean="0"/>
              <a:pPr/>
              <a:t>30</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Midst and Modelgen</a:t>
            </a:r>
            <a:endParaRPr lang="en-US" dirty="0"/>
          </a:p>
        </p:txBody>
      </p:sp>
      <p:sp>
        <p:nvSpPr>
          <p:cNvPr id="3" name="Segnaposto contenuto 2"/>
          <p:cNvSpPr>
            <a:spLocks noGrp="1"/>
          </p:cNvSpPr>
          <p:nvPr>
            <p:ph idx="1"/>
          </p:nvPr>
        </p:nvSpPr>
        <p:spPr/>
        <p:txBody>
          <a:bodyPr/>
          <a:lstStyle/>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dirty="0" smtClean="0"/>
              <a:t>The platform MIDST was originally conceived as a framework to perform model-independent schema and data translations. </a:t>
            </a:r>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000" dirty="0" smtClean="0"/>
              <a:t>MIDST was designed as a model-generic implementation of </a:t>
            </a:r>
            <a:r>
              <a:rPr lang="it-IT" sz="2000" b="1" i="1" dirty="0" smtClean="0"/>
              <a:t>MODELGEN</a:t>
            </a:r>
            <a:r>
              <a:rPr lang="it-IT" sz="2000" dirty="0" smtClean="0"/>
              <a:t>.</a:t>
            </a:r>
          </a:p>
          <a:p>
            <a:endParaRPr lang="en-US" dirty="0"/>
          </a:p>
        </p:txBody>
      </p:sp>
      <p:sp>
        <p:nvSpPr>
          <p:cNvPr id="4" name="Decisione 3"/>
          <p:cNvSpPr/>
          <p:nvPr/>
        </p:nvSpPr>
        <p:spPr>
          <a:xfrm>
            <a:off x="1928794" y="4429132"/>
            <a:ext cx="914400"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Elaborazione 4"/>
          <p:cNvSpPr/>
          <p:nvPr/>
        </p:nvSpPr>
        <p:spPr>
          <a:xfrm>
            <a:off x="714348" y="442913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Elaborazione 5"/>
          <p:cNvSpPr/>
          <p:nvPr/>
        </p:nvSpPr>
        <p:spPr>
          <a:xfrm>
            <a:off x="1928794" y="535782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Connettore 1 7"/>
          <p:cNvCxnSpPr>
            <a:stCxn id="5" idx="3"/>
            <a:endCxn id="4" idx="1"/>
          </p:cNvCxnSpPr>
          <p:nvPr/>
        </p:nvCxnSpPr>
        <p:spPr>
          <a:xfrm>
            <a:off x="1628748" y="4735456"/>
            <a:ext cx="3000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a:stCxn id="4" idx="2"/>
            <a:endCxn id="6" idx="0"/>
          </p:cNvCxnSpPr>
          <p:nvPr/>
        </p:nvCxnSpPr>
        <p:spPr>
          <a:xfrm rot="5400000">
            <a:off x="2227971" y="5199803"/>
            <a:ext cx="316046"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Tabella 15"/>
          <p:cNvGraphicFramePr>
            <a:graphicFrameLocks noGrp="1"/>
          </p:cNvGraphicFramePr>
          <p:nvPr/>
        </p:nvGraphicFramePr>
        <p:xfrm>
          <a:off x="6643702" y="5072074"/>
          <a:ext cx="1785952" cy="1097280"/>
        </p:xfrm>
        <a:graphic>
          <a:graphicData uri="http://schemas.openxmlformats.org/drawingml/2006/table">
            <a:tbl>
              <a:tblPr firstRow="1" bandRow="1">
                <a:tableStyleId>{5C22544A-7EE6-4342-B048-85BDC9FD1C3A}</a:tableStyleId>
              </a:tblPr>
              <a:tblGrid>
                <a:gridCol w="446488"/>
                <a:gridCol w="446488"/>
                <a:gridCol w="446488"/>
                <a:gridCol w="446488"/>
              </a:tblGrid>
              <a:tr h="3333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333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333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Tabella 16"/>
          <p:cNvGraphicFramePr>
            <a:graphicFrameLocks noGrp="1"/>
          </p:cNvGraphicFramePr>
          <p:nvPr/>
        </p:nvGraphicFramePr>
        <p:xfrm>
          <a:off x="5000628" y="4000504"/>
          <a:ext cx="1785951" cy="785818"/>
        </p:xfrm>
        <a:graphic>
          <a:graphicData uri="http://schemas.openxmlformats.org/drawingml/2006/table">
            <a:tbl>
              <a:tblPr firstRow="1" bandRow="1">
                <a:tableStyleId>{5C22544A-7EE6-4342-B048-85BDC9FD1C3A}</a:tableStyleId>
              </a:tblPr>
              <a:tblGrid>
                <a:gridCol w="595317"/>
                <a:gridCol w="595317"/>
                <a:gridCol w="595317"/>
              </a:tblGrid>
              <a:tr h="392909">
                <a:tc>
                  <a:txBody>
                    <a:bodyPr/>
                    <a:lstStyle/>
                    <a:p>
                      <a:endParaRPr lang="en-US" dirty="0"/>
                    </a:p>
                  </a:txBody>
                  <a:tcPr/>
                </a:tc>
                <a:tc>
                  <a:txBody>
                    <a:bodyPr/>
                    <a:lstStyle/>
                    <a:p>
                      <a:endParaRPr lang="en-US" dirty="0"/>
                    </a:p>
                  </a:txBody>
                  <a:tcPr/>
                </a:tc>
                <a:tc>
                  <a:txBody>
                    <a:bodyPr/>
                    <a:lstStyle/>
                    <a:p>
                      <a:endParaRPr lang="en-US" dirty="0"/>
                    </a:p>
                  </a:txBody>
                  <a:tcPr/>
                </a:tc>
              </a:tr>
              <a:tr h="392909">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8" name="Freccia a destra 17"/>
          <p:cNvSpPr/>
          <p:nvPr/>
        </p:nvSpPr>
        <p:spPr>
          <a:xfrm>
            <a:off x="3571868" y="4286256"/>
            <a:ext cx="928694" cy="714380"/>
          </a:xfrm>
          <a:prstGeom prst="rightArrow">
            <a:avLst/>
          </a:prstGeom>
          <a:solidFill>
            <a:srgbClr val="FFE697"/>
          </a:solidFill>
          <a:ln>
            <a:solidFill>
              <a:srgbClr val="FF8F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egnaposto numero diapositiva 13"/>
          <p:cNvSpPr>
            <a:spLocks noGrp="1"/>
          </p:cNvSpPr>
          <p:nvPr>
            <p:ph type="sldNum" sz="quarter" idx="12"/>
          </p:nvPr>
        </p:nvSpPr>
        <p:spPr/>
        <p:txBody>
          <a:bodyPr/>
          <a:lstStyle/>
          <a:p>
            <a:fld id="{BED2C276-3801-4574-88C4-F615FF34F822}" type="slidenum">
              <a:rPr lang="en-US" smtClean="0"/>
              <a:pPr/>
              <a:t>31</a:t>
            </a:fld>
            <a:endParaRPr lang="en-US" dirty="0"/>
          </a:p>
        </p:txBody>
      </p:sp>
      <p:sp>
        <p:nvSpPr>
          <p:cNvPr id="15" name="Segnaposto piè di pagina 14"/>
          <p:cNvSpPr>
            <a:spLocks noGrp="1"/>
          </p:cNvSpPr>
          <p:nvPr>
            <p:ph type="ftr" sz="quarter" idx="11"/>
          </p:nvPr>
        </p:nvSpPr>
        <p:spPr/>
        <p:txBody>
          <a:bodyPr/>
          <a:lstStyle/>
          <a:p>
            <a:r>
              <a:rPr lang="en-US" dirty="0" smtClean="0"/>
              <a:t>Università Roma Tre</a:t>
            </a:r>
            <a:endParaRPr lang="en-US" dirty="0"/>
          </a:p>
        </p:txBody>
      </p:sp>
      <p:sp>
        <p:nvSpPr>
          <p:cNvPr id="19" name="Segnaposto data 18"/>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a:r>
              <a:rPr lang="it-IT" dirty="0" smtClean="0"/>
              <a:t>Translations</a:t>
            </a:r>
            <a:endParaRPr lang="it-IT" dirty="0"/>
          </a:p>
        </p:txBody>
      </p:sp>
      <p:sp>
        <p:nvSpPr>
          <p:cNvPr id="5" name="Oval 3"/>
          <p:cNvSpPr>
            <a:spLocks noChangeArrowheads="1"/>
          </p:cNvSpPr>
          <p:nvPr/>
        </p:nvSpPr>
        <p:spPr bwMode="auto">
          <a:xfrm>
            <a:off x="1428728" y="1857364"/>
            <a:ext cx="2500330" cy="643959"/>
          </a:xfrm>
          <a:prstGeom prst="ellipse">
            <a:avLst/>
          </a:prstGeom>
          <a:solidFill>
            <a:srgbClr val="FFE697">
              <a:alpha val="80000"/>
            </a:srgbClr>
          </a:solidFill>
          <a:ln w="36000">
            <a:solidFill>
              <a:srgbClr val="F67B00"/>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Entity</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Relationship</a:t>
            </a:r>
            <a:endParaRPr lang="en-GB" sz="1600" dirty="0">
              <a:latin typeface="Arial" charset="0"/>
            </a:endParaRPr>
          </a:p>
        </p:txBody>
      </p:sp>
      <p:sp>
        <p:nvSpPr>
          <p:cNvPr id="6" name="Oval 8"/>
          <p:cNvSpPr>
            <a:spLocks noChangeAspect="1" noChangeArrowheads="1"/>
          </p:cNvSpPr>
          <p:nvPr/>
        </p:nvSpPr>
        <p:spPr bwMode="auto">
          <a:xfrm>
            <a:off x="5080326" y="5106268"/>
            <a:ext cx="2290712" cy="965939"/>
          </a:xfrm>
          <a:prstGeom prst="ellipse">
            <a:avLst/>
          </a:prstGeom>
          <a:solidFill>
            <a:schemeClr val="bg2"/>
          </a:solidFill>
          <a:ln w="36000">
            <a:solidFill>
              <a:schemeClr val="accent1"/>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Lst>
            </a:pPr>
            <a:endParaRPr lang="en-GB" sz="1600" dirty="0" smtClean="0">
              <a:latin typeface="Arial" charset="0"/>
            </a:endParaRPr>
          </a:p>
          <a:p>
            <a:pPr algn="ctr" defTabSz="757238" eaLnBrk="1">
              <a:lnSpc>
                <a:spcPct val="93000"/>
              </a:lnSpc>
              <a:buClr>
                <a:srgbClr val="000000"/>
              </a:buClr>
              <a:buSzPct val="45000"/>
              <a:buFont typeface="StarSymbol" charset="0"/>
              <a:buNone/>
              <a:tabLst>
                <a:tab pos="601663" algn="l"/>
                <a:tab pos="1203325" algn="l"/>
              </a:tabLst>
            </a:pPr>
            <a:r>
              <a:rPr lang="en-GB" sz="1600" dirty="0" smtClean="0">
                <a:latin typeface="Arial" charset="0"/>
              </a:rPr>
              <a:t>Relational</a:t>
            </a:r>
          </a:p>
          <a:p>
            <a:pPr algn="ctr" defTabSz="757238" eaLnBrk="1">
              <a:lnSpc>
                <a:spcPct val="93000"/>
              </a:lnSpc>
              <a:buClr>
                <a:srgbClr val="000000"/>
              </a:buClr>
              <a:buSzPct val="45000"/>
              <a:buFont typeface="StarSymbol" charset="0"/>
              <a:buNone/>
              <a:tabLst>
                <a:tab pos="601663" algn="l"/>
                <a:tab pos="1203325" algn="l"/>
              </a:tabLst>
            </a:pPr>
            <a:endParaRPr lang="en-GB" sz="1600" dirty="0">
              <a:latin typeface="Arial" charset="0"/>
            </a:endParaRPr>
          </a:p>
        </p:txBody>
      </p:sp>
      <p:sp>
        <p:nvSpPr>
          <p:cNvPr id="7" name="Oval 3"/>
          <p:cNvSpPr>
            <a:spLocks noChangeArrowheads="1"/>
          </p:cNvSpPr>
          <p:nvPr/>
        </p:nvSpPr>
        <p:spPr bwMode="auto">
          <a:xfrm>
            <a:off x="214282" y="2714620"/>
            <a:ext cx="2290714" cy="321980"/>
          </a:xfrm>
          <a:prstGeom prst="ellipse">
            <a:avLst/>
          </a:prstGeom>
          <a:solidFill>
            <a:schemeClr val="accent3">
              <a:lumMod val="20000"/>
              <a:lumOff val="80000"/>
              <a:alpha val="80000"/>
            </a:schemeClr>
          </a:solidFill>
          <a:ln w="36000">
            <a:solidFill>
              <a:schemeClr val="accent2">
                <a:lumMod val="60000"/>
                <a:lumOff val="40000"/>
              </a:schemeClr>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XSD</a:t>
            </a:r>
            <a:endParaRPr lang="en-GB" sz="1600" dirty="0">
              <a:latin typeface="Arial" charset="0"/>
            </a:endParaRPr>
          </a:p>
        </p:txBody>
      </p:sp>
      <p:sp>
        <p:nvSpPr>
          <p:cNvPr id="8" name="Oval 3"/>
          <p:cNvSpPr>
            <a:spLocks noChangeArrowheads="1"/>
          </p:cNvSpPr>
          <p:nvPr/>
        </p:nvSpPr>
        <p:spPr bwMode="auto">
          <a:xfrm>
            <a:off x="2928926" y="3214686"/>
            <a:ext cx="2290714" cy="643959"/>
          </a:xfrm>
          <a:prstGeom prst="ellipse">
            <a:avLst/>
          </a:prstGeom>
          <a:solidFill>
            <a:srgbClr val="FFFFA7">
              <a:alpha val="80000"/>
            </a:srgbClr>
          </a:solidFill>
          <a:ln w="36000">
            <a:solidFill>
              <a:srgbClr val="D9DC72"/>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Object</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Oriented  </a:t>
            </a:r>
            <a:endParaRPr lang="en-GB" sz="1600" dirty="0">
              <a:latin typeface="Arial" charset="0"/>
            </a:endParaRPr>
          </a:p>
        </p:txBody>
      </p:sp>
      <p:sp>
        <p:nvSpPr>
          <p:cNvPr id="9" name="Oval 3"/>
          <p:cNvSpPr>
            <a:spLocks noChangeArrowheads="1"/>
          </p:cNvSpPr>
          <p:nvPr/>
        </p:nvSpPr>
        <p:spPr bwMode="auto">
          <a:xfrm>
            <a:off x="5402588" y="2104735"/>
            <a:ext cx="2290714" cy="321980"/>
          </a:xfrm>
          <a:prstGeom prst="ellipse">
            <a:avLst/>
          </a:prstGeom>
          <a:solidFill>
            <a:srgbClr val="CCC2F4">
              <a:alpha val="80000"/>
            </a:srgbClr>
          </a:solidFill>
          <a:ln w="36000">
            <a:solidFill>
              <a:srgbClr val="9D52E8"/>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WSM</a:t>
            </a:r>
            <a:endParaRPr lang="en-GB" sz="1600" dirty="0">
              <a:latin typeface="Arial" charset="0"/>
            </a:endParaRPr>
          </a:p>
        </p:txBody>
      </p:sp>
      <p:sp>
        <p:nvSpPr>
          <p:cNvPr id="10" name="Oval 3"/>
          <p:cNvSpPr>
            <a:spLocks noChangeArrowheads="1"/>
          </p:cNvSpPr>
          <p:nvPr/>
        </p:nvSpPr>
        <p:spPr bwMode="auto">
          <a:xfrm>
            <a:off x="714348" y="3857628"/>
            <a:ext cx="2290714" cy="643959"/>
          </a:xfrm>
          <a:prstGeom prst="ellipse">
            <a:avLst/>
          </a:prstGeom>
          <a:solidFill>
            <a:schemeClr val="accent5">
              <a:lumMod val="60000"/>
              <a:lumOff val="40000"/>
              <a:alpha val="80000"/>
            </a:schemeClr>
          </a:solidFill>
          <a:ln w="36000">
            <a:solidFill>
              <a:schemeClr val="accent5">
                <a:lumMod val="75000"/>
              </a:schemeClr>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Object </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Relational</a:t>
            </a:r>
            <a:endParaRPr lang="en-GB" sz="1600" dirty="0">
              <a:latin typeface="Arial" charset="0"/>
            </a:endParaRPr>
          </a:p>
        </p:txBody>
      </p:sp>
      <p:sp>
        <p:nvSpPr>
          <p:cNvPr id="11" name="Oval 3"/>
          <p:cNvSpPr>
            <a:spLocks noChangeArrowheads="1"/>
          </p:cNvSpPr>
          <p:nvPr/>
        </p:nvSpPr>
        <p:spPr bwMode="auto">
          <a:xfrm>
            <a:off x="5715008" y="3643314"/>
            <a:ext cx="2290714" cy="965939"/>
          </a:xfrm>
          <a:prstGeom prst="ellipse">
            <a:avLst/>
          </a:prstGeom>
          <a:solidFill>
            <a:srgbClr val="FF8F8F">
              <a:alpha val="80000"/>
            </a:srgbClr>
          </a:solidFill>
          <a:ln w="36000">
            <a:solidFill>
              <a:srgbClr val="F95F45"/>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Object</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Relational</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XSD</a:t>
            </a:r>
            <a:endParaRPr lang="en-GB" sz="1600" dirty="0">
              <a:latin typeface="Arial" charset="0"/>
            </a:endParaRPr>
          </a:p>
        </p:txBody>
      </p:sp>
      <p:sp>
        <p:nvSpPr>
          <p:cNvPr id="30" name="Segnaposto numero diapositiva 29"/>
          <p:cNvSpPr>
            <a:spLocks noGrp="1"/>
          </p:cNvSpPr>
          <p:nvPr>
            <p:ph type="sldNum" sz="quarter" idx="12"/>
          </p:nvPr>
        </p:nvSpPr>
        <p:spPr/>
        <p:txBody>
          <a:bodyPr/>
          <a:lstStyle/>
          <a:p>
            <a:fld id="{FD032FA2-69F6-4C88-92C1-4F27E859CDC4}" type="slidenum">
              <a:rPr lang="it-IT" smtClean="0"/>
              <a:pPr/>
              <a:t>32</a:t>
            </a:fld>
            <a:endParaRPr lang="it-IT" dirty="0"/>
          </a:p>
        </p:txBody>
      </p:sp>
      <p:sp>
        <p:nvSpPr>
          <p:cNvPr id="31" name="Segnaposto piè di pagina 30"/>
          <p:cNvSpPr>
            <a:spLocks noGrp="1"/>
          </p:cNvSpPr>
          <p:nvPr>
            <p:ph type="ftr" sz="quarter" idx="11"/>
          </p:nvPr>
        </p:nvSpPr>
        <p:spPr/>
        <p:txBody>
          <a:bodyPr/>
          <a:lstStyle/>
          <a:p>
            <a:r>
              <a:rPr lang="it-IT" dirty="0" smtClean="0"/>
              <a:t>Università Roma Tre</a:t>
            </a:r>
            <a:endParaRPr lang="it-IT" dirty="0"/>
          </a:p>
        </p:txBody>
      </p:sp>
      <p:sp>
        <p:nvSpPr>
          <p:cNvPr id="28" name="Segnaposto data 27"/>
          <p:cNvSpPr>
            <a:spLocks noGrp="1"/>
          </p:cNvSpPr>
          <p:nvPr>
            <p:ph type="dt" sz="half" idx="10"/>
          </p:nvPr>
        </p:nvSpPr>
        <p:spPr/>
        <p:txBody>
          <a:bodyPr/>
          <a:lstStyle/>
          <a:p>
            <a:r>
              <a:rPr lang="en-US" dirty="0" smtClean="0"/>
              <a:t>17/12/2009</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a:r>
              <a:rPr lang="it-IT" dirty="0" smtClean="0"/>
              <a:t>Translations</a:t>
            </a:r>
            <a:endParaRPr lang="it-IT" dirty="0"/>
          </a:p>
        </p:txBody>
      </p:sp>
      <p:sp>
        <p:nvSpPr>
          <p:cNvPr id="5" name="Oval 3"/>
          <p:cNvSpPr>
            <a:spLocks noChangeArrowheads="1"/>
          </p:cNvSpPr>
          <p:nvPr/>
        </p:nvSpPr>
        <p:spPr bwMode="auto">
          <a:xfrm>
            <a:off x="1428728" y="1857364"/>
            <a:ext cx="2500330" cy="643959"/>
          </a:xfrm>
          <a:prstGeom prst="ellipse">
            <a:avLst/>
          </a:prstGeom>
          <a:solidFill>
            <a:srgbClr val="FFE697">
              <a:alpha val="80000"/>
            </a:srgbClr>
          </a:solidFill>
          <a:ln w="36000">
            <a:solidFill>
              <a:srgbClr val="F67B00"/>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Entity</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Relationship</a:t>
            </a:r>
            <a:endParaRPr lang="en-GB" sz="1600" dirty="0">
              <a:latin typeface="Arial" charset="0"/>
            </a:endParaRPr>
          </a:p>
        </p:txBody>
      </p:sp>
      <p:sp>
        <p:nvSpPr>
          <p:cNvPr id="6" name="Oval 8"/>
          <p:cNvSpPr>
            <a:spLocks noChangeAspect="1" noChangeArrowheads="1"/>
          </p:cNvSpPr>
          <p:nvPr/>
        </p:nvSpPr>
        <p:spPr bwMode="auto">
          <a:xfrm>
            <a:off x="5143504" y="5143512"/>
            <a:ext cx="2290712" cy="965939"/>
          </a:xfrm>
          <a:prstGeom prst="ellipse">
            <a:avLst/>
          </a:prstGeom>
          <a:solidFill>
            <a:schemeClr val="bg2"/>
          </a:solidFill>
          <a:ln w="36000">
            <a:solidFill>
              <a:schemeClr val="accent1"/>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Lst>
            </a:pPr>
            <a:endParaRPr lang="en-GB" sz="1600" dirty="0" smtClean="0">
              <a:latin typeface="Arial" charset="0"/>
            </a:endParaRPr>
          </a:p>
          <a:p>
            <a:pPr algn="ctr" defTabSz="757238" eaLnBrk="1">
              <a:lnSpc>
                <a:spcPct val="93000"/>
              </a:lnSpc>
              <a:buClr>
                <a:srgbClr val="000000"/>
              </a:buClr>
              <a:buSzPct val="45000"/>
              <a:buFont typeface="StarSymbol" charset="0"/>
              <a:buNone/>
              <a:tabLst>
                <a:tab pos="601663" algn="l"/>
                <a:tab pos="1203325" algn="l"/>
              </a:tabLst>
            </a:pPr>
            <a:r>
              <a:rPr lang="en-GB" sz="1600" dirty="0" smtClean="0">
                <a:latin typeface="Arial" charset="0"/>
              </a:rPr>
              <a:t>Relational</a:t>
            </a:r>
          </a:p>
          <a:p>
            <a:pPr algn="ctr" defTabSz="757238" eaLnBrk="1">
              <a:lnSpc>
                <a:spcPct val="93000"/>
              </a:lnSpc>
              <a:buClr>
                <a:srgbClr val="000000"/>
              </a:buClr>
              <a:buSzPct val="45000"/>
              <a:buFont typeface="StarSymbol" charset="0"/>
              <a:buNone/>
              <a:tabLst>
                <a:tab pos="601663" algn="l"/>
                <a:tab pos="1203325" algn="l"/>
              </a:tabLst>
            </a:pPr>
            <a:endParaRPr lang="en-GB" sz="1600" dirty="0">
              <a:latin typeface="Arial" charset="0"/>
            </a:endParaRPr>
          </a:p>
        </p:txBody>
      </p:sp>
      <p:sp>
        <p:nvSpPr>
          <p:cNvPr id="7" name="Oval 3"/>
          <p:cNvSpPr>
            <a:spLocks noChangeArrowheads="1"/>
          </p:cNvSpPr>
          <p:nvPr/>
        </p:nvSpPr>
        <p:spPr bwMode="auto">
          <a:xfrm>
            <a:off x="214282" y="2714620"/>
            <a:ext cx="2290714" cy="321980"/>
          </a:xfrm>
          <a:prstGeom prst="ellipse">
            <a:avLst/>
          </a:prstGeom>
          <a:solidFill>
            <a:schemeClr val="accent3">
              <a:lumMod val="20000"/>
              <a:lumOff val="80000"/>
              <a:alpha val="80000"/>
            </a:schemeClr>
          </a:solidFill>
          <a:ln w="36000">
            <a:solidFill>
              <a:schemeClr val="accent2">
                <a:lumMod val="60000"/>
                <a:lumOff val="40000"/>
              </a:schemeClr>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XSD</a:t>
            </a:r>
            <a:endParaRPr lang="en-GB" sz="1600" dirty="0">
              <a:latin typeface="Arial" charset="0"/>
            </a:endParaRPr>
          </a:p>
        </p:txBody>
      </p:sp>
      <p:sp>
        <p:nvSpPr>
          <p:cNvPr id="8" name="Oval 3"/>
          <p:cNvSpPr>
            <a:spLocks noChangeArrowheads="1"/>
          </p:cNvSpPr>
          <p:nvPr/>
        </p:nvSpPr>
        <p:spPr bwMode="auto">
          <a:xfrm>
            <a:off x="2928926" y="3214686"/>
            <a:ext cx="2290714" cy="643959"/>
          </a:xfrm>
          <a:prstGeom prst="ellipse">
            <a:avLst/>
          </a:prstGeom>
          <a:solidFill>
            <a:srgbClr val="FFFFA7">
              <a:alpha val="80000"/>
            </a:srgbClr>
          </a:solidFill>
          <a:ln w="36000">
            <a:solidFill>
              <a:srgbClr val="D9DC72"/>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Object</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Oriented  </a:t>
            </a:r>
            <a:endParaRPr lang="en-GB" sz="1600" dirty="0">
              <a:latin typeface="Arial" charset="0"/>
            </a:endParaRPr>
          </a:p>
        </p:txBody>
      </p:sp>
      <p:sp>
        <p:nvSpPr>
          <p:cNvPr id="9" name="Oval 3"/>
          <p:cNvSpPr>
            <a:spLocks noChangeArrowheads="1"/>
          </p:cNvSpPr>
          <p:nvPr/>
        </p:nvSpPr>
        <p:spPr bwMode="auto">
          <a:xfrm>
            <a:off x="5402588" y="2104735"/>
            <a:ext cx="2290714" cy="321980"/>
          </a:xfrm>
          <a:prstGeom prst="ellipse">
            <a:avLst/>
          </a:prstGeom>
          <a:solidFill>
            <a:srgbClr val="CCC2F4">
              <a:alpha val="80000"/>
            </a:srgbClr>
          </a:solidFill>
          <a:ln w="36000">
            <a:solidFill>
              <a:srgbClr val="9D52E8"/>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WSM</a:t>
            </a:r>
            <a:endParaRPr lang="en-GB" sz="1600" dirty="0">
              <a:latin typeface="Arial" charset="0"/>
            </a:endParaRPr>
          </a:p>
        </p:txBody>
      </p:sp>
      <p:sp>
        <p:nvSpPr>
          <p:cNvPr id="10" name="Oval 3"/>
          <p:cNvSpPr>
            <a:spLocks noChangeArrowheads="1"/>
          </p:cNvSpPr>
          <p:nvPr/>
        </p:nvSpPr>
        <p:spPr bwMode="auto">
          <a:xfrm>
            <a:off x="714348" y="3857628"/>
            <a:ext cx="2290714" cy="643959"/>
          </a:xfrm>
          <a:prstGeom prst="ellipse">
            <a:avLst/>
          </a:prstGeom>
          <a:solidFill>
            <a:schemeClr val="accent5">
              <a:lumMod val="60000"/>
              <a:lumOff val="40000"/>
              <a:alpha val="80000"/>
            </a:schemeClr>
          </a:solidFill>
          <a:ln w="36000">
            <a:solidFill>
              <a:schemeClr val="accent5">
                <a:lumMod val="75000"/>
              </a:schemeClr>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Object </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Relational</a:t>
            </a:r>
            <a:endParaRPr lang="en-GB" sz="1600" dirty="0">
              <a:latin typeface="Arial" charset="0"/>
            </a:endParaRPr>
          </a:p>
        </p:txBody>
      </p:sp>
      <p:sp>
        <p:nvSpPr>
          <p:cNvPr id="11" name="Oval 3"/>
          <p:cNvSpPr>
            <a:spLocks noChangeArrowheads="1"/>
          </p:cNvSpPr>
          <p:nvPr/>
        </p:nvSpPr>
        <p:spPr bwMode="auto">
          <a:xfrm>
            <a:off x="5715008" y="3643314"/>
            <a:ext cx="2290714" cy="965939"/>
          </a:xfrm>
          <a:prstGeom prst="ellipse">
            <a:avLst/>
          </a:prstGeom>
          <a:solidFill>
            <a:srgbClr val="FF8F8F">
              <a:alpha val="80000"/>
            </a:srgbClr>
          </a:solidFill>
          <a:ln w="36000">
            <a:solidFill>
              <a:srgbClr val="F95F45"/>
            </a:solidFill>
            <a:round/>
            <a:headEnd/>
            <a:tailEnd/>
          </a:ln>
        </p:spPr>
        <p:txBody>
          <a:bodyPr wrap="square" lIns="0" tIns="0" rIns="0" bIns="0" anchor="ctr" anchorCtr="1">
            <a:spAutoFit/>
          </a:bodyPr>
          <a:lstStyle/>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Object</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Relational</a:t>
            </a:r>
          </a:p>
          <a:p>
            <a:pPr algn="ctr" defTabSz="757238" eaLnBrk="1">
              <a:lnSpc>
                <a:spcPct val="93000"/>
              </a:lnSpc>
              <a:buClr>
                <a:srgbClr val="000000"/>
              </a:buClr>
              <a:buSzPct val="45000"/>
              <a:buFont typeface="StarSymbol" charset="0"/>
              <a:buNone/>
              <a:tabLst>
                <a:tab pos="601663" algn="l"/>
                <a:tab pos="1203325" algn="l"/>
                <a:tab pos="1804988" algn="l"/>
              </a:tabLst>
            </a:pPr>
            <a:r>
              <a:rPr lang="en-GB" sz="1600" dirty="0" smtClean="0">
                <a:latin typeface="Arial" charset="0"/>
              </a:rPr>
              <a:t>XSD</a:t>
            </a:r>
            <a:endParaRPr lang="en-GB" sz="1600" dirty="0">
              <a:latin typeface="Arial" charset="0"/>
            </a:endParaRPr>
          </a:p>
        </p:txBody>
      </p:sp>
      <p:cxnSp>
        <p:nvCxnSpPr>
          <p:cNvPr id="14" name="AutoShape 16"/>
          <p:cNvCxnSpPr>
            <a:cxnSpLocks noChangeShapeType="1"/>
            <a:stCxn id="9" idx="0"/>
            <a:endCxn id="5" idx="6"/>
          </p:cNvCxnSpPr>
          <p:nvPr/>
        </p:nvCxnSpPr>
        <p:spPr bwMode="auto">
          <a:xfrm rot="16200000" flipH="1" flipV="1">
            <a:off x="5201197" y="832595"/>
            <a:ext cx="74609" cy="2618887"/>
          </a:xfrm>
          <a:prstGeom prst="curvedConnector4">
            <a:avLst>
              <a:gd name="adj1" fmla="val -306397"/>
              <a:gd name="adj2" fmla="val 71867"/>
            </a:avLst>
          </a:prstGeom>
          <a:noFill/>
          <a:ln w="38100">
            <a:solidFill>
              <a:srgbClr val="00B050"/>
            </a:solidFill>
            <a:miter lim="800000"/>
            <a:headEnd type="triangle" w="med" len="med"/>
            <a:tailEnd type="triangle"/>
          </a:ln>
          <a:effectLst/>
        </p:spPr>
      </p:cxnSp>
      <p:cxnSp>
        <p:nvCxnSpPr>
          <p:cNvPr id="15" name="AutoShape 16"/>
          <p:cNvCxnSpPr>
            <a:cxnSpLocks noChangeShapeType="1"/>
            <a:stCxn id="11" idx="1"/>
            <a:endCxn id="8" idx="5"/>
          </p:cNvCxnSpPr>
          <p:nvPr/>
        </p:nvCxnSpPr>
        <p:spPr bwMode="auto">
          <a:xfrm rot="16200000" flipV="1">
            <a:off x="5457108" y="3191404"/>
            <a:ext cx="20433" cy="1166304"/>
          </a:xfrm>
          <a:prstGeom prst="curvedConnector5">
            <a:avLst>
              <a:gd name="adj1" fmla="val 1118778"/>
              <a:gd name="adj2" fmla="val 50000"/>
              <a:gd name="adj3" fmla="val -1018778"/>
            </a:avLst>
          </a:prstGeom>
          <a:noFill/>
          <a:ln w="38100">
            <a:solidFill>
              <a:srgbClr val="00B050"/>
            </a:solidFill>
            <a:miter lim="800000"/>
            <a:headEnd type="triangle" w="med" len="med"/>
            <a:tailEnd type="triangle"/>
          </a:ln>
          <a:effectLst/>
        </p:spPr>
      </p:cxnSp>
      <p:cxnSp>
        <p:nvCxnSpPr>
          <p:cNvPr id="16" name="AutoShape 16"/>
          <p:cNvCxnSpPr>
            <a:cxnSpLocks noChangeShapeType="1"/>
            <a:stCxn id="6" idx="2"/>
            <a:endCxn id="10" idx="4"/>
          </p:cNvCxnSpPr>
          <p:nvPr/>
        </p:nvCxnSpPr>
        <p:spPr bwMode="auto">
          <a:xfrm rot="10800000">
            <a:off x="1859706" y="4501588"/>
            <a:ext cx="3283799" cy="1124895"/>
          </a:xfrm>
          <a:prstGeom prst="curvedConnector2">
            <a:avLst/>
          </a:prstGeom>
          <a:noFill/>
          <a:ln w="38100">
            <a:solidFill>
              <a:srgbClr val="FF0000"/>
            </a:solidFill>
            <a:miter lim="800000"/>
            <a:headEnd type="triangle" w="med" len="med"/>
            <a:tailEnd type="triangle"/>
          </a:ln>
          <a:effectLst/>
        </p:spPr>
      </p:cxnSp>
      <p:cxnSp>
        <p:nvCxnSpPr>
          <p:cNvPr id="18" name="AutoShape 16"/>
          <p:cNvCxnSpPr>
            <a:cxnSpLocks noChangeShapeType="1"/>
            <a:stCxn id="7" idx="4"/>
            <a:endCxn id="10" idx="0"/>
          </p:cNvCxnSpPr>
          <p:nvPr/>
        </p:nvCxnSpPr>
        <p:spPr bwMode="auto">
          <a:xfrm rot="16200000" flipH="1">
            <a:off x="1199158" y="3197081"/>
            <a:ext cx="821028" cy="500066"/>
          </a:xfrm>
          <a:prstGeom prst="curvedConnector3">
            <a:avLst>
              <a:gd name="adj1" fmla="val 50000"/>
            </a:avLst>
          </a:prstGeom>
          <a:noFill/>
          <a:ln w="38100">
            <a:solidFill>
              <a:srgbClr val="CC3300"/>
            </a:solidFill>
            <a:miter lim="800000"/>
            <a:headEnd type="triangle" w="med" len="med"/>
            <a:tailEnd type="triangle"/>
          </a:ln>
          <a:effectLst/>
        </p:spPr>
      </p:cxnSp>
      <p:cxnSp>
        <p:nvCxnSpPr>
          <p:cNvPr id="21" name="AutoShape 16"/>
          <p:cNvCxnSpPr>
            <a:cxnSpLocks noChangeShapeType="1"/>
            <a:stCxn id="11" idx="0"/>
            <a:endCxn id="9" idx="5"/>
          </p:cNvCxnSpPr>
          <p:nvPr/>
        </p:nvCxnSpPr>
        <p:spPr bwMode="auto">
          <a:xfrm rot="5400000" flipH="1" flipV="1">
            <a:off x="6477223" y="2762704"/>
            <a:ext cx="1263752" cy="497469"/>
          </a:xfrm>
          <a:prstGeom prst="curvedConnector3">
            <a:avLst>
              <a:gd name="adj1" fmla="val 50000"/>
            </a:avLst>
          </a:prstGeom>
          <a:noFill/>
          <a:ln w="38100">
            <a:solidFill>
              <a:srgbClr val="0000CC"/>
            </a:solidFill>
            <a:miter lim="800000"/>
            <a:headEnd type="triangle" w="med" len="med"/>
            <a:tailEnd type="triangle"/>
          </a:ln>
          <a:effectLst/>
        </p:spPr>
      </p:cxnSp>
      <p:cxnSp>
        <p:nvCxnSpPr>
          <p:cNvPr id="22" name="AutoShape 16"/>
          <p:cNvCxnSpPr>
            <a:cxnSpLocks noChangeShapeType="1"/>
            <a:stCxn id="8" idx="2"/>
            <a:endCxn id="7" idx="6"/>
          </p:cNvCxnSpPr>
          <p:nvPr/>
        </p:nvCxnSpPr>
        <p:spPr bwMode="auto">
          <a:xfrm rot="10800000">
            <a:off x="2504996" y="2875610"/>
            <a:ext cx="423930" cy="661056"/>
          </a:xfrm>
          <a:prstGeom prst="curvedConnector3">
            <a:avLst>
              <a:gd name="adj1" fmla="val 50000"/>
            </a:avLst>
          </a:prstGeom>
          <a:noFill/>
          <a:ln w="38100">
            <a:solidFill>
              <a:srgbClr val="0000CC"/>
            </a:solidFill>
            <a:miter lim="800000"/>
            <a:headEnd type="triangle" w="med" len="med"/>
            <a:tailEnd type="triangle"/>
          </a:ln>
          <a:effectLst/>
        </p:spPr>
      </p:cxnSp>
      <p:cxnSp>
        <p:nvCxnSpPr>
          <p:cNvPr id="23" name="AutoShape 16"/>
          <p:cNvCxnSpPr>
            <a:cxnSpLocks noChangeShapeType="1"/>
            <a:stCxn id="8" idx="0"/>
            <a:endCxn id="5" idx="5"/>
          </p:cNvCxnSpPr>
          <p:nvPr/>
        </p:nvCxnSpPr>
        <p:spPr bwMode="auto">
          <a:xfrm rot="16200000" flipV="1">
            <a:off x="3414754" y="2555157"/>
            <a:ext cx="807669" cy="511390"/>
          </a:xfrm>
          <a:prstGeom prst="curvedConnector3">
            <a:avLst>
              <a:gd name="adj1" fmla="val 50000"/>
            </a:avLst>
          </a:prstGeom>
          <a:noFill/>
          <a:ln w="38100">
            <a:solidFill>
              <a:srgbClr val="0000CC"/>
            </a:solidFill>
            <a:miter lim="800000"/>
            <a:headEnd type="triangle" w="med" len="med"/>
            <a:tailEnd type="triangle"/>
          </a:ln>
          <a:effectLst/>
        </p:spPr>
      </p:cxnSp>
      <p:cxnSp>
        <p:nvCxnSpPr>
          <p:cNvPr id="24" name="AutoShape 16"/>
          <p:cNvCxnSpPr>
            <a:cxnSpLocks noChangeShapeType="1"/>
            <a:stCxn id="6" idx="0"/>
            <a:endCxn id="11" idx="4"/>
          </p:cNvCxnSpPr>
          <p:nvPr/>
        </p:nvCxnSpPr>
        <p:spPr bwMode="auto">
          <a:xfrm rot="5400000" flipH="1" flipV="1">
            <a:off x="6307483" y="4590631"/>
            <a:ext cx="534259" cy="571505"/>
          </a:xfrm>
          <a:prstGeom prst="curvedConnector3">
            <a:avLst>
              <a:gd name="adj1" fmla="val 50000"/>
            </a:avLst>
          </a:prstGeom>
          <a:noFill/>
          <a:ln w="38100">
            <a:solidFill>
              <a:srgbClr val="FF9933"/>
            </a:solidFill>
            <a:miter lim="800000"/>
            <a:headEnd type="triangle" w="med" len="med"/>
            <a:tailEnd type="triangle"/>
          </a:ln>
          <a:effectLst/>
        </p:spPr>
      </p:cxnSp>
      <p:sp>
        <p:nvSpPr>
          <p:cNvPr id="30" name="Segnaposto numero diapositiva 29"/>
          <p:cNvSpPr>
            <a:spLocks noGrp="1"/>
          </p:cNvSpPr>
          <p:nvPr>
            <p:ph type="sldNum" sz="quarter" idx="12"/>
          </p:nvPr>
        </p:nvSpPr>
        <p:spPr/>
        <p:txBody>
          <a:bodyPr/>
          <a:lstStyle/>
          <a:p>
            <a:fld id="{FD032FA2-69F6-4C88-92C1-4F27E859CDC4}" type="slidenum">
              <a:rPr lang="it-IT" smtClean="0"/>
              <a:pPr/>
              <a:t>33</a:t>
            </a:fld>
            <a:endParaRPr lang="it-IT" dirty="0"/>
          </a:p>
        </p:txBody>
      </p:sp>
      <p:sp>
        <p:nvSpPr>
          <p:cNvPr id="31" name="Segnaposto piè di pagina 30"/>
          <p:cNvSpPr>
            <a:spLocks noGrp="1"/>
          </p:cNvSpPr>
          <p:nvPr>
            <p:ph type="ftr" sz="quarter" idx="11"/>
          </p:nvPr>
        </p:nvSpPr>
        <p:spPr/>
        <p:txBody>
          <a:bodyPr/>
          <a:lstStyle/>
          <a:p>
            <a:r>
              <a:rPr lang="it-IT" dirty="0" smtClean="0"/>
              <a:t>Università Roma Tre</a:t>
            </a:r>
            <a:endParaRPr lang="it-IT" dirty="0"/>
          </a:p>
        </p:txBody>
      </p:sp>
      <p:sp>
        <p:nvSpPr>
          <p:cNvPr id="28" name="Segnaposto data 27"/>
          <p:cNvSpPr>
            <a:spLocks noGrp="1"/>
          </p:cNvSpPr>
          <p:nvPr>
            <p:ph type="dt" sz="half" idx="10"/>
          </p:nvPr>
        </p:nvSpPr>
        <p:spPr/>
        <p:txBody>
          <a:bodyPr/>
          <a:lstStyle/>
          <a:p>
            <a:r>
              <a:rPr lang="en-US" dirty="0" smtClean="0"/>
              <a:t>17/12/2009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par>
                                <p:cTn id="8" presetID="18" presetClass="entr" presetSubtype="12"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par>
                                <p:cTn id="16" presetID="18" presetClass="entr" presetSubtype="12"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strips(downLeft)">
                                      <p:cBhvr>
                                        <p:cTn id="18" dur="500"/>
                                        <p:tgtEl>
                                          <p:spTgt spid="21"/>
                                        </p:tgtEl>
                                      </p:cBhvr>
                                    </p:animEffect>
                                  </p:childTnLst>
                                </p:cTn>
                              </p:par>
                              <p:par>
                                <p:cTn id="19" presetID="18" presetClass="entr" presetSubtype="12"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trips(downLeft)">
                                      <p:cBhvr>
                                        <p:cTn id="24" dur="500"/>
                                        <p:tgtEl>
                                          <p:spTgt spid="23"/>
                                        </p:tgtEl>
                                      </p:cBhvr>
                                    </p:animEffect>
                                  </p:childTnLst>
                                </p:cTn>
                              </p:par>
                              <p:par>
                                <p:cTn id="25" presetID="18" presetClass="entr" presetSubtype="12"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strips(downLeft)">
                                      <p:cBhvr>
                                        <p:cTn id="27" dur="500"/>
                                        <p:tgtEl>
                                          <p:spTgt spid="22"/>
                                        </p:tgtEl>
                                      </p:cBhvr>
                                    </p:animEffect>
                                  </p:childTnLst>
                                </p:cTn>
                              </p:par>
                              <p:par>
                                <p:cTn id="28" presetID="18" presetClass="entr" presetSubtype="12"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strips(downLeft)">
                                      <p:cBhvr>
                                        <p:cTn id="30" dur="500"/>
                                        <p:tgtEl>
                                          <p:spTgt spid="15"/>
                                        </p:tgtEl>
                                      </p:cBhvr>
                                    </p:animEffect>
                                  </p:childTnLst>
                                </p:cTn>
                              </p:par>
                              <p:par>
                                <p:cTn id="31" presetID="18" presetClass="entr" presetSubtype="1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trips(downLeft)">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en-US" dirty="0" smtClean="0"/>
              <a:t>The constructs in the various model are rather similar:</a:t>
            </a:r>
          </a:p>
          <a:p>
            <a:pPr>
              <a:buNone/>
            </a:pPr>
            <a:endParaRPr lang="en-US" dirty="0" smtClean="0"/>
          </a:p>
          <a:p>
            <a:pPr lvl="1"/>
            <a:r>
              <a:rPr lang="en-US" dirty="0" smtClean="0"/>
              <a:t>Can be classified into a few categories (“metaconstructs”)</a:t>
            </a:r>
          </a:p>
          <a:p>
            <a:pPr lvl="1"/>
            <a:endParaRPr lang="it-IT" dirty="0" smtClean="0"/>
          </a:p>
          <a:p>
            <a:pPr lvl="1">
              <a:buNone/>
            </a:pPr>
            <a:r>
              <a:rPr lang="it-IT" dirty="0" smtClean="0"/>
              <a:t>IE: the entity of the ER, the Object of the OO can be reconduct to the same abstract concept, the “Abstract” of our supermodel.</a:t>
            </a:r>
          </a:p>
        </p:txBody>
      </p:sp>
      <p:sp>
        <p:nvSpPr>
          <p:cNvPr id="3" name="Titolo 2"/>
          <p:cNvSpPr>
            <a:spLocks noGrp="1"/>
          </p:cNvSpPr>
          <p:nvPr>
            <p:ph type="title"/>
          </p:nvPr>
        </p:nvSpPr>
        <p:spPr/>
        <p:txBody>
          <a:bodyPr>
            <a:normAutofit/>
          </a:bodyPr>
          <a:lstStyle/>
          <a:p>
            <a:r>
              <a:rPr lang="it-IT" dirty="0" smtClean="0"/>
              <a:t>The metamodel approach</a:t>
            </a:r>
            <a:endParaRPr lang="it-IT" dirty="0"/>
          </a:p>
        </p:txBody>
      </p:sp>
      <p:sp>
        <p:nvSpPr>
          <p:cNvPr id="4" name="Segnaposto numero diapositiva 3"/>
          <p:cNvSpPr>
            <a:spLocks noGrp="1"/>
          </p:cNvSpPr>
          <p:nvPr>
            <p:ph type="sldNum" sz="quarter" idx="12"/>
          </p:nvPr>
        </p:nvSpPr>
        <p:spPr/>
        <p:txBody>
          <a:bodyPr/>
          <a:lstStyle/>
          <a:p>
            <a:fld id="{FD032FA2-69F6-4C88-92C1-4F27E859CDC4}" type="slidenum">
              <a:rPr lang="it-IT" smtClean="0"/>
              <a:pPr/>
              <a:t>34</a:t>
            </a:fld>
            <a:endParaRPr lang="it-IT" dirty="0"/>
          </a:p>
        </p:txBody>
      </p:sp>
      <p:sp>
        <p:nvSpPr>
          <p:cNvPr id="5" name="Segnaposto piè di pagina 4"/>
          <p:cNvSpPr>
            <a:spLocks noGrp="1"/>
          </p:cNvSpPr>
          <p:nvPr>
            <p:ph type="ftr" sz="quarter" idx="11"/>
          </p:nvPr>
        </p:nvSpPr>
        <p:spPr/>
        <p:txBody>
          <a:bodyPr/>
          <a:lstStyle/>
          <a:p>
            <a:r>
              <a:rPr lang="it-IT" dirty="0" smtClean="0"/>
              <a:t>Università Roma Tre</a:t>
            </a:r>
            <a:endParaRPr lang="it-IT" dirty="0"/>
          </a:p>
        </p:txBody>
      </p:sp>
      <p:sp>
        <p:nvSpPr>
          <p:cNvPr id="10" name="Segnaposto data 9"/>
          <p:cNvSpPr>
            <a:spLocks noGrp="1"/>
          </p:cNvSpPr>
          <p:nvPr>
            <p:ph type="dt" sz="half" idx="10"/>
          </p:nvPr>
        </p:nvSpPr>
        <p:spPr/>
        <p:txBody>
          <a:bodyPr/>
          <a:lstStyle/>
          <a:p>
            <a:r>
              <a:rPr lang="en-US" dirty="0" smtClean="0"/>
              <a:t>17/12/2009</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smtClean="0"/>
              <a:t>A model that includes all the meta-constructs (in their most general forms)</a:t>
            </a:r>
          </a:p>
          <a:p>
            <a:endParaRPr lang="en-US" dirty="0" smtClean="0"/>
          </a:p>
          <a:p>
            <a:pPr lvl="1"/>
            <a:r>
              <a:rPr lang="en-US" dirty="0" smtClean="0"/>
              <a:t>Each model is subsumed by the supermodel (modulo construct renaming)</a:t>
            </a:r>
          </a:p>
          <a:p>
            <a:pPr lvl="1"/>
            <a:r>
              <a:rPr lang="en-US" dirty="0" smtClean="0"/>
              <a:t>Each schema for any model is also schema for the supermodel (modulo construct renaming).</a:t>
            </a:r>
            <a:endParaRPr lang="en-US" dirty="0"/>
          </a:p>
        </p:txBody>
      </p:sp>
      <p:sp>
        <p:nvSpPr>
          <p:cNvPr id="3" name="Titolo 2"/>
          <p:cNvSpPr>
            <a:spLocks noGrp="1"/>
          </p:cNvSpPr>
          <p:nvPr>
            <p:ph type="title"/>
          </p:nvPr>
        </p:nvSpPr>
        <p:spPr/>
        <p:txBody>
          <a:bodyPr/>
          <a:lstStyle/>
          <a:p>
            <a:r>
              <a:rPr lang="it-IT" dirty="0" smtClean="0"/>
              <a:t>The supermodel</a:t>
            </a:r>
            <a:endParaRPr lang="it-IT" dirty="0"/>
          </a:p>
        </p:txBody>
      </p:sp>
      <p:sp>
        <p:nvSpPr>
          <p:cNvPr id="4" name="Segnaposto numero diapositiva 3"/>
          <p:cNvSpPr>
            <a:spLocks noGrp="1"/>
          </p:cNvSpPr>
          <p:nvPr>
            <p:ph type="sldNum" sz="quarter" idx="12"/>
          </p:nvPr>
        </p:nvSpPr>
        <p:spPr/>
        <p:txBody>
          <a:bodyPr/>
          <a:lstStyle/>
          <a:p>
            <a:fld id="{FD032FA2-69F6-4C88-92C1-4F27E859CDC4}" type="slidenum">
              <a:rPr lang="it-IT" smtClean="0"/>
              <a:pPr/>
              <a:t>35</a:t>
            </a:fld>
            <a:endParaRPr lang="it-IT" dirty="0"/>
          </a:p>
        </p:txBody>
      </p:sp>
      <p:sp>
        <p:nvSpPr>
          <p:cNvPr id="5" name="Segnaposto piè di pagina 4"/>
          <p:cNvSpPr>
            <a:spLocks noGrp="1"/>
          </p:cNvSpPr>
          <p:nvPr>
            <p:ph type="ftr" sz="quarter" idx="11"/>
          </p:nvPr>
        </p:nvSpPr>
        <p:spPr/>
        <p:txBody>
          <a:bodyPr/>
          <a:lstStyle/>
          <a:p>
            <a:r>
              <a:rPr lang="it-IT" dirty="0" smtClean="0"/>
              <a:t>Università Roma Tre</a:t>
            </a:r>
            <a:endParaRPr lang="it-IT" dirty="0"/>
          </a:p>
        </p:txBody>
      </p:sp>
      <p:sp>
        <p:nvSpPr>
          <p:cNvPr id="10" name="Segnaposto data 9"/>
          <p:cNvSpPr>
            <a:spLocks noGrp="1"/>
          </p:cNvSpPr>
          <p:nvPr>
            <p:ph type="dt" sz="half" idx="10"/>
          </p:nvPr>
        </p:nvSpPr>
        <p:spPr/>
        <p:txBody>
          <a:bodyPr/>
          <a:lstStyle/>
          <a:p>
            <a:r>
              <a:rPr lang="en-US" dirty="0" smtClean="0"/>
              <a:t>17/12/2009</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endParaRPr lang="it-IT" dirty="0" smtClean="0"/>
          </a:p>
          <a:p>
            <a:r>
              <a:rPr lang="en-US" dirty="0" smtClean="0"/>
              <a:t>Translations can be defined on metaconstructs</a:t>
            </a:r>
          </a:p>
          <a:p>
            <a:pPr lvl="2"/>
            <a:r>
              <a:rPr lang="en-US" dirty="0" smtClean="0"/>
              <a:t>And there are standard accepted ways to deal with translation of metaconstructs</a:t>
            </a:r>
          </a:p>
          <a:p>
            <a:pPr lvl="2"/>
            <a:r>
              <a:rPr lang="en-US" dirty="0" smtClean="0"/>
              <a:t>They can be performed within the supermodel</a:t>
            </a:r>
          </a:p>
          <a:p>
            <a:pPr lvl="2"/>
            <a:endParaRPr lang="en-US" dirty="0" smtClean="0"/>
          </a:p>
          <a:p>
            <a:r>
              <a:rPr lang="en-US" sz="2400" dirty="0" smtClean="0"/>
              <a:t>Each translation from the supermodel SM to a target model M is also a translation from any other model to M.</a:t>
            </a:r>
          </a:p>
          <a:p>
            <a:endParaRPr lang="en-US" dirty="0" smtClean="0"/>
          </a:p>
        </p:txBody>
      </p:sp>
      <p:sp>
        <p:nvSpPr>
          <p:cNvPr id="3" name="Titolo 2"/>
          <p:cNvSpPr>
            <a:spLocks noGrp="1"/>
          </p:cNvSpPr>
          <p:nvPr>
            <p:ph type="title"/>
          </p:nvPr>
        </p:nvSpPr>
        <p:spPr/>
        <p:txBody>
          <a:bodyPr/>
          <a:lstStyle/>
          <a:p>
            <a:r>
              <a:rPr lang="it-IT" dirty="0" smtClean="0"/>
              <a:t>Translations specification</a:t>
            </a:r>
            <a:endParaRPr lang="it-IT" dirty="0"/>
          </a:p>
        </p:txBody>
      </p:sp>
      <p:sp>
        <p:nvSpPr>
          <p:cNvPr id="4" name="Segnaposto numero diapositiva 3"/>
          <p:cNvSpPr>
            <a:spLocks noGrp="1"/>
          </p:cNvSpPr>
          <p:nvPr>
            <p:ph type="sldNum" sz="quarter" idx="12"/>
          </p:nvPr>
        </p:nvSpPr>
        <p:spPr/>
        <p:txBody>
          <a:bodyPr/>
          <a:lstStyle/>
          <a:p>
            <a:fld id="{FD032FA2-69F6-4C88-92C1-4F27E859CDC4}" type="slidenum">
              <a:rPr lang="it-IT" smtClean="0"/>
              <a:pPr/>
              <a:t>36</a:t>
            </a:fld>
            <a:endParaRPr lang="it-IT" dirty="0"/>
          </a:p>
        </p:txBody>
      </p:sp>
      <p:sp>
        <p:nvSpPr>
          <p:cNvPr id="5" name="Segnaposto piè di pagina 4"/>
          <p:cNvSpPr>
            <a:spLocks noGrp="1"/>
          </p:cNvSpPr>
          <p:nvPr>
            <p:ph type="ftr" sz="quarter" idx="11"/>
          </p:nvPr>
        </p:nvSpPr>
        <p:spPr/>
        <p:txBody>
          <a:bodyPr/>
          <a:lstStyle/>
          <a:p>
            <a:r>
              <a:rPr lang="it-IT" dirty="0" smtClean="0"/>
              <a:t>Università Roma Tre</a:t>
            </a:r>
            <a:endParaRPr lang="it-IT" dirty="0"/>
          </a:p>
        </p:txBody>
      </p:sp>
      <p:sp>
        <p:nvSpPr>
          <p:cNvPr id="10" name="Segnaposto data 9"/>
          <p:cNvSpPr>
            <a:spLocks noGrp="1"/>
          </p:cNvSpPr>
          <p:nvPr>
            <p:ph type="dt" sz="half" idx="10"/>
          </p:nvPr>
        </p:nvSpPr>
        <p:spPr/>
        <p:txBody>
          <a:bodyPr/>
          <a:lstStyle/>
          <a:p>
            <a:r>
              <a:rPr lang="en-US" dirty="0" smtClean="0"/>
              <a:t>17/12/2009</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Translation specification</a:t>
            </a:r>
            <a:endParaRPr lang="en-US" dirty="0"/>
          </a:p>
        </p:txBody>
      </p:sp>
      <p:sp>
        <p:nvSpPr>
          <p:cNvPr id="3" name="Segnaposto contenuto 2"/>
          <p:cNvSpPr>
            <a:spLocks noGrp="1"/>
          </p:cNvSpPr>
          <p:nvPr>
            <p:ph idx="1"/>
          </p:nvPr>
        </p:nvSpPr>
        <p:spPr/>
        <p:txBody>
          <a:bodyPr/>
          <a:lstStyle/>
          <a:p>
            <a:r>
              <a:rPr lang="it-IT" dirty="0" smtClean="0"/>
              <a:t>The Datalog is used to specify the translation</a:t>
            </a:r>
          </a:p>
          <a:p>
            <a:endParaRPr lang="it-IT" dirty="0" smtClean="0"/>
          </a:p>
          <a:p>
            <a:pPr>
              <a:buNone/>
            </a:pPr>
            <a:r>
              <a:rPr lang="it-IT" dirty="0" smtClean="0"/>
              <a:t> A translation script  in </a:t>
            </a:r>
            <a:r>
              <a:rPr lang="it-IT" dirty="0" err="1" smtClean="0"/>
              <a:t>our</a:t>
            </a:r>
            <a:r>
              <a:rPr lang="it-IT" dirty="0" smtClean="0"/>
              <a:t> </a:t>
            </a:r>
            <a:r>
              <a:rPr lang="it-IT" dirty="0" err="1" smtClean="0"/>
              <a:t>tool</a:t>
            </a:r>
            <a:r>
              <a:rPr lang="it-IT" dirty="0" smtClean="0"/>
              <a:t> </a:t>
            </a:r>
            <a:r>
              <a:rPr lang="it-IT" dirty="0" err="1" smtClean="0"/>
              <a:t>is</a:t>
            </a:r>
            <a:r>
              <a:rPr lang="it-IT" dirty="0" smtClean="0"/>
              <a:t> a set of datalog rules. </a:t>
            </a:r>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37</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Datalog</a:t>
            </a:r>
            <a:endParaRPr lang="en-US" dirty="0"/>
          </a:p>
        </p:txBody>
      </p:sp>
      <p:sp>
        <p:nvSpPr>
          <p:cNvPr id="3" name="Segnaposto contenuto 2"/>
          <p:cNvSpPr>
            <a:spLocks noGrp="1"/>
          </p:cNvSpPr>
          <p:nvPr>
            <p:ph idx="1"/>
          </p:nvPr>
        </p:nvSpPr>
        <p:spPr/>
        <p:txBody>
          <a:bodyPr/>
          <a:lstStyle/>
          <a:p>
            <a:r>
              <a:rPr lang="it-IT" dirty="0" smtClean="0"/>
              <a:t>Declarative language</a:t>
            </a:r>
          </a:p>
          <a:p>
            <a:endParaRPr lang="it-IT" dirty="0" smtClean="0"/>
          </a:p>
          <a:p>
            <a:r>
              <a:rPr lang="it-IT" dirty="0" smtClean="0"/>
              <a:t>We specify the condition for the insertion</a:t>
            </a:r>
          </a:p>
          <a:p>
            <a:endParaRPr lang="it-IT" dirty="0" smtClean="0"/>
          </a:p>
          <a:p>
            <a:r>
              <a:rPr lang="it-IT" dirty="0" err="1" smtClean="0"/>
              <a:t>For</a:t>
            </a:r>
            <a:r>
              <a:rPr lang="it-IT" dirty="0" smtClean="0"/>
              <a:t> </a:t>
            </a:r>
            <a:r>
              <a:rPr lang="it-IT" dirty="0" err="1" smtClean="0"/>
              <a:t>every</a:t>
            </a:r>
            <a:r>
              <a:rPr lang="it-IT" dirty="0" smtClean="0"/>
              <a:t> set </a:t>
            </a:r>
            <a:r>
              <a:rPr lang="it-IT" dirty="0" err="1" smtClean="0"/>
              <a:t>of</a:t>
            </a:r>
            <a:r>
              <a:rPr lang="it-IT" dirty="0" smtClean="0"/>
              <a:t> </a:t>
            </a:r>
            <a:r>
              <a:rPr lang="it-IT" dirty="0" err="1" smtClean="0"/>
              <a:t>construct</a:t>
            </a:r>
            <a:r>
              <a:rPr lang="it-IT" dirty="0" smtClean="0"/>
              <a:t> that matchs the </a:t>
            </a:r>
            <a:r>
              <a:rPr lang="it-IT" dirty="0" err="1" smtClean="0"/>
              <a:t>conditions</a:t>
            </a:r>
            <a:r>
              <a:rPr lang="it-IT" dirty="0" smtClean="0"/>
              <a:t> in B we create a </a:t>
            </a:r>
            <a:r>
              <a:rPr lang="it-IT" dirty="0" err="1" smtClean="0"/>
              <a:t>new</a:t>
            </a:r>
            <a:r>
              <a:rPr lang="it-IT" dirty="0" smtClean="0"/>
              <a:t> </a:t>
            </a:r>
            <a:r>
              <a:rPr lang="it-IT" dirty="0" err="1" smtClean="0"/>
              <a:t>construct</a:t>
            </a:r>
            <a:r>
              <a:rPr lang="it-IT" dirty="0" smtClean="0"/>
              <a:t> A</a:t>
            </a:r>
          </a:p>
          <a:p>
            <a:pPr lvl="1">
              <a:buNone/>
            </a:pPr>
            <a:r>
              <a:rPr lang="it-IT" dirty="0" smtClean="0"/>
              <a:t>A &lt;- B</a:t>
            </a:r>
          </a:p>
          <a:p>
            <a:pPr lvl="1">
              <a:buNone/>
            </a:pPr>
            <a:endParaRPr lang="it-IT" dirty="0" smtClean="0"/>
          </a:p>
          <a:p>
            <a:pPr>
              <a:buNone/>
            </a:pP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38</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Datalog rule example</a:t>
            </a:r>
            <a:endParaRPr lang="en-US" dirty="0"/>
          </a:p>
        </p:txBody>
      </p:sp>
      <p:sp>
        <p:nvSpPr>
          <p:cNvPr id="3" name="Segnaposto contenuto 2"/>
          <p:cNvSpPr>
            <a:spLocks noGrp="1"/>
          </p:cNvSpPr>
          <p:nvPr>
            <p:ph idx="1"/>
          </p:nvPr>
        </p:nvSpPr>
        <p:spPr/>
        <p:txBody>
          <a:bodyPr/>
          <a:lstStyle/>
          <a:p>
            <a:r>
              <a:rPr lang="en-GB" dirty="0" smtClean="0"/>
              <a:t>We generate a new Abstract for each Aggregation</a:t>
            </a:r>
          </a:p>
          <a:p>
            <a:endParaRPr lang="en-GB" dirty="0" smtClean="0"/>
          </a:p>
          <a:p>
            <a:pPr lvl="2">
              <a:buNone/>
            </a:pPr>
            <a:r>
              <a:rPr lang="en-US" dirty="0" smtClean="0"/>
              <a:t>Abstract( </a:t>
            </a:r>
            <a:br>
              <a:rPr lang="en-US" dirty="0" smtClean="0"/>
            </a:br>
            <a:r>
              <a:rPr lang="en-US" dirty="0" smtClean="0"/>
              <a:t>	OID: SK1(oid),</a:t>
            </a:r>
            <a:br>
              <a:rPr lang="en-US" dirty="0" smtClean="0"/>
            </a:br>
            <a:r>
              <a:rPr lang="en-US" dirty="0" smtClean="0"/>
              <a:t>	Name: name )</a:t>
            </a:r>
            <a:br>
              <a:rPr lang="en-US" dirty="0" smtClean="0"/>
            </a:br>
            <a:r>
              <a:rPr lang="en-GB" dirty="0" smtClean="0">
                <a:sym typeface="Symbol" pitchFamily="18" charset="2"/>
              </a:rPr>
              <a:t> </a:t>
            </a:r>
          </a:p>
          <a:p>
            <a:pPr lvl="2">
              <a:buNone/>
            </a:pPr>
            <a:r>
              <a:rPr lang="en-US" dirty="0" smtClean="0"/>
              <a:t>Aggregation( </a:t>
            </a:r>
            <a:br>
              <a:rPr lang="en-US" dirty="0" smtClean="0"/>
            </a:br>
            <a:r>
              <a:rPr lang="en-US" dirty="0" smtClean="0"/>
              <a:t>	OID: oid,</a:t>
            </a:r>
            <a:br>
              <a:rPr lang="en-US" dirty="0" smtClean="0"/>
            </a:br>
            <a:r>
              <a:rPr lang="en-US" dirty="0" smtClean="0"/>
              <a:t>	Name: name );</a:t>
            </a:r>
            <a:endParaRPr lang="en-GB" dirty="0" smtClean="0"/>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39</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What model management addresses</a:t>
            </a:r>
            <a:endParaRPr lang="en-US" dirty="0"/>
          </a:p>
        </p:txBody>
      </p:sp>
      <p:sp>
        <p:nvSpPr>
          <p:cNvPr id="3" name="Segnaposto contenuto 2"/>
          <p:cNvSpPr>
            <a:spLocks noGrp="1"/>
          </p:cNvSpPr>
          <p:nvPr>
            <p:ph idx="1"/>
          </p:nvPr>
        </p:nvSpPr>
        <p:spPr/>
        <p:txBody>
          <a:bodyPr/>
          <a:lstStyle/>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t>Concrete needs: t</a:t>
            </a:r>
            <a:r>
              <a:rPr lang="it-IT" dirty="0" smtClean="0"/>
              <a:t>hey are a formalization of concrete and frequent database </a:t>
            </a:r>
            <a:r>
              <a:rPr lang="it-IT" dirty="0" err="1" smtClean="0"/>
              <a:t>maintenance</a:t>
            </a:r>
            <a:r>
              <a:rPr lang="it-IT" dirty="0" smtClean="0"/>
              <a:t> </a:t>
            </a:r>
            <a:r>
              <a:rPr lang="it-IT" dirty="0" err="1" smtClean="0"/>
              <a:t>problems</a:t>
            </a:r>
            <a:endParaRPr lang="it-IT" dirty="0" smtClean="0"/>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dirty="0" smtClean="0"/>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data integration over heterogeneous databases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data exchange between independent databases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ETL </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wrapper  generation for the access to relational databases from object-oriented applications</a:t>
            </a:r>
          </a:p>
          <a:p>
            <a:pPr lvl="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web site generation from databases.</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Another rule</a:t>
            </a:r>
            <a:endParaRPr lang="en-US" dirty="0"/>
          </a:p>
        </p:txBody>
      </p:sp>
      <p:sp>
        <p:nvSpPr>
          <p:cNvPr id="3" name="Segnaposto contenuto 2"/>
          <p:cNvSpPr>
            <a:spLocks noGrp="1"/>
          </p:cNvSpPr>
          <p:nvPr>
            <p:ph idx="1"/>
          </p:nvPr>
        </p:nvSpPr>
        <p:spPr>
          <a:xfrm>
            <a:off x="457200" y="1643050"/>
            <a:ext cx="8229600" cy="4681550"/>
          </a:xfrm>
        </p:spPr>
        <p:txBody>
          <a:bodyPr>
            <a:normAutofit fontScale="55000" lnSpcReduction="20000"/>
          </a:bodyPr>
          <a:lstStyle/>
          <a:p>
            <a:pPr>
              <a:buNone/>
            </a:pPr>
            <a:r>
              <a:rPr lang="it-IT" dirty="0" smtClean="0"/>
              <a:t>We copy only Lexical of Aggregation</a:t>
            </a:r>
          </a:p>
          <a:p>
            <a:pPr>
              <a:buNone/>
            </a:pPr>
            <a:endParaRPr lang="en-US" dirty="0" smtClean="0"/>
          </a:p>
          <a:p>
            <a:pPr>
              <a:buNone/>
            </a:pPr>
            <a:r>
              <a:rPr lang="en-US" dirty="0" smtClean="0"/>
              <a:t>Lexical (</a:t>
            </a:r>
          </a:p>
          <a:p>
            <a:pPr>
              <a:buNone/>
            </a:pPr>
            <a:r>
              <a:rPr lang="en-US" dirty="0" smtClean="0"/>
              <a:t>    OID: SK1(oid),</a:t>
            </a:r>
          </a:p>
          <a:p>
            <a:pPr>
              <a:buNone/>
            </a:pPr>
            <a:r>
              <a:rPr lang="en-US" dirty="0" smtClean="0"/>
              <a:t>    </a:t>
            </a:r>
            <a:r>
              <a:rPr lang="en-US" dirty="0" smtClean="0">
                <a:solidFill>
                  <a:srgbClr val="00B0F0"/>
                </a:solidFill>
              </a:rPr>
              <a:t>aggregationOID: SK2(aggOID),</a:t>
            </a:r>
          </a:p>
          <a:p>
            <a:pPr>
              <a:buNone/>
            </a:pPr>
            <a:r>
              <a:rPr lang="en-US" dirty="0" smtClean="0"/>
              <a:t>    Name:name,</a:t>
            </a:r>
          </a:p>
          <a:p>
            <a:pPr>
              <a:buNone/>
            </a:pPr>
            <a:r>
              <a:rPr lang="en-US" dirty="0" smtClean="0"/>
              <a:t>    isIdentifier:isId,</a:t>
            </a:r>
          </a:p>
          <a:p>
            <a:pPr>
              <a:buNone/>
            </a:pPr>
            <a:r>
              <a:rPr lang="en-US" dirty="0" smtClean="0"/>
              <a:t>    isNullable:isN,</a:t>
            </a:r>
          </a:p>
          <a:p>
            <a:pPr>
              <a:buNone/>
            </a:pPr>
            <a:r>
              <a:rPr lang="en-US" dirty="0" smtClean="0"/>
              <a:t>    isOptional:isO,</a:t>
            </a:r>
          </a:p>
          <a:p>
            <a:pPr>
              <a:buNone/>
            </a:pPr>
            <a:r>
              <a:rPr lang="en-US" dirty="0" smtClean="0"/>
              <a:t>    type:t)</a:t>
            </a:r>
          </a:p>
          <a:p>
            <a:pPr>
              <a:buNone/>
            </a:pPr>
            <a:r>
              <a:rPr lang="en-US" dirty="0" smtClean="0"/>
              <a:t>&lt;-</a:t>
            </a:r>
          </a:p>
          <a:p>
            <a:pPr>
              <a:buNone/>
            </a:pPr>
            <a:r>
              <a:rPr lang="en-US" dirty="0" smtClean="0"/>
              <a:t>Lexical (</a:t>
            </a:r>
          </a:p>
          <a:p>
            <a:pPr>
              <a:buNone/>
            </a:pPr>
            <a:r>
              <a:rPr lang="en-US" dirty="0" smtClean="0"/>
              <a:t>    OID: oid,</a:t>
            </a:r>
          </a:p>
          <a:p>
            <a:pPr>
              <a:buNone/>
            </a:pPr>
            <a:r>
              <a:rPr lang="en-US" dirty="0" smtClean="0">
                <a:solidFill>
                  <a:srgbClr val="00B0F0"/>
                </a:solidFill>
              </a:rPr>
              <a:t>    aggregationOID: aggOID,</a:t>
            </a:r>
          </a:p>
          <a:p>
            <a:pPr>
              <a:buNone/>
            </a:pPr>
            <a:r>
              <a:rPr lang="en-US" dirty="0" smtClean="0"/>
              <a:t>    Name:name,</a:t>
            </a:r>
          </a:p>
          <a:p>
            <a:pPr>
              <a:buNone/>
            </a:pPr>
            <a:r>
              <a:rPr lang="en-US" dirty="0" smtClean="0"/>
              <a:t>    isIdentifier:isId,</a:t>
            </a:r>
          </a:p>
          <a:p>
            <a:pPr>
              <a:buNone/>
            </a:pPr>
            <a:r>
              <a:rPr lang="en-US" dirty="0" smtClean="0"/>
              <a:t>    isNullable:isN,</a:t>
            </a:r>
          </a:p>
          <a:p>
            <a:pPr>
              <a:buNone/>
            </a:pPr>
            <a:r>
              <a:rPr lang="en-US" dirty="0" smtClean="0"/>
              <a:t>    isOptional:isO,</a:t>
            </a:r>
          </a:p>
          <a:p>
            <a:pPr>
              <a:buNone/>
            </a:pPr>
            <a:r>
              <a:rPr lang="en-US" dirty="0" smtClean="0"/>
              <a:t>    type:t),</a:t>
            </a:r>
          </a:p>
          <a:p>
            <a:pPr>
              <a:buNone/>
            </a:pPr>
            <a:r>
              <a:rPr lang="en-US" dirty="0" smtClean="0">
                <a:solidFill>
                  <a:srgbClr val="00B0F0"/>
                </a:solidFill>
              </a:rPr>
              <a:t>Aggregation(</a:t>
            </a:r>
          </a:p>
          <a:p>
            <a:pPr>
              <a:buNone/>
            </a:pPr>
            <a:r>
              <a:rPr lang="en-US" dirty="0" smtClean="0">
                <a:solidFill>
                  <a:srgbClr val="00B0F0"/>
                </a:solidFill>
              </a:rPr>
              <a:t>    OID:aggOID);</a:t>
            </a:r>
            <a:endParaRPr lang="en-US" dirty="0">
              <a:solidFill>
                <a:srgbClr val="00B0F0"/>
              </a:solidFill>
            </a:endParaRPr>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40</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Approach</a:t>
            </a:r>
            <a:endParaRPr lang="en-US" dirty="0"/>
          </a:p>
        </p:txBody>
      </p:sp>
      <p:sp>
        <p:nvSpPr>
          <p:cNvPr id="3" name="Segnaposto contenuto 2"/>
          <p:cNvSpPr>
            <a:spLocks noGrp="1"/>
          </p:cNvSpPr>
          <p:nvPr>
            <p:ph idx="1"/>
          </p:nvPr>
        </p:nvSpPr>
        <p:spPr/>
        <p:txBody>
          <a:bodyPr/>
          <a:lstStyle/>
          <a:p>
            <a:r>
              <a:rPr lang="it-IT" dirty="0" smtClean="0"/>
              <a:t>It is possible to apply the same approach to other model management operators?</a:t>
            </a:r>
          </a:p>
          <a:p>
            <a:endParaRPr lang="it-IT" dirty="0" smtClean="0"/>
          </a:p>
          <a:p>
            <a:r>
              <a:rPr lang="it-IT" dirty="0" smtClean="0"/>
              <a:t>How can we define other operators with respect to our supermodel?</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41</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Construct characteristics</a:t>
            </a:r>
            <a:endParaRPr lang="en-US" dirty="0"/>
          </a:p>
        </p:txBody>
      </p:sp>
      <p:sp>
        <p:nvSpPr>
          <p:cNvPr id="3" name="Segnaposto contenuto 2"/>
          <p:cNvSpPr>
            <a:spLocks noGrp="1"/>
          </p:cNvSpPr>
          <p:nvPr>
            <p:ph idx="1"/>
          </p:nvPr>
        </p:nvSpPr>
        <p:spPr/>
        <p:txBody>
          <a:bodyPr/>
          <a:lstStyle/>
          <a:p>
            <a:r>
              <a:rPr lang="it-IT" dirty="0" smtClean="0"/>
              <a:t>Every costruct has:</a:t>
            </a:r>
          </a:p>
          <a:p>
            <a:endParaRPr lang="it-IT" dirty="0" smtClean="0"/>
          </a:p>
          <a:p>
            <a:pPr lvl="1"/>
            <a:r>
              <a:rPr lang="it-IT" dirty="0" smtClean="0"/>
              <a:t>An identification OID</a:t>
            </a:r>
          </a:p>
          <a:p>
            <a:pPr lvl="1"/>
            <a:r>
              <a:rPr lang="it-IT" dirty="0" smtClean="0"/>
              <a:t>A name</a:t>
            </a:r>
          </a:p>
          <a:p>
            <a:pPr lvl="1"/>
            <a:r>
              <a:rPr lang="it-IT" dirty="0" smtClean="0"/>
              <a:t>A set of properties</a:t>
            </a:r>
          </a:p>
          <a:p>
            <a:pPr lvl="1"/>
            <a:r>
              <a:rPr lang="it-IT" dirty="0" smtClean="0"/>
              <a:t>A set of references</a:t>
            </a:r>
            <a:endParaRPr lang="en-US" dirty="0" smtClean="0"/>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42</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Construct characteristics</a:t>
            </a:r>
            <a:endParaRPr lang="en-US" dirty="0"/>
          </a:p>
        </p:txBody>
      </p:sp>
      <p:sp>
        <p:nvSpPr>
          <p:cNvPr id="3" name="Segnaposto contenuto 2"/>
          <p:cNvSpPr>
            <a:spLocks noGrp="1"/>
          </p:cNvSpPr>
          <p:nvPr>
            <p:ph idx="1"/>
          </p:nvPr>
        </p:nvSpPr>
        <p:spPr/>
        <p:txBody>
          <a:bodyPr/>
          <a:lstStyle/>
          <a:p>
            <a:r>
              <a:rPr lang="it-IT" dirty="0" smtClean="0"/>
              <a:t>Every costruct has:</a:t>
            </a:r>
          </a:p>
          <a:p>
            <a:endParaRPr lang="it-IT" dirty="0" smtClean="0"/>
          </a:p>
          <a:p>
            <a:pPr lvl="1"/>
            <a:r>
              <a:rPr lang="it-IT" dirty="0" smtClean="0">
                <a:solidFill>
                  <a:srgbClr val="FF0000"/>
                </a:solidFill>
              </a:rPr>
              <a:t>An identification OID</a:t>
            </a:r>
          </a:p>
          <a:p>
            <a:pPr lvl="1"/>
            <a:r>
              <a:rPr lang="it-IT" dirty="0" smtClean="0">
                <a:solidFill>
                  <a:srgbClr val="0070C0"/>
                </a:solidFill>
              </a:rPr>
              <a:t>A name</a:t>
            </a:r>
          </a:p>
          <a:p>
            <a:pPr lvl="1"/>
            <a:r>
              <a:rPr lang="it-IT" dirty="0" smtClean="0">
                <a:solidFill>
                  <a:srgbClr val="00B050"/>
                </a:solidFill>
              </a:rPr>
              <a:t>A set of properties</a:t>
            </a:r>
          </a:p>
          <a:p>
            <a:pPr lvl="1"/>
            <a:r>
              <a:rPr lang="it-IT" dirty="0" smtClean="0">
                <a:solidFill>
                  <a:srgbClr val="9D52E8"/>
                </a:solidFill>
              </a:rPr>
              <a:t>A set of references</a:t>
            </a:r>
            <a:endParaRPr lang="en-US" dirty="0" smtClean="0">
              <a:solidFill>
                <a:srgbClr val="9D52E8"/>
              </a:solidFill>
            </a:endParaRP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43</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
        <p:nvSpPr>
          <p:cNvPr id="9" name="Rettangolo 8"/>
          <p:cNvSpPr/>
          <p:nvPr/>
        </p:nvSpPr>
        <p:spPr>
          <a:xfrm>
            <a:off x="4929190" y="2357430"/>
            <a:ext cx="3714744" cy="2585323"/>
          </a:xfrm>
          <a:prstGeom prst="rect">
            <a:avLst/>
          </a:prstGeom>
        </p:spPr>
        <p:txBody>
          <a:bodyPr wrap="square">
            <a:spAutoFit/>
          </a:bodyPr>
          <a:lstStyle/>
          <a:p>
            <a:r>
              <a:rPr lang="en-US" dirty="0" err="1" smtClean="0"/>
              <a:t>SM_Lexical</a:t>
            </a:r>
            <a:r>
              <a:rPr lang="en-US" dirty="0" smtClean="0"/>
              <a:t> (</a:t>
            </a:r>
          </a:p>
          <a:p>
            <a:r>
              <a:rPr lang="en-US" dirty="0" smtClean="0">
                <a:solidFill>
                  <a:srgbClr val="FF0000"/>
                </a:solidFill>
              </a:rPr>
              <a:t>    OID: </a:t>
            </a:r>
            <a:r>
              <a:rPr lang="en-US" dirty="0" smtClean="0">
                <a:solidFill>
                  <a:srgbClr val="FF0000"/>
                </a:solidFill>
              </a:rPr>
              <a:t>SK1 </a:t>
            </a:r>
            <a:r>
              <a:rPr lang="en-US" dirty="0" err="1" smtClean="0">
                <a:solidFill>
                  <a:srgbClr val="FF0000"/>
                </a:solidFill>
              </a:rPr>
              <a:t>oid</a:t>
            </a:r>
            <a:r>
              <a:rPr lang="en-US" dirty="0" smtClean="0">
                <a:solidFill>
                  <a:srgbClr val="FF0000"/>
                </a:solidFill>
              </a:rPr>
              <a:t>,</a:t>
            </a:r>
            <a:endParaRPr lang="en-US" dirty="0" smtClean="0">
              <a:solidFill>
                <a:srgbClr val="FF0000"/>
              </a:solidFill>
            </a:endParaRPr>
          </a:p>
          <a:p>
            <a:r>
              <a:rPr lang="en-US" dirty="0" smtClean="0">
                <a:solidFill>
                  <a:srgbClr val="9D52E8"/>
                </a:solidFill>
              </a:rPr>
              <a:t>    </a:t>
            </a:r>
            <a:r>
              <a:rPr lang="en-US" dirty="0" err="1" smtClean="0">
                <a:solidFill>
                  <a:srgbClr val="9D52E8"/>
                </a:solidFill>
              </a:rPr>
              <a:t>aggregationOID</a:t>
            </a:r>
            <a:r>
              <a:rPr lang="en-US" dirty="0" smtClean="0">
                <a:solidFill>
                  <a:srgbClr val="9D52E8"/>
                </a:solidFill>
              </a:rPr>
              <a:t>: </a:t>
            </a:r>
            <a:r>
              <a:rPr lang="en-US" dirty="0" err="1" smtClean="0">
                <a:solidFill>
                  <a:srgbClr val="9D52E8"/>
                </a:solidFill>
              </a:rPr>
              <a:t>aggOID</a:t>
            </a:r>
            <a:r>
              <a:rPr lang="en-US" dirty="0" smtClean="0">
                <a:solidFill>
                  <a:srgbClr val="9D52E8"/>
                </a:solidFill>
              </a:rPr>
              <a:t>,</a:t>
            </a:r>
            <a:endParaRPr lang="en-US" dirty="0" smtClean="0">
              <a:solidFill>
                <a:srgbClr val="9D52E8"/>
              </a:solidFill>
            </a:endParaRPr>
          </a:p>
          <a:p>
            <a:r>
              <a:rPr lang="en-US" dirty="0" smtClean="0">
                <a:solidFill>
                  <a:schemeClr val="tx2"/>
                </a:solidFill>
              </a:rPr>
              <a:t>    </a:t>
            </a:r>
            <a:r>
              <a:rPr lang="en-US" dirty="0" err="1" smtClean="0">
                <a:solidFill>
                  <a:schemeClr val="tx2"/>
                </a:solidFill>
              </a:rPr>
              <a:t>Name:name</a:t>
            </a:r>
            <a:r>
              <a:rPr lang="en-US" dirty="0" smtClean="0">
                <a:solidFill>
                  <a:schemeClr val="tx2"/>
                </a:solidFill>
              </a:rPr>
              <a:t>,</a:t>
            </a:r>
          </a:p>
          <a:p>
            <a:r>
              <a:rPr lang="en-US" dirty="0" smtClean="0">
                <a:solidFill>
                  <a:srgbClr val="00B050"/>
                </a:solidFill>
              </a:rPr>
              <a:t>    </a:t>
            </a:r>
            <a:r>
              <a:rPr lang="en-US" dirty="0" err="1" smtClean="0">
                <a:solidFill>
                  <a:srgbClr val="00B050"/>
                </a:solidFill>
              </a:rPr>
              <a:t>isIdentifier:isId</a:t>
            </a:r>
            <a:r>
              <a:rPr lang="en-US" dirty="0" smtClean="0">
                <a:solidFill>
                  <a:srgbClr val="00B050"/>
                </a:solidFill>
              </a:rPr>
              <a:t>,</a:t>
            </a:r>
          </a:p>
          <a:p>
            <a:r>
              <a:rPr lang="en-US" dirty="0" smtClean="0">
                <a:solidFill>
                  <a:srgbClr val="00B050"/>
                </a:solidFill>
              </a:rPr>
              <a:t>    </a:t>
            </a:r>
            <a:r>
              <a:rPr lang="en-US" dirty="0" err="1" smtClean="0">
                <a:solidFill>
                  <a:srgbClr val="00B050"/>
                </a:solidFill>
              </a:rPr>
              <a:t>isNullable:isN</a:t>
            </a:r>
            <a:r>
              <a:rPr lang="en-US" dirty="0" smtClean="0">
                <a:solidFill>
                  <a:srgbClr val="00B050"/>
                </a:solidFill>
              </a:rPr>
              <a:t>,</a:t>
            </a:r>
          </a:p>
          <a:p>
            <a:r>
              <a:rPr lang="en-US" dirty="0" smtClean="0">
                <a:solidFill>
                  <a:srgbClr val="00B050"/>
                </a:solidFill>
              </a:rPr>
              <a:t>    </a:t>
            </a:r>
            <a:r>
              <a:rPr lang="en-US" dirty="0" err="1" smtClean="0">
                <a:solidFill>
                  <a:srgbClr val="00B050"/>
                </a:solidFill>
              </a:rPr>
              <a:t>isOptional:isO</a:t>
            </a:r>
            <a:r>
              <a:rPr lang="en-US" dirty="0" smtClean="0">
                <a:solidFill>
                  <a:srgbClr val="00B050"/>
                </a:solidFill>
              </a:rPr>
              <a:t>,</a:t>
            </a:r>
          </a:p>
          <a:p>
            <a:r>
              <a:rPr lang="en-US" dirty="0" smtClean="0">
                <a:solidFill>
                  <a:srgbClr val="00B050"/>
                </a:solidFill>
              </a:rPr>
              <a:t>    </a:t>
            </a:r>
            <a:r>
              <a:rPr lang="en-US" dirty="0" err="1" smtClean="0">
                <a:solidFill>
                  <a:srgbClr val="00B050"/>
                </a:solidFill>
              </a:rPr>
              <a:t>type:t</a:t>
            </a:r>
            <a:endParaRPr lang="en-US" dirty="0" smtClean="0">
              <a:solidFill>
                <a:srgbClr val="00B050"/>
              </a:solidFill>
            </a:endParaRPr>
          </a:p>
          <a:p>
            <a:r>
              <a:rPr lang="en-US" dirty="0"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Construct equivalence</a:t>
            </a:r>
            <a:endParaRPr lang="en-US" dirty="0"/>
          </a:p>
        </p:txBody>
      </p:sp>
      <p:sp>
        <p:nvSpPr>
          <p:cNvPr id="3" name="Segnaposto contenuto 2"/>
          <p:cNvSpPr>
            <a:spLocks noGrp="1"/>
          </p:cNvSpPr>
          <p:nvPr>
            <p:ph idx="1"/>
          </p:nvPr>
        </p:nvSpPr>
        <p:spPr/>
        <p:txBody>
          <a:bodyPr/>
          <a:lstStyle/>
          <a:p>
            <a:r>
              <a:rPr lang="it-IT" dirty="0" smtClean="0"/>
              <a:t>Two constructs are equivalent if they have:</a:t>
            </a:r>
          </a:p>
          <a:p>
            <a:endParaRPr lang="it-IT" dirty="0" smtClean="0"/>
          </a:p>
          <a:p>
            <a:pPr lvl="1"/>
            <a:r>
              <a:rPr lang="it-IT" dirty="0" smtClean="0"/>
              <a:t>The same name</a:t>
            </a:r>
          </a:p>
          <a:p>
            <a:pPr lvl="1"/>
            <a:r>
              <a:rPr lang="it-IT" dirty="0" smtClean="0"/>
              <a:t>The same set of properties</a:t>
            </a:r>
          </a:p>
          <a:p>
            <a:pPr lvl="1"/>
            <a:r>
              <a:rPr lang="it-IT" dirty="0" smtClean="0"/>
              <a:t>And refer to equivalent costructs</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44</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Comparison</a:t>
            </a:r>
            <a:endParaRPr lang="en-US" dirty="0"/>
          </a:p>
        </p:txBody>
      </p:sp>
      <p:sp>
        <p:nvSpPr>
          <p:cNvPr id="3" name="Segnaposto contenuto 2"/>
          <p:cNvSpPr>
            <a:spLocks noGrp="1"/>
          </p:cNvSpPr>
          <p:nvPr>
            <p:ph idx="1"/>
          </p:nvPr>
        </p:nvSpPr>
        <p:spPr/>
        <p:txBody>
          <a:bodyPr/>
          <a:lstStyle/>
          <a:p>
            <a:r>
              <a:rPr lang="it-IT" dirty="0" smtClean="0"/>
              <a:t>There is a recursive definition of equivalence.</a:t>
            </a:r>
          </a:p>
          <a:p>
            <a:endParaRPr lang="it-IT" dirty="0" smtClean="0"/>
          </a:p>
          <a:p>
            <a:r>
              <a:rPr lang="it-IT" dirty="0" smtClean="0"/>
              <a:t>We can order the construct and start the matching from the constructs without references.</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45</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Construct</a:t>
            </a:r>
            <a:r>
              <a:rPr lang="it-IT" dirty="0" smtClean="0"/>
              <a:t> </a:t>
            </a:r>
            <a:r>
              <a:rPr lang="it-IT" dirty="0" err="1" smtClean="0"/>
              <a:t>characteristics</a:t>
            </a:r>
            <a:endParaRPr lang="en-US" dirty="0"/>
          </a:p>
        </p:txBody>
      </p:sp>
      <p:sp>
        <p:nvSpPr>
          <p:cNvPr id="3" name="Segnaposto contenuto 2"/>
          <p:cNvSpPr>
            <a:spLocks noGrp="1"/>
          </p:cNvSpPr>
          <p:nvPr>
            <p:ph idx="1"/>
          </p:nvPr>
        </p:nvSpPr>
        <p:spPr>
          <a:xfrm>
            <a:off x="457200" y="1935480"/>
            <a:ext cx="3900486" cy="4389120"/>
          </a:xfrm>
        </p:spPr>
        <p:txBody>
          <a:bodyPr/>
          <a:lstStyle/>
          <a:p>
            <a:r>
              <a:rPr lang="it-IT" dirty="0" smtClean="0"/>
              <a:t>Those can be found also in the rules</a:t>
            </a:r>
          </a:p>
          <a:p>
            <a:endParaRPr lang="it-IT" dirty="0" smtClean="0"/>
          </a:p>
          <a:p>
            <a:pPr lvl="1"/>
            <a:r>
              <a:rPr lang="it-IT" dirty="0" smtClean="0">
                <a:solidFill>
                  <a:srgbClr val="FF0000"/>
                </a:solidFill>
              </a:rPr>
              <a:t>An identification OID</a:t>
            </a:r>
          </a:p>
          <a:p>
            <a:pPr lvl="1"/>
            <a:r>
              <a:rPr lang="it-IT" dirty="0" smtClean="0">
                <a:solidFill>
                  <a:schemeClr val="accent1"/>
                </a:solidFill>
              </a:rPr>
              <a:t>A name</a:t>
            </a:r>
          </a:p>
          <a:p>
            <a:pPr lvl="1"/>
            <a:r>
              <a:rPr lang="it-IT" dirty="0" smtClean="0">
                <a:solidFill>
                  <a:srgbClr val="00B050"/>
                </a:solidFill>
              </a:rPr>
              <a:t>A set </a:t>
            </a:r>
            <a:r>
              <a:rPr lang="it-IT" dirty="0" err="1" smtClean="0">
                <a:solidFill>
                  <a:srgbClr val="00B050"/>
                </a:solidFill>
              </a:rPr>
              <a:t>of</a:t>
            </a:r>
            <a:r>
              <a:rPr lang="it-IT" dirty="0" smtClean="0">
                <a:solidFill>
                  <a:srgbClr val="00B050"/>
                </a:solidFill>
              </a:rPr>
              <a:t> </a:t>
            </a:r>
            <a:r>
              <a:rPr lang="it-IT" dirty="0" err="1" smtClean="0">
                <a:solidFill>
                  <a:srgbClr val="00B050"/>
                </a:solidFill>
              </a:rPr>
              <a:t>properties</a:t>
            </a:r>
            <a:endParaRPr lang="it-IT" dirty="0" smtClean="0">
              <a:solidFill>
                <a:srgbClr val="00B050"/>
              </a:solidFill>
            </a:endParaRPr>
          </a:p>
          <a:p>
            <a:pPr lvl="1"/>
            <a:r>
              <a:rPr lang="it-IT" dirty="0" smtClean="0">
                <a:solidFill>
                  <a:srgbClr val="9D52E8"/>
                </a:solidFill>
              </a:rPr>
              <a:t>A set of references</a:t>
            </a:r>
            <a:endParaRPr lang="en-US" dirty="0">
              <a:solidFill>
                <a:srgbClr val="9D52E8"/>
              </a:solidFill>
            </a:endParaRPr>
          </a:p>
        </p:txBody>
      </p:sp>
      <p:sp>
        <p:nvSpPr>
          <p:cNvPr id="4" name="Segnaposto contenuto 2"/>
          <p:cNvSpPr txBox="1">
            <a:spLocks/>
          </p:cNvSpPr>
          <p:nvPr/>
        </p:nvSpPr>
        <p:spPr>
          <a:xfrm>
            <a:off x="4643438" y="1928802"/>
            <a:ext cx="3900486" cy="4429156"/>
          </a:xfrm>
          <a:prstGeom prst="rect">
            <a:avLst/>
          </a:prstGeom>
          <a:ln>
            <a:solidFill>
              <a:schemeClr val="accent1"/>
            </a:solidFill>
          </a:ln>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asellaDiTesto 6"/>
          <p:cNvSpPr txBox="1"/>
          <p:nvPr/>
        </p:nvSpPr>
        <p:spPr>
          <a:xfrm>
            <a:off x="4643438" y="1928803"/>
            <a:ext cx="3857652" cy="4154984"/>
          </a:xfrm>
          <a:prstGeom prst="rect">
            <a:avLst/>
          </a:prstGeom>
          <a:noFill/>
        </p:spPr>
        <p:txBody>
          <a:bodyPr wrap="square" rtlCol="0">
            <a:spAutoFit/>
          </a:bodyPr>
          <a:lstStyle/>
          <a:p>
            <a:r>
              <a:rPr lang="en-US" sz="1200" dirty="0" smtClean="0"/>
              <a:t>SM_Lexical (</a:t>
            </a:r>
          </a:p>
          <a:p>
            <a:r>
              <a:rPr lang="en-US" sz="1200" dirty="0" smtClean="0">
                <a:solidFill>
                  <a:srgbClr val="FF0000"/>
                </a:solidFill>
              </a:rPr>
              <a:t>    OID</a:t>
            </a:r>
            <a:r>
              <a:rPr lang="en-US" sz="1200" dirty="0" smtClean="0">
                <a:solidFill>
                  <a:srgbClr val="FF0000"/>
                </a:solidFill>
              </a:rPr>
              <a:t>: </a:t>
            </a:r>
            <a:r>
              <a:rPr lang="en-US" sz="1200" dirty="0" smtClean="0">
                <a:solidFill>
                  <a:srgbClr val="FF0000"/>
                </a:solidFill>
              </a:rPr>
              <a:t>SK1</a:t>
            </a:r>
            <a:r>
              <a:rPr lang="en-US" sz="1200" dirty="0" smtClean="0">
                <a:solidFill>
                  <a:srgbClr val="FF0000"/>
                </a:solidFill>
              </a:rPr>
              <a:t>(</a:t>
            </a:r>
            <a:r>
              <a:rPr lang="en-US" sz="1200" dirty="0" err="1" smtClean="0">
                <a:solidFill>
                  <a:srgbClr val="FF0000"/>
                </a:solidFill>
              </a:rPr>
              <a:t>oid</a:t>
            </a:r>
            <a:r>
              <a:rPr lang="en-US" sz="1200" dirty="0" smtClean="0">
                <a:solidFill>
                  <a:srgbClr val="FF0000"/>
                </a:solidFill>
              </a:rPr>
              <a:t>),</a:t>
            </a:r>
          </a:p>
          <a:p>
            <a:r>
              <a:rPr lang="en-US" sz="1200" dirty="0" smtClean="0">
                <a:solidFill>
                  <a:srgbClr val="9D52E8"/>
                </a:solidFill>
              </a:rPr>
              <a:t>    </a:t>
            </a:r>
            <a:r>
              <a:rPr lang="en-US" sz="1200" dirty="0" err="1" smtClean="0">
                <a:solidFill>
                  <a:srgbClr val="9D52E8"/>
                </a:solidFill>
              </a:rPr>
              <a:t>aggregationOID</a:t>
            </a:r>
            <a:r>
              <a:rPr lang="en-US" sz="1200" dirty="0" smtClean="0">
                <a:solidFill>
                  <a:srgbClr val="9D52E8"/>
                </a:solidFill>
              </a:rPr>
              <a:t>: </a:t>
            </a:r>
            <a:r>
              <a:rPr lang="en-US" sz="1200" dirty="0" smtClean="0">
                <a:solidFill>
                  <a:srgbClr val="9D52E8"/>
                </a:solidFill>
              </a:rPr>
              <a:t>SK2</a:t>
            </a:r>
            <a:r>
              <a:rPr lang="en-US" sz="1200" dirty="0" smtClean="0">
                <a:solidFill>
                  <a:srgbClr val="9D52E8"/>
                </a:solidFill>
              </a:rPr>
              <a:t>(</a:t>
            </a:r>
            <a:r>
              <a:rPr lang="en-US" sz="1200" dirty="0" err="1" smtClean="0">
                <a:solidFill>
                  <a:srgbClr val="9D52E8"/>
                </a:solidFill>
              </a:rPr>
              <a:t>aggOID</a:t>
            </a:r>
            <a:r>
              <a:rPr lang="en-US" sz="1200" dirty="0" smtClean="0">
                <a:solidFill>
                  <a:srgbClr val="9D52E8"/>
                </a:solidFill>
              </a:rPr>
              <a:t>),</a:t>
            </a:r>
          </a:p>
          <a:p>
            <a:r>
              <a:rPr lang="en-US" sz="1200" dirty="0" smtClean="0">
                <a:solidFill>
                  <a:schemeClr val="tx2"/>
                </a:solidFill>
              </a:rPr>
              <a:t>    </a:t>
            </a:r>
            <a:r>
              <a:rPr lang="en-US" sz="1200" dirty="0" err="1" smtClean="0">
                <a:solidFill>
                  <a:schemeClr val="tx2"/>
                </a:solidFill>
              </a:rPr>
              <a:t>Name:name</a:t>
            </a:r>
            <a:r>
              <a:rPr lang="en-US" sz="1200" dirty="0" smtClean="0">
                <a:solidFill>
                  <a:schemeClr val="tx2"/>
                </a:solidFill>
              </a:rPr>
              <a:t>,</a:t>
            </a:r>
          </a:p>
          <a:p>
            <a:r>
              <a:rPr lang="en-US" sz="1200" dirty="0" smtClean="0">
                <a:solidFill>
                  <a:srgbClr val="00B050"/>
                </a:solidFill>
              </a:rPr>
              <a:t>    </a:t>
            </a:r>
            <a:r>
              <a:rPr lang="en-US" sz="1200" dirty="0" err="1" smtClean="0">
                <a:solidFill>
                  <a:srgbClr val="00B050"/>
                </a:solidFill>
              </a:rPr>
              <a:t>isIdentifier:isId</a:t>
            </a:r>
            <a:r>
              <a:rPr lang="en-US" sz="1200" dirty="0" smtClean="0">
                <a:solidFill>
                  <a:srgbClr val="00B050"/>
                </a:solidFill>
              </a:rPr>
              <a:t>,</a:t>
            </a:r>
          </a:p>
          <a:p>
            <a:r>
              <a:rPr lang="en-US" sz="1200" dirty="0" smtClean="0">
                <a:solidFill>
                  <a:srgbClr val="00B050"/>
                </a:solidFill>
              </a:rPr>
              <a:t>    </a:t>
            </a:r>
            <a:r>
              <a:rPr lang="en-US" sz="1200" dirty="0" err="1" smtClean="0">
                <a:solidFill>
                  <a:srgbClr val="00B050"/>
                </a:solidFill>
              </a:rPr>
              <a:t>isNullable:isN</a:t>
            </a:r>
            <a:r>
              <a:rPr lang="en-US" sz="1200" dirty="0" smtClean="0">
                <a:solidFill>
                  <a:srgbClr val="00B050"/>
                </a:solidFill>
              </a:rPr>
              <a:t>,</a:t>
            </a:r>
          </a:p>
          <a:p>
            <a:r>
              <a:rPr lang="en-US" sz="1200" dirty="0" smtClean="0">
                <a:solidFill>
                  <a:srgbClr val="00B050"/>
                </a:solidFill>
              </a:rPr>
              <a:t>    </a:t>
            </a:r>
            <a:r>
              <a:rPr lang="en-US" sz="1200" dirty="0" err="1" smtClean="0">
                <a:solidFill>
                  <a:srgbClr val="00B050"/>
                </a:solidFill>
              </a:rPr>
              <a:t>isOptional:isO</a:t>
            </a:r>
            <a:r>
              <a:rPr lang="en-US" sz="1200" dirty="0" smtClean="0">
                <a:solidFill>
                  <a:srgbClr val="00B050"/>
                </a:solidFill>
              </a:rPr>
              <a:t>,</a:t>
            </a:r>
          </a:p>
          <a:p>
            <a:r>
              <a:rPr lang="en-US" sz="1200" dirty="0" smtClean="0">
                <a:solidFill>
                  <a:srgbClr val="00B050"/>
                </a:solidFill>
              </a:rPr>
              <a:t>    </a:t>
            </a:r>
            <a:r>
              <a:rPr lang="en-US" sz="1200" dirty="0" err="1" smtClean="0">
                <a:solidFill>
                  <a:srgbClr val="00B050"/>
                </a:solidFill>
              </a:rPr>
              <a:t>type:t</a:t>
            </a:r>
            <a:endParaRPr lang="en-US" sz="1200" dirty="0" smtClean="0">
              <a:solidFill>
                <a:srgbClr val="00B050"/>
              </a:solidFill>
            </a:endParaRPr>
          </a:p>
          <a:p>
            <a:r>
              <a:rPr lang="en-US" sz="1200" dirty="0" smtClean="0"/>
              <a:t>)</a:t>
            </a:r>
          </a:p>
          <a:p>
            <a:r>
              <a:rPr lang="en-US" sz="1200" dirty="0" smtClean="0"/>
              <a:t>&lt;-</a:t>
            </a:r>
          </a:p>
          <a:p>
            <a:r>
              <a:rPr lang="en-US" sz="1200" dirty="0" smtClean="0"/>
              <a:t>SM_Lexical (</a:t>
            </a:r>
          </a:p>
          <a:p>
            <a:r>
              <a:rPr lang="en-US" sz="1200" dirty="0" smtClean="0">
                <a:solidFill>
                  <a:srgbClr val="FF0000"/>
                </a:solidFill>
              </a:rPr>
              <a:t>    OID</a:t>
            </a:r>
            <a:r>
              <a:rPr lang="en-US" sz="1200" dirty="0" smtClean="0">
                <a:solidFill>
                  <a:srgbClr val="FF0000"/>
                </a:solidFill>
              </a:rPr>
              <a:t>: oid,</a:t>
            </a:r>
          </a:p>
          <a:p>
            <a:r>
              <a:rPr lang="en-US" sz="1200" dirty="0" smtClean="0">
                <a:solidFill>
                  <a:srgbClr val="9D52E8"/>
                </a:solidFill>
              </a:rPr>
              <a:t>    </a:t>
            </a:r>
            <a:r>
              <a:rPr lang="en-US" sz="1200" dirty="0" err="1" smtClean="0">
                <a:solidFill>
                  <a:srgbClr val="9D52E8"/>
                </a:solidFill>
              </a:rPr>
              <a:t>aggregationOID</a:t>
            </a:r>
            <a:r>
              <a:rPr lang="en-US" sz="1200" dirty="0" smtClean="0">
                <a:solidFill>
                  <a:srgbClr val="9D52E8"/>
                </a:solidFill>
              </a:rPr>
              <a:t>: aggOID,</a:t>
            </a:r>
          </a:p>
          <a:p>
            <a:r>
              <a:rPr lang="en-US" sz="1200" dirty="0" smtClean="0">
                <a:solidFill>
                  <a:srgbClr val="00B050"/>
                </a:solidFill>
              </a:rPr>
              <a:t>    </a:t>
            </a:r>
            <a:r>
              <a:rPr lang="en-US" sz="1200" dirty="0" err="1" smtClean="0">
                <a:solidFill>
                  <a:srgbClr val="00B050"/>
                </a:solidFill>
              </a:rPr>
              <a:t>Name:name</a:t>
            </a:r>
            <a:r>
              <a:rPr lang="en-US" sz="1200" dirty="0" smtClean="0">
                <a:solidFill>
                  <a:srgbClr val="00B050"/>
                </a:solidFill>
              </a:rPr>
              <a:t>,</a:t>
            </a:r>
          </a:p>
          <a:p>
            <a:r>
              <a:rPr lang="en-US" sz="1200" dirty="0" smtClean="0">
                <a:solidFill>
                  <a:srgbClr val="00B050"/>
                </a:solidFill>
              </a:rPr>
              <a:t>    </a:t>
            </a:r>
            <a:r>
              <a:rPr lang="en-US" sz="1200" dirty="0" err="1" smtClean="0">
                <a:solidFill>
                  <a:srgbClr val="00B050"/>
                </a:solidFill>
              </a:rPr>
              <a:t>isIdentifier:isId</a:t>
            </a:r>
            <a:r>
              <a:rPr lang="en-US" sz="1200" dirty="0" smtClean="0">
                <a:solidFill>
                  <a:srgbClr val="00B050"/>
                </a:solidFill>
              </a:rPr>
              <a:t>,</a:t>
            </a:r>
          </a:p>
          <a:p>
            <a:r>
              <a:rPr lang="en-US" sz="1200" dirty="0" smtClean="0">
                <a:solidFill>
                  <a:srgbClr val="00B050"/>
                </a:solidFill>
              </a:rPr>
              <a:t>    </a:t>
            </a:r>
            <a:r>
              <a:rPr lang="en-US" sz="1200" dirty="0" err="1" smtClean="0">
                <a:solidFill>
                  <a:srgbClr val="00B050"/>
                </a:solidFill>
              </a:rPr>
              <a:t>isNullable:isN</a:t>
            </a:r>
            <a:r>
              <a:rPr lang="en-US" sz="1200" dirty="0" smtClean="0">
                <a:solidFill>
                  <a:srgbClr val="00B050"/>
                </a:solidFill>
              </a:rPr>
              <a:t>,</a:t>
            </a:r>
          </a:p>
          <a:p>
            <a:r>
              <a:rPr lang="en-US" sz="1200" dirty="0" smtClean="0">
                <a:solidFill>
                  <a:srgbClr val="00B050"/>
                </a:solidFill>
              </a:rPr>
              <a:t>     </a:t>
            </a:r>
            <a:r>
              <a:rPr lang="en-US" sz="1200" dirty="0" err="1" smtClean="0">
                <a:solidFill>
                  <a:srgbClr val="00B050"/>
                </a:solidFill>
              </a:rPr>
              <a:t>isOptional:isO</a:t>
            </a:r>
            <a:r>
              <a:rPr lang="en-US" sz="1200" dirty="0" smtClean="0">
                <a:solidFill>
                  <a:srgbClr val="00B050"/>
                </a:solidFill>
              </a:rPr>
              <a:t>,</a:t>
            </a:r>
          </a:p>
          <a:p>
            <a:r>
              <a:rPr lang="en-US" sz="1200" dirty="0" smtClean="0"/>
              <a:t>),</a:t>
            </a:r>
          </a:p>
          <a:p>
            <a:r>
              <a:rPr lang="en-US" sz="1200" dirty="0" smtClean="0"/>
              <a:t>SM_Aggregation(</a:t>
            </a:r>
          </a:p>
          <a:p>
            <a:r>
              <a:rPr lang="en-US" sz="1200" dirty="0" smtClean="0">
                <a:solidFill>
                  <a:srgbClr val="FF0000"/>
                </a:solidFill>
              </a:rPr>
              <a:t>    </a:t>
            </a:r>
            <a:r>
              <a:rPr lang="en-US" sz="1200" dirty="0" err="1" smtClean="0">
                <a:solidFill>
                  <a:srgbClr val="FF0000"/>
                </a:solidFill>
              </a:rPr>
              <a:t>OID:aggOID</a:t>
            </a:r>
            <a:endParaRPr lang="en-US" sz="1200" dirty="0" smtClean="0">
              <a:solidFill>
                <a:srgbClr val="FF0000"/>
              </a:solidFill>
            </a:endParaRPr>
          </a:p>
          <a:p>
            <a:r>
              <a:rPr lang="en-US" sz="1200" dirty="0" smtClean="0"/>
              <a:t>);</a:t>
            </a:r>
          </a:p>
          <a:p>
            <a:endParaRPr lang="en-US" sz="1200" dirty="0"/>
          </a:p>
        </p:txBody>
      </p:sp>
      <p:sp>
        <p:nvSpPr>
          <p:cNvPr id="9" name="Segnaposto numero diapositiva 8"/>
          <p:cNvSpPr>
            <a:spLocks noGrp="1"/>
          </p:cNvSpPr>
          <p:nvPr>
            <p:ph type="sldNum" sz="quarter" idx="12"/>
          </p:nvPr>
        </p:nvSpPr>
        <p:spPr/>
        <p:txBody>
          <a:bodyPr/>
          <a:lstStyle/>
          <a:p>
            <a:fld id="{BED2C276-3801-4574-88C4-F615FF34F822}" type="slidenum">
              <a:rPr lang="en-US" smtClean="0"/>
              <a:pPr/>
              <a:t>46</a:t>
            </a:fld>
            <a:endParaRPr lang="en-US" dirty="0"/>
          </a:p>
        </p:txBody>
      </p:sp>
      <p:sp>
        <p:nvSpPr>
          <p:cNvPr id="10" name="Segnaposto piè di pagina 9"/>
          <p:cNvSpPr>
            <a:spLocks noGrp="1"/>
          </p:cNvSpPr>
          <p:nvPr>
            <p:ph type="ftr" sz="quarter" idx="11"/>
          </p:nvPr>
        </p:nvSpPr>
        <p:spPr/>
        <p:txBody>
          <a:bodyPr/>
          <a:lstStyle/>
          <a:p>
            <a:r>
              <a:rPr lang="en-US" dirty="0" smtClean="0"/>
              <a:t>Università Roma Tre</a:t>
            </a:r>
            <a:endParaRPr lang="en-US" dirty="0"/>
          </a:p>
        </p:txBody>
      </p:sp>
      <p:sp>
        <p:nvSpPr>
          <p:cNvPr id="11" name="Segnaposto data 10"/>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Example</a:t>
            </a:r>
            <a:endParaRPr lang="en-US" dirty="0"/>
          </a:p>
        </p:txBody>
      </p:sp>
      <p:sp>
        <p:nvSpPr>
          <p:cNvPr id="3" name="Segnaposto contenuto 2"/>
          <p:cNvSpPr>
            <a:spLocks noGrp="1"/>
          </p:cNvSpPr>
          <p:nvPr>
            <p:ph idx="1"/>
          </p:nvPr>
        </p:nvSpPr>
        <p:spPr/>
        <p:txBody>
          <a:bodyPr/>
          <a:lstStyle/>
          <a:p>
            <a:pPr>
              <a:buNone/>
            </a:pPr>
            <a:endParaRPr lang="it-IT" dirty="0" smtClean="0"/>
          </a:p>
          <a:p>
            <a:r>
              <a:rPr lang="it-IT" dirty="0" smtClean="0"/>
              <a:t>An equivalence comparison may work as follows:</a:t>
            </a:r>
          </a:p>
          <a:p>
            <a:endParaRPr lang="it-IT" dirty="0" smtClean="0"/>
          </a:p>
          <a:p>
            <a:r>
              <a:rPr lang="it-IT" dirty="0" smtClean="0"/>
              <a:t>1.comparison  of the aggregations or abstracts without any references;</a:t>
            </a:r>
          </a:p>
          <a:p>
            <a:endParaRPr lang="it-IT" dirty="0" smtClean="0"/>
          </a:p>
          <a:p>
            <a:r>
              <a:rPr lang="it-IT" dirty="0" smtClean="0"/>
              <a:t>2. comparison of constructs which may refer to them</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47</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Model management operators by examples</a:t>
            </a:r>
            <a:endParaRPr lang="en-US" dirty="0"/>
          </a:p>
        </p:txBody>
      </p:sp>
      <p:sp>
        <p:nvSpPr>
          <p:cNvPr id="3" name="Segnaposto contenuto 2"/>
          <p:cNvSpPr>
            <a:spLocks noGrp="1"/>
          </p:cNvSpPr>
          <p:nvPr>
            <p:ph idx="1"/>
          </p:nvPr>
        </p:nvSpPr>
        <p:spPr/>
        <p:txBody>
          <a:bodyPr/>
          <a:lstStyle/>
          <a:p>
            <a:pPr>
              <a:buNone/>
            </a:pPr>
            <a:r>
              <a:rPr lang="it-IT" dirty="0" smtClean="0"/>
              <a:t>An Example of a possible implementation of model management operators follow.</a:t>
            </a:r>
          </a:p>
          <a:p>
            <a:pPr>
              <a:buNone/>
            </a:pPr>
            <a:endParaRPr lang="it-IT" dirty="0" smtClean="0"/>
          </a:p>
          <a:p>
            <a:pPr>
              <a:buNone/>
            </a:pPr>
            <a:r>
              <a:rPr lang="it-IT" dirty="0" smtClean="0"/>
              <a:t>The adopted language is Datalog.</a:t>
            </a:r>
          </a:p>
          <a:p>
            <a:pPr>
              <a:buNone/>
            </a:pPr>
            <a:endParaRPr lang="it-IT" dirty="0" smtClean="0"/>
          </a:p>
          <a:p>
            <a:pPr>
              <a:buNone/>
            </a:pPr>
            <a:r>
              <a:rPr lang="it-IT" dirty="0" smtClean="0"/>
              <a:t>The tool is MIDST.</a:t>
            </a:r>
          </a:p>
          <a:p>
            <a:pPr>
              <a:buNone/>
            </a:pPr>
            <a:endParaRPr lang="it-IT" dirty="0" smtClean="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48</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Datalog implementation of equivalence </a:t>
            </a:r>
            <a:endParaRPr lang="it-IT" dirty="0"/>
          </a:p>
        </p:txBody>
      </p:sp>
      <p:sp>
        <p:nvSpPr>
          <p:cNvPr id="3" name="Segnaposto contenuto 2"/>
          <p:cNvSpPr>
            <a:spLocks noGrp="1"/>
          </p:cNvSpPr>
          <p:nvPr>
            <p:ph idx="1"/>
          </p:nvPr>
        </p:nvSpPr>
        <p:spPr>
          <a:xfrm>
            <a:off x="428596" y="1643050"/>
            <a:ext cx="8229600" cy="4357718"/>
          </a:xfrm>
        </p:spPr>
        <p:txBody>
          <a:bodyPr>
            <a:normAutofit fontScale="92500" lnSpcReduction="10000"/>
          </a:bodyPr>
          <a:lstStyle/>
          <a:p>
            <a:r>
              <a:rPr lang="it-IT" dirty="0" smtClean="0"/>
              <a:t>Fundamental functional block to compare two constructs:</a:t>
            </a:r>
          </a:p>
          <a:p>
            <a:endParaRPr lang="it-IT" dirty="0" smtClean="0"/>
          </a:p>
          <a:p>
            <a:pPr>
              <a:buNone/>
            </a:pPr>
            <a:r>
              <a:rPr lang="it-IT" sz="2100" dirty="0" smtClean="0"/>
              <a:t>EQUIV_Aggregation [DEST] (</a:t>
            </a:r>
          </a:p>
          <a:p>
            <a:pPr lvl="1">
              <a:buNone/>
            </a:pPr>
            <a:r>
              <a:rPr lang="it-IT" sz="2100" dirty="0" smtClean="0"/>
              <a:t>OID1: oid1, </a:t>
            </a:r>
          </a:p>
          <a:p>
            <a:pPr lvl="1">
              <a:buNone/>
            </a:pPr>
            <a:r>
              <a:rPr lang="it-IT" sz="2100" dirty="0" smtClean="0"/>
              <a:t>OID2: oid2)</a:t>
            </a:r>
          </a:p>
          <a:p>
            <a:pPr lvl="1">
              <a:buNone/>
            </a:pPr>
            <a:r>
              <a:rPr lang="it-IT" sz="2100" dirty="0" smtClean="0"/>
              <a:t>&lt;- </a:t>
            </a:r>
          </a:p>
          <a:p>
            <a:pPr>
              <a:buNone/>
            </a:pPr>
            <a:r>
              <a:rPr lang="it-IT" sz="2100" dirty="0" smtClean="0"/>
              <a:t>SM_Aggregation [SOURCE_1] (</a:t>
            </a:r>
          </a:p>
          <a:p>
            <a:pPr lvl="1">
              <a:buNone/>
            </a:pPr>
            <a:r>
              <a:rPr lang="it-IT" sz="2100" dirty="0" smtClean="0"/>
              <a:t> OID: oid1, </a:t>
            </a:r>
          </a:p>
          <a:p>
            <a:pPr lvl="1">
              <a:buNone/>
            </a:pPr>
            <a:r>
              <a:rPr lang="it-IT" sz="2100" dirty="0" smtClean="0"/>
              <a:t>Name: name),</a:t>
            </a:r>
          </a:p>
          <a:p>
            <a:pPr>
              <a:buNone/>
            </a:pPr>
            <a:r>
              <a:rPr lang="it-IT" sz="2100" dirty="0" smtClean="0"/>
              <a:t>SM_Aggregation[SOURCE_2] (</a:t>
            </a:r>
          </a:p>
          <a:p>
            <a:pPr lvl="1">
              <a:buNone/>
            </a:pPr>
            <a:r>
              <a:rPr lang="it-IT" sz="2100" dirty="0" smtClean="0"/>
              <a:t>OID: oid2, </a:t>
            </a:r>
          </a:p>
          <a:p>
            <a:pPr lvl="1">
              <a:buNone/>
            </a:pPr>
            <a:r>
              <a:rPr lang="it-IT" sz="2100" dirty="0" smtClean="0"/>
              <a:t>Name: name );</a:t>
            </a:r>
          </a:p>
          <a:p>
            <a:pPr lvl="1">
              <a:buNone/>
            </a:pPr>
            <a:endParaRPr lang="it-IT" dirty="0" smtClean="0"/>
          </a:p>
          <a:p>
            <a:pPr lvl="1">
              <a:buNone/>
            </a:pPr>
            <a:endParaRPr lang="it-IT" dirty="0"/>
          </a:p>
        </p:txBody>
      </p:sp>
      <p:sp>
        <p:nvSpPr>
          <p:cNvPr id="5" name="CasellaDiTesto 4"/>
          <p:cNvSpPr txBox="1"/>
          <p:nvPr/>
        </p:nvSpPr>
        <p:spPr>
          <a:xfrm>
            <a:off x="1714480" y="1500174"/>
            <a:ext cx="243978" cy="369332"/>
          </a:xfrm>
          <a:prstGeom prst="rect">
            <a:avLst/>
          </a:prstGeom>
          <a:noFill/>
        </p:spPr>
        <p:txBody>
          <a:bodyPr wrap="none" rtlCol="0">
            <a:spAutoFit/>
          </a:bodyPr>
          <a:lstStyle/>
          <a:p>
            <a:r>
              <a:rPr lang="it-IT" dirty="0" smtClean="0"/>
              <a:t>.</a:t>
            </a:r>
            <a:endParaRPr lang="it-IT" dirty="0"/>
          </a:p>
        </p:txBody>
      </p:sp>
      <p:sp>
        <p:nvSpPr>
          <p:cNvPr id="8" name="Segnaposto numero diapositiva 7"/>
          <p:cNvSpPr>
            <a:spLocks noGrp="1"/>
          </p:cNvSpPr>
          <p:nvPr>
            <p:ph type="sldNum" sz="quarter" idx="12"/>
          </p:nvPr>
        </p:nvSpPr>
        <p:spPr/>
        <p:txBody>
          <a:bodyPr/>
          <a:lstStyle/>
          <a:p>
            <a:fld id="{BED2C276-3801-4574-88C4-F615FF34F822}" type="slidenum">
              <a:rPr lang="en-US" smtClean="0"/>
              <a:pPr/>
              <a:t>49</a:t>
            </a:fld>
            <a:endParaRPr lang="en-US" dirty="0"/>
          </a:p>
        </p:txBody>
      </p:sp>
      <p:sp>
        <p:nvSpPr>
          <p:cNvPr id="9" name="Segnaposto piè di pagina 8"/>
          <p:cNvSpPr>
            <a:spLocks noGrp="1"/>
          </p:cNvSpPr>
          <p:nvPr>
            <p:ph type="ftr" sz="quarter" idx="11"/>
          </p:nvPr>
        </p:nvSpPr>
        <p:spPr/>
        <p:txBody>
          <a:bodyPr/>
          <a:lstStyle/>
          <a:p>
            <a:r>
              <a:rPr lang="en-US" dirty="0" smtClean="0"/>
              <a:t>Università Roma Tre</a:t>
            </a:r>
            <a:endParaRPr lang="en-US" dirty="0"/>
          </a:p>
        </p:txBody>
      </p:sp>
      <p:sp>
        <p:nvSpPr>
          <p:cNvPr id="10" name="Segnaposto data 9"/>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What model management addresses</a:t>
            </a:r>
            <a:endParaRPr lang="en-US" dirty="0"/>
          </a:p>
        </p:txBody>
      </p:sp>
      <p:sp>
        <p:nvSpPr>
          <p:cNvPr id="3" name="Segnaposto contenuto 2"/>
          <p:cNvSpPr>
            <a:spLocks noGrp="1"/>
          </p:cNvSpPr>
          <p:nvPr>
            <p:ph idx="1"/>
          </p:nvPr>
        </p:nvSpPr>
        <p:spPr/>
        <p:txBody>
          <a:bodyPr/>
          <a:lstStyle/>
          <a:p>
            <a:pPr>
              <a:lnSpc>
                <a:spcPct val="8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t>Model management solutions to formalized problems:</a:t>
            </a:r>
          </a:p>
          <a:p>
            <a:pPr>
              <a:lnSpc>
                <a:spcPct val="80000"/>
              </a:lnSpc>
              <a:spcBef>
                <a:spcPts val="45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p>
          <a:p>
            <a:pPr lvl="1">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schema </a:t>
            </a:r>
            <a:r>
              <a:rPr lang="it-IT" dirty="0" err="1" smtClean="0"/>
              <a:t>integration</a:t>
            </a:r>
            <a:endParaRPr lang="it-IT" dirty="0" smtClean="0"/>
          </a:p>
          <a:p>
            <a:pPr lvl="1">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p>
          <a:p>
            <a:pPr lvl="1">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t>schema </a:t>
            </a:r>
            <a:r>
              <a:rPr lang="it-IT" sz="2400" dirty="0" err="1" smtClean="0"/>
              <a:t>evolution</a:t>
            </a:r>
            <a:endParaRPr lang="it-IT" sz="2400" dirty="0" smtClean="0"/>
          </a:p>
          <a:p>
            <a:pPr lvl="1">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p>
          <a:p>
            <a:pPr lvl="2">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forward</a:t>
            </a:r>
            <a:r>
              <a:rPr lang="it-IT" dirty="0" smtClean="0"/>
              <a:t> </a:t>
            </a:r>
            <a:r>
              <a:rPr lang="it-IT" dirty="0" err="1" smtClean="0"/>
              <a:t>engineering</a:t>
            </a:r>
            <a:endParaRPr lang="it-IT" dirty="0" smtClean="0"/>
          </a:p>
          <a:p>
            <a:pPr lvl="2">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round-trip engineering</a:t>
            </a:r>
          </a:p>
          <a:p>
            <a:pPr lvl="1">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dirty="0" smtClean="0"/>
          </a:p>
          <a:p>
            <a:pPr lvl="1">
              <a:lnSpc>
                <a:spcPct val="80000"/>
              </a:lnSpc>
              <a:spcBef>
                <a:spcPts val="400"/>
              </a:spcBef>
              <a:buFont typeface="Verdana" pitchFamily="32"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5</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Datalog implementation of  difference - merge</a:t>
            </a:r>
            <a:endParaRPr lang="it-IT" dirty="0"/>
          </a:p>
        </p:txBody>
      </p:sp>
      <p:sp>
        <p:nvSpPr>
          <p:cNvPr id="3" name="Segnaposto contenuto 2"/>
          <p:cNvSpPr>
            <a:spLocks noGrp="1"/>
          </p:cNvSpPr>
          <p:nvPr>
            <p:ph idx="1"/>
          </p:nvPr>
        </p:nvSpPr>
        <p:spPr>
          <a:xfrm>
            <a:off x="457200" y="1935480"/>
            <a:ext cx="8229600" cy="4279602"/>
          </a:xfrm>
        </p:spPr>
        <p:txBody>
          <a:bodyPr>
            <a:normAutofit fontScale="77500" lnSpcReduction="20000"/>
          </a:bodyPr>
          <a:lstStyle/>
          <a:p>
            <a:r>
              <a:rPr lang="it-IT" dirty="0" smtClean="0"/>
              <a:t>Fundamental functional block used to implement a SELECTIVE COPY.</a:t>
            </a:r>
          </a:p>
          <a:p>
            <a:endParaRPr lang="it-IT" dirty="0" smtClean="0"/>
          </a:p>
          <a:p>
            <a:pPr>
              <a:buNone/>
            </a:pPr>
            <a:r>
              <a:rPr lang="it-IT" dirty="0" smtClean="0"/>
              <a:t>SM_Aggregation(</a:t>
            </a:r>
          </a:p>
          <a:p>
            <a:pPr>
              <a:buNone/>
            </a:pPr>
            <a:r>
              <a:rPr lang="it-IT" dirty="0" smtClean="0"/>
              <a:t>      OID: SK(oid), </a:t>
            </a:r>
          </a:p>
          <a:p>
            <a:pPr>
              <a:buNone/>
            </a:pPr>
            <a:r>
              <a:rPr lang="it-IT" dirty="0" smtClean="0"/>
              <a:t>      Name: name )</a:t>
            </a:r>
          </a:p>
          <a:p>
            <a:pPr>
              <a:buNone/>
            </a:pPr>
            <a:r>
              <a:rPr lang="it-IT" dirty="0" smtClean="0"/>
              <a:t>&lt;- </a:t>
            </a:r>
          </a:p>
          <a:p>
            <a:pPr>
              <a:buNone/>
            </a:pPr>
            <a:r>
              <a:rPr lang="it-IT" dirty="0" smtClean="0"/>
              <a:t>SM_Aggregation (</a:t>
            </a:r>
          </a:p>
          <a:p>
            <a:pPr>
              <a:buNone/>
            </a:pPr>
            <a:r>
              <a:rPr lang="it-IT" dirty="0" smtClean="0"/>
              <a:t>      OID: oid, </a:t>
            </a:r>
          </a:p>
          <a:p>
            <a:pPr>
              <a:buNone/>
            </a:pPr>
            <a:r>
              <a:rPr lang="it-IT" dirty="0" smtClean="0"/>
              <a:t>      Name: name ),</a:t>
            </a:r>
          </a:p>
          <a:p>
            <a:pPr>
              <a:buNone/>
            </a:pPr>
            <a:r>
              <a:rPr lang="it-IT" dirty="0" smtClean="0"/>
              <a:t>!EQUIV_Aggregation ( </a:t>
            </a:r>
          </a:p>
          <a:p>
            <a:pPr>
              <a:buNone/>
            </a:pPr>
            <a:r>
              <a:rPr lang="it-IT" dirty="0" smtClean="0"/>
              <a:t>      OID1: oid );</a:t>
            </a:r>
          </a:p>
          <a:p>
            <a:pPr>
              <a:buNone/>
            </a:pPr>
            <a:endParaRPr lang="it-IT" dirty="0" smtClean="0"/>
          </a:p>
          <a:p>
            <a:r>
              <a:rPr lang="it-IT" dirty="0" smtClean="0"/>
              <a:t>Used both in difference and in merge.</a:t>
            </a:r>
          </a:p>
          <a:p>
            <a:pPr>
              <a:buNone/>
            </a:pPr>
            <a:endParaRPr lang="it-IT"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50</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Automatic generation</a:t>
            </a:r>
            <a:endParaRPr lang="en-US" dirty="0"/>
          </a:p>
        </p:txBody>
      </p:sp>
      <p:sp>
        <p:nvSpPr>
          <p:cNvPr id="3" name="Segnaposto contenuto 2"/>
          <p:cNvSpPr>
            <a:spLocks noGrp="1"/>
          </p:cNvSpPr>
          <p:nvPr>
            <p:ph idx="1"/>
          </p:nvPr>
        </p:nvSpPr>
        <p:spPr/>
        <p:txBody>
          <a:bodyPr/>
          <a:lstStyle/>
          <a:p>
            <a:r>
              <a:rPr lang="it-IT" dirty="0" smtClean="0"/>
              <a:t>These operators can be automatically generated by the MIDST application framework.</a:t>
            </a:r>
          </a:p>
          <a:p>
            <a:endParaRPr lang="it-IT" dirty="0" smtClean="0"/>
          </a:p>
          <a:p>
            <a:r>
              <a:rPr lang="it-IT" dirty="0" smtClean="0"/>
              <a:t>The construct of the supermodel are used to generate the rules used for the matching.</a:t>
            </a:r>
          </a:p>
          <a:p>
            <a:endParaRPr lang="it-IT" dirty="0" smtClean="0"/>
          </a:p>
          <a:p>
            <a:r>
              <a:rPr lang="it-IT" dirty="0" smtClean="0"/>
              <a:t>The order of the application is important.</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51</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Example</a:t>
            </a:r>
            <a:endParaRPr lang="en-US" dirty="0"/>
          </a:p>
        </p:txBody>
      </p:sp>
      <p:grpSp>
        <p:nvGrpSpPr>
          <p:cNvPr id="4" name="Gruppo 3"/>
          <p:cNvGrpSpPr/>
          <p:nvPr/>
        </p:nvGrpSpPr>
        <p:grpSpPr>
          <a:xfrm>
            <a:off x="2500298" y="2500306"/>
            <a:ext cx="477861" cy="144463"/>
            <a:chOff x="1214414" y="4286256"/>
            <a:chExt cx="477861" cy="144463"/>
          </a:xfrm>
        </p:grpSpPr>
        <p:sp>
          <p:nvSpPr>
            <p:cNvPr id="5" name="Oval 7"/>
            <p:cNvSpPr>
              <a:spLocks noChangeArrowheads="1"/>
            </p:cNvSpPr>
            <p:nvPr/>
          </p:nvSpPr>
          <p:spPr bwMode="auto">
            <a:xfrm>
              <a:off x="1214414" y="4286256"/>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6" name="Line 14"/>
            <p:cNvSpPr>
              <a:spLocks noChangeShapeType="1"/>
            </p:cNvSpPr>
            <p:nvPr/>
          </p:nvSpPr>
          <p:spPr bwMode="auto">
            <a:xfrm>
              <a:off x="1295400" y="4360867"/>
              <a:ext cx="396875" cy="1588"/>
            </a:xfrm>
            <a:prstGeom prst="line">
              <a:avLst/>
            </a:prstGeom>
            <a:noFill/>
            <a:ln w="9360">
              <a:solidFill>
                <a:srgbClr val="000000"/>
              </a:solidFill>
              <a:miter lim="800000"/>
              <a:headEnd/>
              <a:tailEnd/>
            </a:ln>
            <a:effectLst/>
          </p:spPr>
          <p:txBody>
            <a:bodyPr/>
            <a:lstStyle/>
            <a:p>
              <a:endParaRPr lang="en-US" dirty="0"/>
            </a:p>
          </p:txBody>
        </p:sp>
      </p:grpSp>
      <p:grpSp>
        <p:nvGrpSpPr>
          <p:cNvPr id="7" name="Gruppo 6"/>
          <p:cNvGrpSpPr/>
          <p:nvPr/>
        </p:nvGrpSpPr>
        <p:grpSpPr>
          <a:xfrm>
            <a:off x="2500298" y="2786058"/>
            <a:ext cx="460754" cy="152400"/>
            <a:chOff x="5572132" y="4857760"/>
            <a:chExt cx="460754" cy="152400"/>
          </a:xfrm>
        </p:grpSpPr>
        <p:sp>
          <p:nvSpPr>
            <p:cNvPr id="8" name="Line 16"/>
            <p:cNvSpPr>
              <a:spLocks noChangeShapeType="1"/>
            </p:cNvSpPr>
            <p:nvPr/>
          </p:nvSpPr>
          <p:spPr bwMode="auto">
            <a:xfrm>
              <a:off x="5643570" y="4933960"/>
              <a:ext cx="389316" cy="1693"/>
            </a:xfrm>
            <a:prstGeom prst="line">
              <a:avLst/>
            </a:prstGeom>
            <a:noFill/>
            <a:ln w="9360">
              <a:solidFill>
                <a:srgbClr val="000000"/>
              </a:solidFill>
              <a:miter lim="800000"/>
              <a:headEnd/>
              <a:tailEnd/>
            </a:ln>
            <a:effectLst/>
          </p:spPr>
          <p:txBody>
            <a:bodyPr/>
            <a:lstStyle/>
            <a:p>
              <a:endParaRPr lang="en-US" dirty="0"/>
            </a:p>
          </p:txBody>
        </p:sp>
        <p:sp>
          <p:nvSpPr>
            <p:cNvPr id="9" name="Oval 9"/>
            <p:cNvSpPr>
              <a:spLocks noChangeArrowheads="1"/>
            </p:cNvSpPr>
            <p:nvPr/>
          </p:nvSpPr>
          <p:spPr bwMode="auto">
            <a:xfrm>
              <a:off x="5572132" y="4857760"/>
              <a:ext cx="140155" cy="152400"/>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grpSp>
        <p:nvGrpSpPr>
          <p:cNvPr id="10" name="Gruppo 9"/>
          <p:cNvGrpSpPr/>
          <p:nvPr/>
        </p:nvGrpSpPr>
        <p:grpSpPr>
          <a:xfrm>
            <a:off x="5441599" y="2500306"/>
            <a:ext cx="541337" cy="144463"/>
            <a:chOff x="4652954" y="4786322"/>
            <a:chExt cx="541337" cy="144463"/>
          </a:xfrm>
        </p:grpSpPr>
        <p:sp>
          <p:nvSpPr>
            <p:cNvPr id="11" name="Oval 8"/>
            <p:cNvSpPr>
              <a:spLocks noChangeArrowheads="1"/>
            </p:cNvSpPr>
            <p:nvPr/>
          </p:nvSpPr>
          <p:spPr bwMode="auto">
            <a:xfrm>
              <a:off x="5049829" y="4786322"/>
              <a:ext cx="144462" cy="144463"/>
            </a:xfrm>
            <a:prstGeom prst="ellipse">
              <a:avLst/>
            </a:prstGeom>
            <a:solidFill>
              <a:srgbClr val="000000"/>
            </a:solidFill>
            <a:ln w="9360">
              <a:solidFill>
                <a:srgbClr val="000000"/>
              </a:solidFill>
              <a:miter lim="800000"/>
              <a:headEnd/>
              <a:tailEnd/>
            </a:ln>
            <a:effectLst/>
          </p:spPr>
          <p:txBody>
            <a:bodyPr wrap="none" anchor="ctr"/>
            <a:lstStyle/>
            <a:p>
              <a:endParaRPr lang="en-US" dirty="0"/>
            </a:p>
          </p:txBody>
        </p:sp>
        <p:sp>
          <p:nvSpPr>
            <p:cNvPr id="12" name="Line 11"/>
            <p:cNvSpPr>
              <a:spLocks noChangeShapeType="1"/>
            </p:cNvSpPr>
            <p:nvPr/>
          </p:nvSpPr>
          <p:spPr bwMode="auto">
            <a:xfrm>
              <a:off x="4652954" y="4857760"/>
              <a:ext cx="396875" cy="1587"/>
            </a:xfrm>
            <a:prstGeom prst="line">
              <a:avLst/>
            </a:prstGeom>
            <a:noFill/>
            <a:ln w="9360">
              <a:solidFill>
                <a:srgbClr val="000000"/>
              </a:solidFill>
              <a:miter lim="800000"/>
              <a:headEnd/>
              <a:tailEnd/>
            </a:ln>
            <a:effectLst/>
          </p:spPr>
          <p:txBody>
            <a:bodyPr/>
            <a:lstStyle/>
            <a:p>
              <a:endParaRPr lang="en-US" dirty="0"/>
            </a:p>
          </p:txBody>
        </p:sp>
      </p:grpSp>
      <p:grpSp>
        <p:nvGrpSpPr>
          <p:cNvPr id="13" name="Gruppo 12"/>
          <p:cNvGrpSpPr/>
          <p:nvPr/>
        </p:nvGrpSpPr>
        <p:grpSpPr>
          <a:xfrm>
            <a:off x="5441599" y="2714620"/>
            <a:ext cx="500066" cy="142876"/>
            <a:chOff x="3143240" y="5715016"/>
            <a:chExt cx="500066" cy="142876"/>
          </a:xfrm>
        </p:grpSpPr>
        <p:sp>
          <p:nvSpPr>
            <p:cNvPr id="14" name="Line 16"/>
            <p:cNvSpPr>
              <a:spLocks noChangeShapeType="1"/>
            </p:cNvSpPr>
            <p:nvPr/>
          </p:nvSpPr>
          <p:spPr bwMode="auto">
            <a:xfrm>
              <a:off x="3143240" y="5786454"/>
              <a:ext cx="396875" cy="1587"/>
            </a:xfrm>
            <a:prstGeom prst="line">
              <a:avLst/>
            </a:prstGeom>
            <a:noFill/>
            <a:ln w="9360">
              <a:solidFill>
                <a:srgbClr val="000000"/>
              </a:solidFill>
              <a:miter lim="800000"/>
              <a:headEnd/>
              <a:tailEnd/>
            </a:ln>
            <a:effectLst/>
          </p:spPr>
          <p:txBody>
            <a:bodyPr/>
            <a:lstStyle/>
            <a:p>
              <a:endParaRPr lang="en-US" dirty="0"/>
            </a:p>
          </p:txBody>
        </p:sp>
        <p:sp>
          <p:nvSpPr>
            <p:cNvPr id="15" name="Oval 9"/>
            <p:cNvSpPr>
              <a:spLocks noChangeArrowheads="1"/>
            </p:cNvSpPr>
            <p:nvPr/>
          </p:nvSpPr>
          <p:spPr bwMode="auto">
            <a:xfrm>
              <a:off x="3500430" y="5715016"/>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grpSp>
      <p:sp>
        <p:nvSpPr>
          <p:cNvPr id="16" name="Line 16"/>
          <p:cNvSpPr>
            <a:spLocks noChangeShapeType="1"/>
          </p:cNvSpPr>
          <p:nvPr/>
        </p:nvSpPr>
        <p:spPr bwMode="auto">
          <a:xfrm>
            <a:off x="5441599" y="3000372"/>
            <a:ext cx="396875" cy="1587"/>
          </a:xfrm>
          <a:prstGeom prst="line">
            <a:avLst/>
          </a:prstGeom>
          <a:noFill/>
          <a:ln w="9360">
            <a:solidFill>
              <a:srgbClr val="000000"/>
            </a:solidFill>
            <a:miter lim="800000"/>
            <a:headEnd/>
            <a:tailEnd/>
          </a:ln>
          <a:effectLst/>
        </p:spPr>
        <p:txBody>
          <a:bodyPr/>
          <a:lstStyle/>
          <a:p>
            <a:endParaRPr lang="en-US" dirty="0"/>
          </a:p>
        </p:txBody>
      </p:sp>
      <p:sp>
        <p:nvSpPr>
          <p:cNvPr id="17" name="AutoShape 3"/>
          <p:cNvSpPr>
            <a:spLocks noChangeArrowheads="1"/>
          </p:cNvSpPr>
          <p:nvPr/>
        </p:nvSpPr>
        <p:spPr bwMode="auto">
          <a:xfrm>
            <a:off x="4870095"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Manager</a:t>
            </a:r>
          </a:p>
        </p:txBody>
      </p:sp>
      <p:sp>
        <p:nvSpPr>
          <p:cNvPr id="18" name="AutoShape 4"/>
          <p:cNvSpPr>
            <a:spLocks noChangeArrowheads="1"/>
          </p:cNvSpPr>
          <p:nvPr/>
        </p:nvSpPr>
        <p:spPr bwMode="auto">
          <a:xfrm>
            <a:off x="4012839" y="2571744"/>
            <a:ext cx="500066" cy="357190"/>
          </a:xfrm>
          <a:prstGeom prst="diamond">
            <a:avLst/>
          </a:prstGeom>
          <a:solidFill>
            <a:srgbClr val="BBE0E3"/>
          </a:solidFill>
          <a:ln w="9360">
            <a:solidFill>
              <a:srgbClr val="000000"/>
            </a:solidFill>
            <a:miter lim="800000"/>
            <a:headEnd/>
            <a:tailEnd/>
          </a:ln>
          <a:effectLst/>
        </p:spPr>
        <p:txBody>
          <a:bodyPr wrap="none" anchor="ctr"/>
          <a:lstStyle/>
          <a:p>
            <a:endParaRPr lang="en-US" dirty="0"/>
          </a:p>
        </p:txBody>
      </p:sp>
      <p:cxnSp>
        <p:nvCxnSpPr>
          <p:cNvPr id="19" name="AutoShape 5"/>
          <p:cNvCxnSpPr>
            <a:cxnSpLocks noChangeShapeType="1"/>
            <a:stCxn id="18" idx="1"/>
            <a:endCxn id="30" idx="3"/>
          </p:cNvCxnSpPr>
          <p:nvPr/>
        </p:nvCxnSpPr>
        <p:spPr bwMode="auto">
          <a:xfrm rot="10800000">
            <a:off x="3584211" y="2750339"/>
            <a:ext cx="428628" cy="1588"/>
          </a:xfrm>
          <a:prstGeom prst="straightConnector1">
            <a:avLst/>
          </a:prstGeom>
          <a:noFill/>
          <a:ln w="9360">
            <a:solidFill>
              <a:srgbClr val="000000"/>
            </a:solidFill>
            <a:miter lim="800000"/>
            <a:headEnd/>
            <a:tailEnd/>
          </a:ln>
          <a:effectLst/>
        </p:spPr>
      </p:cxnSp>
      <p:cxnSp>
        <p:nvCxnSpPr>
          <p:cNvPr id="20" name="AutoShape 6"/>
          <p:cNvCxnSpPr>
            <a:cxnSpLocks noChangeShapeType="1"/>
            <a:stCxn id="17" idx="1"/>
            <a:endCxn id="18" idx="3"/>
          </p:cNvCxnSpPr>
          <p:nvPr/>
        </p:nvCxnSpPr>
        <p:spPr bwMode="auto">
          <a:xfrm rot="10800000">
            <a:off x="4512905" y="2750339"/>
            <a:ext cx="357190" cy="1588"/>
          </a:xfrm>
          <a:prstGeom prst="straightConnector1">
            <a:avLst/>
          </a:prstGeom>
          <a:noFill/>
          <a:ln w="9360">
            <a:solidFill>
              <a:srgbClr val="000000"/>
            </a:solidFill>
            <a:miter lim="800000"/>
            <a:headEnd/>
            <a:tailEnd/>
          </a:ln>
          <a:effectLst/>
        </p:spPr>
      </p:cxnSp>
      <p:sp>
        <p:nvSpPr>
          <p:cNvPr id="21" name="Oval 9"/>
          <p:cNvSpPr>
            <a:spLocks noChangeArrowheads="1"/>
          </p:cNvSpPr>
          <p:nvPr/>
        </p:nvSpPr>
        <p:spPr bwMode="auto">
          <a:xfrm>
            <a:off x="5798789" y="2928934"/>
            <a:ext cx="142876" cy="142876"/>
          </a:xfrm>
          <a:prstGeom prst="ellipse">
            <a:avLst/>
          </a:prstGeom>
          <a:solidFill>
            <a:srgbClr val="BBE0E3"/>
          </a:solidFill>
          <a:ln w="9360">
            <a:solidFill>
              <a:srgbClr val="000000"/>
            </a:solidFill>
            <a:miter lim="800000"/>
            <a:headEnd/>
            <a:tailEnd/>
          </a:ln>
          <a:effectLst/>
        </p:spPr>
        <p:txBody>
          <a:bodyPr wrap="none" anchor="ctr"/>
          <a:lstStyle/>
          <a:p>
            <a:endParaRPr lang="en-US" dirty="0"/>
          </a:p>
        </p:txBody>
      </p:sp>
      <p:sp>
        <p:nvSpPr>
          <p:cNvPr id="22" name="Text Box 17"/>
          <p:cNvSpPr txBox="1">
            <a:spLocks noChangeArrowheads="1"/>
          </p:cNvSpPr>
          <p:nvPr/>
        </p:nvSpPr>
        <p:spPr bwMode="auto">
          <a:xfrm>
            <a:off x="1857356" y="2428868"/>
            <a:ext cx="662659"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PCode</a:t>
            </a:r>
          </a:p>
        </p:txBody>
      </p:sp>
      <p:sp>
        <p:nvSpPr>
          <p:cNvPr id="23" name="Text Box 18"/>
          <p:cNvSpPr txBox="1">
            <a:spLocks noChangeArrowheads="1"/>
          </p:cNvSpPr>
          <p:nvPr/>
        </p:nvSpPr>
        <p:spPr bwMode="auto">
          <a:xfrm>
            <a:off x="2000232" y="2714620"/>
            <a:ext cx="511976"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Title</a:t>
            </a:r>
          </a:p>
        </p:txBody>
      </p:sp>
      <p:sp>
        <p:nvSpPr>
          <p:cNvPr id="24" name="Text Box 19"/>
          <p:cNvSpPr txBox="1">
            <a:spLocks noChangeArrowheads="1"/>
          </p:cNvSpPr>
          <p:nvPr/>
        </p:nvSpPr>
        <p:spPr bwMode="auto">
          <a:xfrm>
            <a:off x="5941665" y="2214554"/>
            <a:ext cx="507103"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SSN</a:t>
            </a:r>
          </a:p>
        </p:txBody>
      </p:sp>
      <p:sp>
        <p:nvSpPr>
          <p:cNvPr id="25" name="Text Box 20"/>
          <p:cNvSpPr txBox="1">
            <a:spLocks noChangeArrowheads="1"/>
          </p:cNvSpPr>
          <p:nvPr/>
        </p:nvSpPr>
        <p:spPr bwMode="auto">
          <a:xfrm>
            <a:off x="5941665" y="2643182"/>
            <a:ext cx="462284"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EID</a:t>
            </a:r>
          </a:p>
        </p:txBody>
      </p:sp>
      <p:sp>
        <p:nvSpPr>
          <p:cNvPr id="26" name="Text Box 21"/>
          <p:cNvSpPr txBox="1">
            <a:spLocks noChangeArrowheads="1"/>
          </p:cNvSpPr>
          <p:nvPr/>
        </p:nvSpPr>
        <p:spPr bwMode="auto">
          <a:xfrm>
            <a:off x="5941665" y="2428868"/>
            <a:ext cx="630599" cy="27918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a:solidFill>
                  <a:srgbClr val="000000"/>
                </a:solidFill>
                <a:latin typeface="Verdana" pitchFamily="32" charset="0"/>
                <a:ea typeface="DejaVu Sans" charset="0"/>
                <a:cs typeface="DejaVu Sans" charset="0"/>
              </a:rPr>
              <a:t>Name</a:t>
            </a:r>
          </a:p>
        </p:txBody>
      </p:sp>
      <p:sp>
        <p:nvSpPr>
          <p:cNvPr id="27" name="Text Box 22"/>
          <p:cNvSpPr txBox="1">
            <a:spLocks noChangeArrowheads="1"/>
          </p:cNvSpPr>
          <p:nvPr/>
        </p:nvSpPr>
        <p:spPr bwMode="auto">
          <a:xfrm>
            <a:off x="4357686" y="2500306"/>
            <a:ext cx="571504" cy="248402"/>
          </a:xfrm>
          <a:prstGeom prst="rect">
            <a:avLst/>
          </a:prstGeom>
          <a:noFill/>
          <a:ln w="9525">
            <a:noFill/>
            <a:round/>
            <a:headEnd/>
            <a:tailEnd/>
          </a:ln>
          <a:effectLst/>
        </p:spPr>
        <p:txBody>
          <a:bodyPr wrap="squar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000" dirty="0">
                <a:solidFill>
                  <a:srgbClr val="000000"/>
                </a:solidFill>
                <a:latin typeface="Verdana" pitchFamily="32" charset="0"/>
                <a:ea typeface="DejaVu Sans" charset="0"/>
                <a:cs typeface="DejaVu Sans" charset="0"/>
              </a:rPr>
              <a:t>(1,1)‏</a:t>
            </a:r>
          </a:p>
        </p:txBody>
      </p:sp>
      <p:sp>
        <p:nvSpPr>
          <p:cNvPr id="28" name="Text Box 23"/>
          <p:cNvSpPr txBox="1">
            <a:spLocks noChangeArrowheads="1"/>
          </p:cNvSpPr>
          <p:nvPr/>
        </p:nvSpPr>
        <p:spPr bwMode="auto">
          <a:xfrm>
            <a:off x="3655649" y="2428868"/>
            <a:ext cx="521594"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000" dirty="0">
                <a:solidFill>
                  <a:srgbClr val="000000"/>
                </a:solidFill>
                <a:latin typeface="Verdana" pitchFamily="32" charset="0"/>
                <a:ea typeface="DejaVu Sans" charset="0"/>
                <a:cs typeface="DejaVu Sans" charset="0"/>
              </a:rPr>
              <a:t>(0,N)</a:t>
            </a:r>
            <a:r>
              <a:rPr lang="it-IT" sz="1800" dirty="0">
                <a:solidFill>
                  <a:srgbClr val="000000"/>
                </a:solidFill>
                <a:latin typeface="Verdana" pitchFamily="32" charset="0"/>
                <a:ea typeface="DejaVu Sans" charset="0"/>
                <a:cs typeface="DejaVu Sans" charset="0"/>
              </a:rPr>
              <a:t>‏</a:t>
            </a:r>
          </a:p>
        </p:txBody>
      </p:sp>
      <p:sp>
        <p:nvSpPr>
          <p:cNvPr id="29" name="Text Box 25"/>
          <p:cNvSpPr txBox="1">
            <a:spLocks noChangeArrowheads="1"/>
          </p:cNvSpPr>
          <p:nvPr/>
        </p:nvSpPr>
        <p:spPr bwMode="auto">
          <a:xfrm>
            <a:off x="2000200" y="1857364"/>
            <a:ext cx="4381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S</a:t>
            </a:r>
            <a:r>
              <a:rPr lang="it-IT" sz="1800" b="1" baseline="-25000" dirty="0">
                <a:solidFill>
                  <a:srgbClr val="000000"/>
                </a:solidFill>
                <a:latin typeface="Verdana" pitchFamily="32" charset="0"/>
                <a:ea typeface="DejaVu Sans" charset="0"/>
                <a:cs typeface="DejaVu Sans" charset="0"/>
              </a:rPr>
              <a:t>1</a:t>
            </a:r>
          </a:p>
        </p:txBody>
      </p:sp>
      <p:sp>
        <p:nvSpPr>
          <p:cNvPr id="30" name="AutoShape 3"/>
          <p:cNvSpPr>
            <a:spLocks noChangeArrowheads="1"/>
          </p:cNvSpPr>
          <p:nvPr/>
        </p:nvSpPr>
        <p:spPr bwMode="auto">
          <a:xfrm>
            <a:off x="2726955" y="2500306"/>
            <a:ext cx="857256" cy="500065"/>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Project</a:t>
            </a:r>
            <a:endParaRPr lang="it-IT" sz="1200" dirty="0">
              <a:solidFill>
                <a:srgbClr val="000000"/>
              </a:solidFill>
              <a:latin typeface="Verdana" pitchFamily="32" charset="0"/>
              <a:ea typeface="DejaVu Sans" charset="0"/>
              <a:cs typeface="DejaVu Sans" charset="0"/>
            </a:endParaRPr>
          </a:p>
        </p:txBody>
      </p:sp>
      <p:sp>
        <p:nvSpPr>
          <p:cNvPr id="31" name="Text Box 24"/>
          <p:cNvSpPr txBox="1">
            <a:spLocks noChangeArrowheads="1"/>
          </p:cNvSpPr>
          <p:nvPr/>
        </p:nvSpPr>
        <p:spPr bwMode="auto">
          <a:xfrm>
            <a:off x="2928894" y="5072074"/>
            <a:ext cx="3429024" cy="666466"/>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dirty="0">
                <a:solidFill>
                  <a:srgbClr val="000000"/>
                </a:solidFill>
                <a:latin typeface="Verdana" pitchFamily="32" charset="0"/>
                <a:ea typeface="DejaVu Sans" charset="0"/>
                <a:cs typeface="DejaVu Sans" charset="0"/>
              </a:rPr>
              <a:t>Project (</a:t>
            </a:r>
            <a:r>
              <a:rPr lang="it-IT" sz="1400" u="sng" dirty="0">
                <a:solidFill>
                  <a:srgbClr val="000000"/>
                </a:solidFill>
                <a:latin typeface="Verdana" pitchFamily="32" charset="0"/>
                <a:ea typeface="DejaVu Sans" charset="0"/>
                <a:cs typeface="DejaVu Sans" charset="0"/>
              </a:rPr>
              <a:t>PCode</a:t>
            </a:r>
            <a:r>
              <a:rPr lang="it-IT" sz="1400" dirty="0">
                <a:solidFill>
                  <a:srgbClr val="000000"/>
                </a:solidFill>
                <a:latin typeface="Verdana" pitchFamily="32" charset="0"/>
                <a:ea typeface="DejaVu Sans" charset="0"/>
                <a:cs typeface="DejaVu Sans" charset="0"/>
              </a:rPr>
              <a:t>, Title, MGRSSN*)‏</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dirty="0">
                <a:solidFill>
                  <a:srgbClr val="000000"/>
                </a:solidFill>
                <a:latin typeface="Verdana" pitchFamily="32" charset="0"/>
                <a:ea typeface="DejaVu Sans" charset="0"/>
                <a:cs typeface="DejaVu Sans" charset="0"/>
              </a:rPr>
              <a:t>Manager (</a:t>
            </a:r>
            <a:r>
              <a:rPr lang="it-IT" sz="1400" u="sng" dirty="0">
                <a:solidFill>
                  <a:srgbClr val="000000"/>
                </a:solidFill>
                <a:latin typeface="Verdana" pitchFamily="32" charset="0"/>
                <a:ea typeface="DejaVu Sans" charset="0"/>
                <a:cs typeface="DejaVu Sans" charset="0"/>
              </a:rPr>
              <a:t>SSN</a:t>
            </a:r>
            <a:r>
              <a:rPr lang="it-IT" sz="1400" dirty="0">
                <a:solidFill>
                  <a:srgbClr val="000000"/>
                </a:solidFill>
                <a:latin typeface="Verdana" pitchFamily="32" charset="0"/>
                <a:ea typeface="DejaVu Sans" charset="0"/>
                <a:cs typeface="DejaVu Sans" charset="0"/>
              </a:rPr>
              <a:t>, EID, Name)‏</a:t>
            </a:r>
          </a:p>
        </p:txBody>
      </p:sp>
      <p:sp>
        <p:nvSpPr>
          <p:cNvPr id="32" name="Text Box 26"/>
          <p:cNvSpPr txBox="1">
            <a:spLocks noChangeArrowheads="1"/>
          </p:cNvSpPr>
          <p:nvPr/>
        </p:nvSpPr>
        <p:spPr bwMode="auto">
          <a:xfrm>
            <a:off x="2071638" y="4643446"/>
            <a:ext cx="428628" cy="371513"/>
          </a:xfrm>
          <a:prstGeom prst="rect">
            <a:avLst/>
          </a:prstGeom>
          <a:noFill/>
          <a:ln w="9525">
            <a:noFill/>
            <a:round/>
            <a:headEnd/>
            <a:tailEnd/>
          </a:ln>
          <a:effectLst/>
        </p:spPr>
        <p:txBody>
          <a:bodyPr wrap="squar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smtClean="0">
                <a:solidFill>
                  <a:srgbClr val="000000"/>
                </a:solidFill>
                <a:latin typeface="Verdana" pitchFamily="32" charset="0"/>
                <a:ea typeface="DejaVu Sans" charset="0"/>
                <a:cs typeface="DejaVu Sans" charset="0"/>
              </a:rPr>
              <a:t>I</a:t>
            </a:r>
            <a:r>
              <a:rPr lang="it-IT" sz="1800" b="1" baseline="-25000" dirty="0" smtClean="0">
                <a:solidFill>
                  <a:srgbClr val="000000"/>
                </a:solidFill>
                <a:latin typeface="Verdana" pitchFamily="32" charset="0"/>
                <a:ea typeface="DejaVu Sans" charset="0"/>
                <a:cs typeface="DejaVu Sans" charset="0"/>
              </a:rPr>
              <a:t>1</a:t>
            </a:r>
            <a:endParaRPr lang="it-IT" sz="1800" b="1" baseline="-25000" dirty="0">
              <a:solidFill>
                <a:srgbClr val="000000"/>
              </a:solidFill>
              <a:latin typeface="Verdana" pitchFamily="32" charset="0"/>
              <a:ea typeface="DejaVu Sans" charset="0"/>
              <a:cs typeface="DejaVu Sans" charset="0"/>
            </a:endParaRPr>
          </a:p>
        </p:txBody>
      </p:sp>
      <p:sp>
        <p:nvSpPr>
          <p:cNvPr id="33" name="Line 29"/>
          <p:cNvSpPr>
            <a:spLocks noChangeShapeType="1"/>
          </p:cNvSpPr>
          <p:nvPr/>
        </p:nvSpPr>
        <p:spPr bwMode="auto">
          <a:xfrm flipH="1">
            <a:off x="3929026" y="5357826"/>
            <a:ext cx="850295" cy="142875"/>
          </a:xfrm>
          <a:prstGeom prst="line">
            <a:avLst/>
          </a:prstGeom>
          <a:noFill/>
          <a:ln w="9360">
            <a:solidFill>
              <a:srgbClr val="000000"/>
            </a:solidFill>
            <a:miter lim="800000"/>
            <a:headEnd/>
            <a:tailEnd type="triangle" w="med" len="med"/>
          </a:ln>
          <a:effectLst/>
        </p:spPr>
        <p:txBody>
          <a:bodyPr/>
          <a:lstStyle/>
          <a:p>
            <a:endParaRPr lang="en-US" dirty="0"/>
          </a:p>
        </p:txBody>
      </p:sp>
      <p:sp>
        <p:nvSpPr>
          <p:cNvPr id="34" name="AutoShape 6"/>
          <p:cNvSpPr>
            <a:spLocks noChangeArrowheads="1"/>
          </p:cNvSpPr>
          <p:nvPr/>
        </p:nvSpPr>
        <p:spPr bwMode="auto">
          <a:xfrm>
            <a:off x="4071902" y="3714752"/>
            <a:ext cx="466725" cy="830261"/>
          </a:xfrm>
          <a:prstGeom prst="downArrow">
            <a:avLst>
              <a:gd name="adj1" fmla="val 50000"/>
              <a:gd name="adj2" fmla="val 59779"/>
            </a:avLst>
          </a:prstGeom>
          <a:solidFill>
            <a:srgbClr val="BBE0E3"/>
          </a:solidFill>
          <a:ln w="9360">
            <a:solidFill>
              <a:srgbClr val="000000"/>
            </a:solidFill>
            <a:miter lim="800000"/>
            <a:headEnd/>
            <a:tailEnd/>
          </a:ln>
          <a:effectLst/>
        </p:spPr>
        <p:txBody>
          <a:bodyPr wrap="none" anchor="ctr"/>
          <a:lstStyle/>
          <a:p>
            <a:endParaRPr lang="en-US" dirty="0"/>
          </a:p>
        </p:txBody>
      </p:sp>
      <p:sp>
        <p:nvSpPr>
          <p:cNvPr id="37" name="Segnaposto numero diapositiva 36"/>
          <p:cNvSpPr>
            <a:spLocks noGrp="1"/>
          </p:cNvSpPr>
          <p:nvPr>
            <p:ph type="sldNum" sz="quarter" idx="12"/>
          </p:nvPr>
        </p:nvSpPr>
        <p:spPr/>
        <p:txBody>
          <a:bodyPr/>
          <a:lstStyle/>
          <a:p>
            <a:fld id="{BED2C276-3801-4574-88C4-F615FF34F822}" type="slidenum">
              <a:rPr lang="en-US" smtClean="0"/>
              <a:pPr/>
              <a:t>52</a:t>
            </a:fld>
            <a:endParaRPr lang="en-US" dirty="0"/>
          </a:p>
        </p:txBody>
      </p:sp>
      <p:sp>
        <p:nvSpPr>
          <p:cNvPr id="38" name="Segnaposto piè di pagina 37"/>
          <p:cNvSpPr>
            <a:spLocks noGrp="1"/>
          </p:cNvSpPr>
          <p:nvPr>
            <p:ph type="ftr" sz="quarter" idx="11"/>
          </p:nvPr>
        </p:nvSpPr>
        <p:spPr/>
        <p:txBody>
          <a:bodyPr/>
          <a:lstStyle/>
          <a:p>
            <a:r>
              <a:rPr lang="en-US" dirty="0" smtClean="0"/>
              <a:t>Università Roma Tre</a:t>
            </a:r>
            <a:endParaRPr lang="en-US" dirty="0"/>
          </a:p>
        </p:txBody>
      </p:sp>
      <p:sp>
        <p:nvSpPr>
          <p:cNvPr id="39" name="Segnaposto data 38"/>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Example</a:t>
            </a:r>
            <a:endParaRPr lang="en-US" dirty="0"/>
          </a:p>
        </p:txBody>
      </p:sp>
      <p:sp>
        <p:nvSpPr>
          <p:cNvPr id="4" name="Text Box 2"/>
          <p:cNvSpPr txBox="1">
            <a:spLocks noChangeArrowheads="1"/>
          </p:cNvSpPr>
          <p:nvPr/>
        </p:nvSpPr>
        <p:spPr bwMode="auto">
          <a:xfrm>
            <a:off x="2320909" y="2466988"/>
            <a:ext cx="4140200" cy="785812"/>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Project (</a:t>
            </a:r>
            <a:r>
              <a:rPr lang="it-IT" sz="1800" u="sng" dirty="0">
                <a:solidFill>
                  <a:srgbClr val="000000"/>
                </a:solidFill>
                <a:latin typeface="Verdana" pitchFamily="32" charset="0"/>
                <a:ea typeface="DejaVu Sans" charset="0"/>
                <a:cs typeface="DejaVu Sans" charset="0"/>
              </a:rPr>
              <a:t>PCode</a:t>
            </a:r>
            <a:r>
              <a:rPr lang="it-IT" sz="1800" dirty="0">
                <a:solidFill>
                  <a:srgbClr val="000000"/>
                </a:solidFill>
                <a:latin typeface="Verdana" pitchFamily="32" charset="0"/>
                <a:ea typeface="DejaVu Sans" charset="0"/>
                <a:cs typeface="DejaVu Sans" charset="0"/>
              </a:rPr>
              <a:t>, Title, MGRSSN*)‏</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Manager (</a:t>
            </a:r>
            <a:r>
              <a:rPr lang="it-IT" sz="1800" u="sng" dirty="0">
                <a:solidFill>
                  <a:srgbClr val="000000"/>
                </a:solidFill>
                <a:latin typeface="Verdana" pitchFamily="32" charset="0"/>
                <a:ea typeface="DejaVu Sans" charset="0"/>
                <a:cs typeface="DejaVu Sans" charset="0"/>
              </a:rPr>
              <a:t>SSN</a:t>
            </a:r>
            <a:r>
              <a:rPr lang="it-IT" sz="1800" dirty="0">
                <a:solidFill>
                  <a:srgbClr val="000000"/>
                </a:solidFill>
                <a:latin typeface="Verdana" pitchFamily="32" charset="0"/>
                <a:ea typeface="DejaVu Sans" charset="0"/>
                <a:cs typeface="DejaVu Sans" charset="0"/>
              </a:rPr>
              <a:t>, EID, Name)‏</a:t>
            </a:r>
          </a:p>
        </p:txBody>
      </p:sp>
      <p:sp>
        <p:nvSpPr>
          <p:cNvPr id="5" name="Text Box 3"/>
          <p:cNvSpPr txBox="1">
            <a:spLocks noChangeArrowheads="1"/>
          </p:cNvSpPr>
          <p:nvPr/>
        </p:nvSpPr>
        <p:spPr bwMode="auto">
          <a:xfrm>
            <a:off x="2436797" y="2070113"/>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I</a:t>
            </a:r>
            <a:r>
              <a:rPr lang="it-IT" sz="1800" b="1" baseline="-25000" dirty="0">
                <a:solidFill>
                  <a:srgbClr val="000000"/>
                </a:solidFill>
                <a:latin typeface="Verdana" pitchFamily="32" charset="0"/>
                <a:ea typeface="DejaVu Sans" charset="0"/>
                <a:cs typeface="DejaVu Sans" charset="0"/>
              </a:rPr>
              <a:t>1</a:t>
            </a:r>
          </a:p>
        </p:txBody>
      </p:sp>
      <p:sp>
        <p:nvSpPr>
          <p:cNvPr id="6" name="Text Box 4"/>
          <p:cNvSpPr txBox="1">
            <a:spLocks noChangeArrowheads="1"/>
          </p:cNvSpPr>
          <p:nvPr/>
        </p:nvSpPr>
        <p:spPr bwMode="auto">
          <a:xfrm>
            <a:off x="2143108" y="5214950"/>
            <a:ext cx="4357718" cy="789576"/>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Project (</a:t>
            </a:r>
            <a:r>
              <a:rPr lang="it-IT" sz="1800" u="sng" dirty="0">
                <a:solidFill>
                  <a:srgbClr val="000000"/>
                </a:solidFill>
                <a:latin typeface="Verdana" pitchFamily="32" charset="0"/>
                <a:ea typeface="DejaVu Sans" charset="0"/>
                <a:cs typeface="DejaVu Sans" charset="0"/>
              </a:rPr>
              <a:t>PCode</a:t>
            </a:r>
            <a:r>
              <a:rPr lang="it-IT" sz="1800" dirty="0">
                <a:solidFill>
                  <a:srgbClr val="000000"/>
                </a:solidFill>
                <a:latin typeface="Verdana" pitchFamily="32" charset="0"/>
                <a:ea typeface="DejaVu Sans" charset="0"/>
                <a:cs typeface="DejaVu Sans" charset="0"/>
              </a:rPr>
              <a:t>, Title, MGRID*)‏</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Manager (SSN, </a:t>
            </a:r>
            <a:r>
              <a:rPr lang="it-IT" sz="1800" u="sng" dirty="0">
                <a:solidFill>
                  <a:srgbClr val="000000"/>
                </a:solidFill>
                <a:latin typeface="Verdana" pitchFamily="32" charset="0"/>
                <a:ea typeface="DejaVu Sans" charset="0"/>
                <a:cs typeface="DejaVu Sans" charset="0"/>
              </a:rPr>
              <a:t>EID</a:t>
            </a:r>
            <a:r>
              <a:rPr lang="it-IT" sz="1800" dirty="0">
                <a:solidFill>
                  <a:srgbClr val="000000"/>
                </a:solidFill>
                <a:latin typeface="Verdana" pitchFamily="32" charset="0"/>
                <a:ea typeface="DejaVu Sans" charset="0"/>
                <a:cs typeface="DejaVu Sans" charset="0"/>
              </a:rPr>
              <a:t>, Name, Degree)‏</a:t>
            </a:r>
          </a:p>
        </p:txBody>
      </p:sp>
      <p:sp>
        <p:nvSpPr>
          <p:cNvPr id="7" name="Text Box 5"/>
          <p:cNvSpPr txBox="1">
            <a:spLocks noChangeArrowheads="1"/>
          </p:cNvSpPr>
          <p:nvPr/>
        </p:nvSpPr>
        <p:spPr bwMode="auto">
          <a:xfrm>
            <a:off x="2473309" y="4818075"/>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I</a:t>
            </a:r>
            <a:r>
              <a:rPr lang="it-IT" sz="1800" b="1" baseline="-25000" dirty="0">
                <a:solidFill>
                  <a:srgbClr val="000000"/>
                </a:solidFill>
                <a:latin typeface="Verdana" pitchFamily="32" charset="0"/>
                <a:ea typeface="DejaVu Sans" charset="0"/>
                <a:cs typeface="DejaVu Sans" charset="0"/>
              </a:rPr>
              <a:t>2</a:t>
            </a:r>
          </a:p>
        </p:txBody>
      </p:sp>
      <p:sp>
        <p:nvSpPr>
          <p:cNvPr id="8" name="AutoShape 6"/>
          <p:cNvSpPr>
            <a:spLocks noChangeArrowheads="1"/>
          </p:cNvSpPr>
          <p:nvPr/>
        </p:nvSpPr>
        <p:spPr bwMode="auto">
          <a:xfrm>
            <a:off x="3798872" y="3583000"/>
            <a:ext cx="466725" cy="1116013"/>
          </a:xfrm>
          <a:prstGeom prst="downArrow">
            <a:avLst>
              <a:gd name="adj1" fmla="val 50000"/>
              <a:gd name="adj2" fmla="val 59779"/>
            </a:avLst>
          </a:prstGeom>
          <a:solidFill>
            <a:srgbClr val="BBE0E3"/>
          </a:solidFill>
          <a:ln w="9360">
            <a:solidFill>
              <a:srgbClr val="000000"/>
            </a:solidFill>
            <a:miter lim="800000"/>
            <a:headEnd/>
            <a:tailEnd/>
          </a:ln>
          <a:effectLst/>
        </p:spPr>
        <p:txBody>
          <a:bodyPr wrap="none" anchor="ctr"/>
          <a:lstStyle/>
          <a:p>
            <a:endParaRPr lang="en-US" dirty="0"/>
          </a:p>
        </p:txBody>
      </p:sp>
      <p:sp>
        <p:nvSpPr>
          <p:cNvPr id="9" name="Line 7"/>
          <p:cNvSpPr>
            <a:spLocks noChangeShapeType="1"/>
          </p:cNvSpPr>
          <p:nvPr/>
        </p:nvSpPr>
        <p:spPr bwMode="auto">
          <a:xfrm flipH="1">
            <a:off x="4046522" y="2827350"/>
            <a:ext cx="903287" cy="107950"/>
          </a:xfrm>
          <a:prstGeom prst="line">
            <a:avLst/>
          </a:prstGeom>
          <a:noFill/>
          <a:ln w="9360">
            <a:solidFill>
              <a:srgbClr val="000000"/>
            </a:solidFill>
            <a:miter lim="800000"/>
            <a:headEnd/>
            <a:tailEnd type="triangle" w="med" len="med"/>
          </a:ln>
          <a:effectLst/>
        </p:spPr>
        <p:txBody>
          <a:bodyPr/>
          <a:lstStyle/>
          <a:p>
            <a:endParaRPr lang="en-US" dirty="0"/>
          </a:p>
        </p:txBody>
      </p:sp>
      <p:sp>
        <p:nvSpPr>
          <p:cNvPr id="10" name="Line 8"/>
          <p:cNvSpPr>
            <a:spLocks noChangeShapeType="1"/>
          </p:cNvSpPr>
          <p:nvPr/>
        </p:nvSpPr>
        <p:spPr bwMode="auto">
          <a:xfrm flipH="1">
            <a:off x="4695809" y="5527688"/>
            <a:ext cx="254000" cy="142875"/>
          </a:xfrm>
          <a:prstGeom prst="line">
            <a:avLst/>
          </a:prstGeom>
          <a:noFill/>
          <a:ln w="9360">
            <a:solidFill>
              <a:srgbClr val="000000"/>
            </a:solidFill>
            <a:miter lim="800000"/>
            <a:headEnd/>
            <a:tailEnd type="triangle" w="med" len="med"/>
          </a:ln>
          <a:effectLst/>
        </p:spPr>
        <p:txBody>
          <a:bodyPr/>
          <a:lstStyle/>
          <a:p>
            <a:endParaRPr lang="en-US" dirty="0"/>
          </a:p>
        </p:txBody>
      </p:sp>
      <p:sp>
        <p:nvSpPr>
          <p:cNvPr id="13" name="Segnaposto numero diapositiva 12"/>
          <p:cNvSpPr>
            <a:spLocks noGrp="1"/>
          </p:cNvSpPr>
          <p:nvPr>
            <p:ph type="sldNum" sz="quarter" idx="12"/>
          </p:nvPr>
        </p:nvSpPr>
        <p:spPr/>
        <p:txBody>
          <a:bodyPr/>
          <a:lstStyle/>
          <a:p>
            <a:fld id="{BED2C276-3801-4574-88C4-F615FF34F822}" type="slidenum">
              <a:rPr lang="en-US" smtClean="0"/>
              <a:pPr/>
              <a:t>53</a:t>
            </a:fld>
            <a:endParaRPr lang="en-US" dirty="0"/>
          </a:p>
        </p:txBody>
      </p:sp>
      <p:sp>
        <p:nvSpPr>
          <p:cNvPr id="14" name="Segnaposto piè di pagina 13"/>
          <p:cNvSpPr>
            <a:spLocks noGrp="1"/>
          </p:cNvSpPr>
          <p:nvPr>
            <p:ph type="ftr" sz="quarter" idx="11"/>
          </p:nvPr>
        </p:nvSpPr>
        <p:spPr/>
        <p:txBody>
          <a:bodyPr/>
          <a:lstStyle/>
          <a:p>
            <a:r>
              <a:rPr lang="en-US" dirty="0" err="1" smtClean="0"/>
              <a:t>Università</a:t>
            </a:r>
            <a:r>
              <a:rPr lang="en-US" dirty="0" smtClean="0"/>
              <a:t> Roma </a:t>
            </a:r>
            <a:r>
              <a:rPr lang="en-US" dirty="0" err="1" smtClean="0"/>
              <a:t>Tre</a:t>
            </a:r>
            <a:endParaRPr lang="en-US" dirty="0"/>
          </a:p>
        </p:txBody>
      </p:sp>
      <p:sp>
        <p:nvSpPr>
          <p:cNvPr id="15" name="Segnaposto data 14"/>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Example</a:t>
            </a:r>
            <a:endParaRPr lang="en-US" dirty="0"/>
          </a:p>
        </p:txBody>
      </p:sp>
      <p:sp>
        <p:nvSpPr>
          <p:cNvPr id="19" name="Text Box 2"/>
          <p:cNvSpPr txBox="1">
            <a:spLocks noChangeArrowheads="1"/>
          </p:cNvSpPr>
          <p:nvPr/>
        </p:nvSpPr>
        <p:spPr bwMode="auto">
          <a:xfrm>
            <a:off x="323850" y="2681307"/>
            <a:ext cx="4140200" cy="728021"/>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u="sng" dirty="0" err="1">
                <a:solidFill>
                  <a:srgbClr val="000000"/>
                </a:solidFill>
                <a:latin typeface="Verdana" pitchFamily="32" charset="0"/>
                <a:ea typeface="DejaVu Sans" charset="0"/>
                <a:cs typeface="DejaVu Sans" charset="0"/>
              </a:rPr>
              <a:t>PCode</a:t>
            </a:r>
            <a:r>
              <a:rPr lang="it-IT" sz="1600" dirty="0">
                <a:solidFill>
                  <a:srgbClr val="000000"/>
                </a:solidFill>
                <a:latin typeface="Verdana" pitchFamily="32" charset="0"/>
                <a:ea typeface="DejaVu Sans" charset="0"/>
                <a:cs typeface="DejaVu Sans" charset="0"/>
              </a:rPr>
              <a:t>, Title, </a:t>
            </a:r>
            <a:r>
              <a:rPr lang="it-IT" sz="1600" dirty="0" err="1">
                <a:solidFill>
                  <a:srgbClr val="000000"/>
                </a:solidFill>
                <a:latin typeface="Verdana" pitchFamily="32" charset="0"/>
                <a:ea typeface="DejaVu Sans" charset="0"/>
                <a:cs typeface="DejaVu Sans" charset="0"/>
              </a:rPr>
              <a:t>MGRSSN*</a:t>
            </a:r>
            <a:r>
              <a:rPr lang="it-IT" sz="16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a:t>
            </a:r>
            <a:r>
              <a:rPr lang="it-IT" sz="1600" u="sng" dirty="0">
                <a:solidFill>
                  <a:srgbClr val="000000"/>
                </a:solidFill>
                <a:latin typeface="Verdana" pitchFamily="32" charset="0"/>
                <a:ea typeface="DejaVu Sans" charset="0"/>
                <a:cs typeface="DejaVu Sans" charset="0"/>
              </a:rPr>
              <a:t>SSN</a:t>
            </a:r>
            <a:r>
              <a:rPr lang="it-IT" sz="1600" dirty="0">
                <a:solidFill>
                  <a:srgbClr val="000000"/>
                </a:solidFill>
                <a:latin typeface="Verdana" pitchFamily="32" charset="0"/>
                <a:ea typeface="DejaVu Sans" charset="0"/>
                <a:cs typeface="DejaVu Sans" charset="0"/>
              </a:rPr>
              <a:t>, EID, </a:t>
            </a:r>
            <a:r>
              <a:rPr lang="it-IT" sz="1600" dirty="0" err="1">
                <a:solidFill>
                  <a:srgbClr val="000000"/>
                </a:solidFill>
                <a:latin typeface="Verdana" pitchFamily="32" charset="0"/>
                <a:ea typeface="DejaVu Sans" charset="0"/>
                <a:cs typeface="DejaVu Sans" charset="0"/>
              </a:rPr>
              <a:t>Name</a:t>
            </a:r>
            <a:r>
              <a:rPr lang="it-IT" sz="1600" dirty="0">
                <a:solidFill>
                  <a:srgbClr val="000000"/>
                </a:solidFill>
                <a:latin typeface="Verdana" pitchFamily="32" charset="0"/>
                <a:ea typeface="DejaVu Sans" charset="0"/>
                <a:cs typeface="DejaVu Sans" charset="0"/>
              </a:rPr>
              <a:t>)‏</a:t>
            </a:r>
          </a:p>
        </p:txBody>
      </p:sp>
      <p:sp>
        <p:nvSpPr>
          <p:cNvPr id="20" name="Text Box 3"/>
          <p:cNvSpPr txBox="1">
            <a:spLocks noChangeArrowheads="1"/>
          </p:cNvSpPr>
          <p:nvPr/>
        </p:nvSpPr>
        <p:spPr bwMode="auto">
          <a:xfrm>
            <a:off x="439738" y="2284432"/>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I</a:t>
            </a:r>
            <a:r>
              <a:rPr lang="it-IT" sz="1800" b="1" baseline="-25000">
                <a:solidFill>
                  <a:srgbClr val="000000"/>
                </a:solidFill>
                <a:latin typeface="Verdana" pitchFamily="32" charset="0"/>
                <a:ea typeface="DejaVu Sans" charset="0"/>
                <a:cs typeface="DejaVu Sans" charset="0"/>
              </a:rPr>
              <a:t>1</a:t>
            </a:r>
          </a:p>
        </p:txBody>
      </p:sp>
      <p:sp>
        <p:nvSpPr>
          <p:cNvPr id="21" name="Text Box 4"/>
          <p:cNvSpPr txBox="1">
            <a:spLocks noChangeArrowheads="1"/>
          </p:cNvSpPr>
          <p:nvPr/>
        </p:nvSpPr>
        <p:spPr bwMode="auto">
          <a:xfrm>
            <a:off x="360363" y="5429270"/>
            <a:ext cx="4679950" cy="728021"/>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u="sng" dirty="0" err="1">
                <a:solidFill>
                  <a:srgbClr val="000000"/>
                </a:solidFill>
                <a:latin typeface="Verdana" pitchFamily="32" charset="0"/>
                <a:ea typeface="DejaVu Sans" charset="0"/>
                <a:cs typeface="DejaVu Sans" charset="0"/>
              </a:rPr>
              <a:t>PCode</a:t>
            </a:r>
            <a:r>
              <a:rPr lang="it-IT" sz="1600" dirty="0">
                <a:solidFill>
                  <a:srgbClr val="000000"/>
                </a:solidFill>
                <a:latin typeface="Verdana" pitchFamily="32" charset="0"/>
                <a:ea typeface="DejaVu Sans" charset="0"/>
                <a:cs typeface="DejaVu Sans" charset="0"/>
              </a:rPr>
              <a:t>, Title, </a:t>
            </a:r>
            <a:r>
              <a:rPr lang="it-IT" sz="1600" dirty="0" err="1">
                <a:solidFill>
                  <a:srgbClr val="000000"/>
                </a:solidFill>
                <a:latin typeface="Verdana" pitchFamily="32" charset="0"/>
                <a:ea typeface="DejaVu Sans" charset="0"/>
                <a:cs typeface="DejaVu Sans" charset="0"/>
              </a:rPr>
              <a:t>MGRID*</a:t>
            </a:r>
            <a:r>
              <a:rPr lang="it-IT" sz="16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(SSN, </a:t>
            </a:r>
            <a:r>
              <a:rPr lang="it-IT" sz="1600" u="sng" dirty="0">
                <a:solidFill>
                  <a:srgbClr val="000000"/>
                </a:solidFill>
                <a:latin typeface="Verdana" pitchFamily="32" charset="0"/>
                <a:ea typeface="DejaVu Sans" charset="0"/>
                <a:cs typeface="DejaVu Sans" charset="0"/>
              </a:rPr>
              <a:t>EID</a:t>
            </a:r>
            <a:r>
              <a:rPr lang="it-IT" sz="1600" dirty="0">
                <a:solidFill>
                  <a:srgbClr val="000000"/>
                </a:solidFill>
                <a:latin typeface="Verdana" pitchFamily="32" charset="0"/>
                <a:ea typeface="DejaVu Sans" charset="0"/>
                <a:cs typeface="DejaVu Sans" charset="0"/>
              </a:rPr>
              <a:t>, </a:t>
            </a:r>
            <a:r>
              <a:rPr lang="it-IT" sz="1600" dirty="0" err="1">
                <a:solidFill>
                  <a:srgbClr val="000000"/>
                </a:solidFill>
                <a:latin typeface="Verdana" pitchFamily="32" charset="0"/>
                <a:ea typeface="DejaVu Sans" charset="0"/>
                <a:cs typeface="DejaVu Sans" charset="0"/>
              </a:rPr>
              <a:t>Name</a:t>
            </a:r>
            <a:r>
              <a:rPr lang="it-IT" sz="1600" dirty="0">
                <a:solidFill>
                  <a:srgbClr val="000000"/>
                </a:solidFill>
                <a:latin typeface="Verdana" pitchFamily="32" charset="0"/>
                <a:ea typeface="DejaVu Sans" charset="0"/>
                <a:cs typeface="DejaVu Sans" charset="0"/>
              </a:rPr>
              <a:t>, </a:t>
            </a:r>
            <a:r>
              <a:rPr lang="it-IT" sz="1600" dirty="0" err="1">
                <a:solidFill>
                  <a:srgbClr val="000000"/>
                </a:solidFill>
                <a:latin typeface="Verdana" pitchFamily="32" charset="0"/>
                <a:ea typeface="DejaVu Sans" charset="0"/>
                <a:cs typeface="DejaVu Sans" charset="0"/>
              </a:rPr>
              <a:t>Degree</a:t>
            </a:r>
            <a:r>
              <a:rPr lang="it-IT" sz="1600" dirty="0">
                <a:solidFill>
                  <a:srgbClr val="000000"/>
                </a:solidFill>
                <a:latin typeface="Verdana" pitchFamily="32" charset="0"/>
                <a:ea typeface="DejaVu Sans" charset="0"/>
                <a:cs typeface="DejaVu Sans" charset="0"/>
              </a:rPr>
              <a:t>)‏</a:t>
            </a:r>
          </a:p>
        </p:txBody>
      </p:sp>
      <p:sp>
        <p:nvSpPr>
          <p:cNvPr id="22" name="Text Box 5"/>
          <p:cNvSpPr txBox="1">
            <a:spLocks noChangeArrowheads="1"/>
          </p:cNvSpPr>
          <p:nvPr/>
        </p:nvSpPr>
        <p:spPr bwMode="auto">
          <a:xfrm>
            <a:off x="476250" y="5032395"/>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I</a:t>
            </a:r>
            <a:r>
              <a:rPr lang="it-IT" sz="1800" b="1" baseline="-25000">
                <a:solidFill>
                  <a:srgbClr val="000000"/>
                </a:solidFill>
                <a:latin typeface="Verdana" pitchFamily="32" charset="0"/>
                <a:ea typeface="DejaVu Sans" charset="0"/>
                <a:cs typeface="DejaVu Sans" charset="0"/>
              </a:rPr>
              <a:t>2</a:t>
            </a:r>
          </a:p>
        </p:txBody>
      </p:sp>
      <p:sp>
        <p:nvSpPr>
          <p:cNvPr id="27" name="Text Box 10"/>
          <p:cNvSpPr txBox="1">
            <a:spLocks noChangeArrowheads="1"/>
          </p:cNvSpPr>
          <p:nvPr/>
        </p:nvSpPr>
        <p:spPr bwMode="auto">
          <a:xfrm>
            <a:off x="5857884" y="3929066"/>
            <a:ext cx="2786082" cy="728021"/>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dirty="0" err="1">
                <a:solidFill>
                  <a:srgbClr val="000000"/>
                </a:solidFill>
                <a:latin typeface="Verdana" pitchFamily="32" charset="0"/>
                <a:ea typeface="DejaVu Sans" charset="0"/>
                <a:cs typeface="DejaVu Sans" charset="0"/>
              </a:rPr>
              <a:t>MGRSSN*</a:t>
            </a:r>
            <a:r>
              <a:rPr lang="it-IT" sz="16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a:t>
            </a:r>
            <a:r>
              <a:rPr lang="it-IT" sz="1600" u="sng" dirty="0">
                <a:solidFill>
                  <a:srgbClr val="000000"/>
                </a:solidFill>
                <a:latin typeface="Verdana" pitchFamily="32" charset="0"/>
                <a:ea typeface="DejaVu Sans" charset="0"/>
                <a:cs typeface="DejaVu Sans" charset="0"/>
              </a:rPr>
              <a:t>SSN</a:t>
            </a:r>
            <a:r>
              <a:rPr lang="it-IT" sz="1600" dirty="0">
                <a:solidFill>
                  <a:srgbClr val="000000"/>
                </a:solidFill>
                <a:latin typeface="Verdana" pitchFamily="32" charset="0"/>
                <a:ea typeface="DejaVu Sans" charset="0"/>
                <a:cs typeface="DejaVu Sans" charset="0"/>
              </a:rPr>
              <a:t>, EID)‏</a:t>
            </a:r>
          </a:p>
        </p:txBody>
      </p:sp>
      <p:sp>
        <p:nvSpPr>
          <p:cNvPr id="28" name="Text Box 11"/>
          <p:cNvSpPr txBox="1">
            <a:spLocks noChangeArrowheads="1"/>
          </p:cNvSpPr>
          <p:nvPr/>
        </p:nvSpPr>
        <p:spPr bwMode="auto">
          <a:xfrm>
            <a:off x="5857884" y="3571876"/>
            <a:ext cx="707543"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smtClean="0">
                <a:solidFill>
                  <a:srgbClr val="000000"/>
                </a:solidFill>
                <a:latin typeface="Verdana" pitchFamily="32" charset="0"/>
                <a:ea typeface="DejaVu Sans" charset="0"/>
                <a:cs typeface="DejaVu Sans" charset="0"/>
              </a:rPr>
              <a:t> G</a:t>
            </a:r>
            <a:r>
              <a:rPr lang="it-IT" sz="1800" b="1" baseline="-25000" dirty="0" smtClean="0">
                <a:solidFill>
                  <a:srgbClr val="000000"/>
                </a:solidFill>
                <a:latin typeface="Verdana" pitchFamily="32" charset="0"/>
                <a:ea typeface="DejaVu Sans" charset="0"/>
                <a:cs typeface="DejaVu Sans" charset="0"/>
              </a:rPr>
              <a:t>2</a:t>
            </a:r>
            <a:r>
              <a:rPr lang="it-IT" sz="1800" b="1" dirty="0">
                <a:solidFill>
                  <a:srgbClr val="000000"/>
                </a:solidFill>
                <a:latin typeface="Verdana" pitchFamily="32" charset="0"/>
                <a:ea typeface="DejaVu Sans" charset="0"/>
                <a:cs typeface="DejaVu Sans" charset="0"/>
              </a:rPr>
              <a:t>’</a:t>
            </a:r>
            <a:r>
              <a:rPr lang="it-IT" sz="1800" b="1" baseline="30000" dirty="0">
                <a:solidFill>
                  <a:srgbClr val="000000"/>
                </a:solidFill>
                <a:latin typeface="Verdana" pitchFamily="32" charset="0"/>
                <a:ea typeface="DejaVu Sans" charset="0"/>
                <a:cs typeface="DejaVu Sans" charset="0"/>
              </a:rPr>
              <a:t>-</a:t>
            </a:r>
          </a:p>
        </p:txBody>
      </p:sp>
      <p:sp>
        <p:nvSpPr>
          <p:cNvPr id="29" name="Line 12"/>
          <p:cNvSpPr>
            <a:spLocks noChangeShapeType="1"/>
          </p:cNvSpPr>
          <p:nvPr/>
        </p:nvSpPr>
        <p:spPr bwMode="auto">
          <a:xfrm flipH="1">
            <a:off x="1857356" y="3000372"/>
            <a:ext cx="1095394" cy="101578"/>
          </a:xfrm>
          <a:prstGeom prst="line">
            <a:avLst/>
          </a:prstGeom>
          <a:noFill/>
          <a:ln w="9360">
            <a:solidFill>
              <a:srgbClr val="000000"/>
            </a:solidFill>
            <a:miter lim="800000"/>
            <a:headEnd/>
            <a:tailEnd type="triangle" w="med" len="med"/>
          </a:ln>
          <a:effectLst/>
        </p:spPr>
        <p:txBody>
          <a:bodyPr/>
          <a:lstStyle/>
          <a:p>
            <a:endParaRPr lang="en-US"/>
          </a:p>
        </p:txBody>
      </p:sp>
      <p:sp>
        <p:nvSpPr>
          <p:cNvPr id="30" name="Line 13"/>
          <p:cNvSpPr>
            <a:spLocks noChangeShapeType="1"/>
          </p:cNvSpPr>
          <p:nvPr/>
        </p:nvSpPr>
        <p:spPr bwMode="auto">
          <a:xfrm flipH="1">
            <a:off x="2662238" y="5776932"/>
            <a:ext cx="327025" cy="144463"/>
          </a:xfrm>
          <a:prstGeom prst="line">
            <a:avLst/>
          </a:prstGeom>
          <a:noFill/>
          <a:ln w="9360">
            <a:solidFill>
              <a:srgbClr val="000000"/>
            </a:solidFill>
            <a:miter lim="800000"/>
            <a:headEnd/>
            <a:tailEnd type="triangle" w="med" len="med"/>
          </a:ln>
          <a:effectLst/>
        </p:spPr>
        <p:txBody>
          <a:bodyPr/>
          <a:lstStyle/>
          <a:p>
            <a:endParaRPr lang="en-US"/>
          </a:p>
        </p:txBody>
      </p:sp>
      <p:sp>
        <p:nvSpPr>
          <p:cNvPr id="32" name="Line 15"/>
          <p:cNvSpPr>
            <a:spLocks noChangeShapeType="1"/>
          </p:cNvSpPr>
          <p:nvPr/>
        </p:nvSpPr>
        <p:spPr bwMode="auto">
          <a:xfrm flipH="1">
            <a:off x="7512060" y="4313247"/>
            <a:ext cx="111125" cy="144463"/>
          </a:xfrm>
          <a:prstGeom prst="line">
            <a:avLst/>
          </a:prstGeom>
          <a:noFill/>
          <a:ln w="9360">
            <a:solidFill>
              <a:srgbClr val="000000"/>
            </a:solidFill>
            <a:miter lim="800000"/>
            <a:headEnd/>
            <a:tailEnd type="triangle" w="med" len="med"/>
          </a:ln>
          <a:effectLst/>
        </p:spPr>
        <p:txBody>
          <a:bodyPr/>
          <a:lstStyle/>
          <a:p>
            <a:endParaRPr lang="en-US"/>
          </a:p>
        </p:txBody>
      </p:sp>
      <p:sp>
        <p:nvSpPr>
          <p:cNvPr id="35" name="Text Box 18"/>
          <p:cNvSpPr txBox="1">
            <a:spLocks noChangeArrowheads="1"/>
          </p:cNvSpPr>
          <p:nvPr/>
        </p:nvSpPr>
        <p:spPr bwMode="auto">
          <a:xfrm>
            <a:off x="1009650" y="1701820"/>
            <a:ext cx="7015360"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err="1">
                <a:solidFill>
                  <a:srgbClr val="000000"/>
                </a:solidFill>
                <a:latin typeface="Verdana" pitchFamily="32" charset="0"/>
                <a:ea typeface="DejaVu Sans" charset="0"/>
                <a:cs typeface="DejaVu Sans" charset="0"/>
              </a:rPr>
              <a:t>Step</a:t>
            </a:r>
            <a:r>
              <a:rPr lang="it-IT" sz="1800" b="1" dirty="0">
                <a:solidFill>
                  <a:srgbClr val="000000"/>
                </a:solidFill>
                <a:latin typeface="Verdana" pitchFamily="32" charset="0"/>
                <a:ea typeface="DejaVu Sans" charset="0"/>
                <a:cs typeface="DejaVu Sans" charset="0"/>
              </a:rPr>
              <a:t> </a:t>
            </a:r>
            <a:r>
              <a:rPr lang="it-IT" b="1" dirty="0" smtClean="0">
                <a:solidFill>
                  <a:srgbClr val="000000"/>
                </a:solidFill>
                <a:latin typeface="Verdana" pitchFamily="32" charset="0"/>
                <a:ea typeface="DejaVu Sans" charset="0"/>
                <a:cs typeface="DejaVu Sans" charset="0"/>
              </a:rPr>
              <a:t>1</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difference</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between</a:t>
            </a:r>
            <a:r>
              <a:rPr lang="it-IT" sz="1800" dirty="0">
                <a:solidFill>
                  <a:srgbClr val="000000"/>
                </a:solidFill>
                <a:latin typeface="Verdana" pitchFamily="32" charset="0"/>
                <a:ea typeface="DejaVu Sans" charset="0"/>
                <a:cs typeface="DejaVu Sans" charset="0"/>
              </a:rPr>
              <a:t> the </a:t>
            </a:r>
            <a:r>
              <a:rPr lang="it-IT" sz="1800" dirty="0" err="1">
                <a:solidFill>
                  <a:srgbClr val="000000"/>
                </a:solidFill>
                <a:latin typeface="Verdana" pitchFamily="32" charset="0"/>
                <a:ea typeface="DejaVu Sans" charset="0"/>
                <a:cs typeface="DejaVu Sans" charset="0"/>
              </a:rPr>
              <a:t>implementation</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schemas</a:t>
            </a:r>
            <a:r>
              <a:rPr lang="it-IT" sz="1800" dirty="0">
                <a:solidFill>
                  <a:srgbClr val="000000"/>
                </a:solidFill>
                <a:latin typeface="Verdana" pitchFamily="32" charset="0"/>
                <a:ea typeface="DejaVu Sans" charset="0"/>
                <a:cs typeface="DejaVu Sans" charset="0"/>
              </a:rPr>
              <a:t>.</a:t>
            </a:r>
          </a:p>
        </p:txBody>
      </p:sp>
      <p:sp>
        <p:nvSpPr>
          <p:cNvPr id="36" name="Text Box 7"/>
          <p:cNvSpPr txBox="1">
            <a:spLocks noChangeArrowheads="1"/>
          </p:cNvSpPr>
          <p:nvPr/>
        </p:nvSpPr>
        <p:spPr bwMode="auto">
          <a:xfrm>
            <a:off x="3500430" y="3786190"/>
            <a:ext cx="1823233"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1:</a:t>
            </a:r>
            <a:r>
              <a:rPr lang="it-IT" sz="1800" i="1" dirty="0">
                <a:solidFill>
                  <a:srgbClr val="000000"/>
                </a:solidFill>
                <a:latin typeface="Verdana" pitchFamily="32" charset="0"/>
                <a:ea typeface="DejaVu Sans" charset="0"/>
                <a:cs typeface="DejaVu Sans" charset="0"/>
              </a:rPr>
              <a:t> </a:t>
            </a:r>
            <a:r>
              <a:rPr lang="it-IT" sz="1800" b="1" i="1" dirty="0" smtClean="0">
                <a:solidFill>
                  <a:srgbClr val="000000"/>
                </a:solidFill>
                <a:latin typeface="Verdana" pitchFamily="32" charset="0"/>
                <a:ea typeface="DejaVu Sans" charset="0"/>
                <a:cs typeface="DejaVu Sans" charset="0"/>
              </a:rPr>
              <a:t>DIFF</a:t>
            </a:r>
            <a:r>
              <a:rPr lang="it-IT" sz="1800" i="1" dirty="0" smtClean="0">
                <a:solidFill>
                  <a:srgbClr val="000000"/>
                </a:solidFill>
                <a:latin typeface="Verdana" pitchFamily="32" charset="0"/>
                <a:ea typeface="DejaVu Sans" charset="0"/>
                <a:cs typeface="DejaVu Sans" charset="0"/>
              </a:rPr>
              <a:t>(I</a:t>
            </a:r>
            <a:r>
              <a:rPr lang="it-IT" sz="1800" i="1" baseline="-25000" dirty="0" smtClean="0">
                <a:solidFill>
                  <a:srgbClr val="000000"/>
                </a:solidFill>
                <a:latin typeface="Verdana" pitchFamily="32" charset="0"/>
                <a:ea typeface="DejaVu Sans" charset="0"/>
                <a:cs typeface="DejaVu Sans" charset="0"/>
              </a:rPr>
              <a:t>1</a:t>
            </a:r>
            <a:r>
              <a:rPr lang="it-IT" sz="1800" i="1" dirty="0" smtClean="0">
                <a:solidFill>
                  <a:srgbClr val="000000"/>
                </a:solidFill>
                <a:latin typeface="Verdana" pitchFamily="32" charset="0"/>
                <a:ea typeface="DejaVu Sans" charset="0"/>
                <a:cs typeface="DejaVu Sans" charset="0"/>
              </a:rPr>
              <a:t>,I</a:t>
            </a:r>
            <a:r>
              <a:rPr lang="it-IT" sz="1800" i="1" baseline="-25000" dirty="0" smtClean="0">
                <a:solidFill>
                  <a:srgbClr val="000000"/>
                </a:solidFill>
                <a:latin typeface="Verdana" pitchFamily="32" charset="0"/>
                <a:ea typeface="DejaVu Sans" charset="0"/>
                <a:cs typeface="DejaVu Sans" charset="0"/>
              </a:rPr>
              <a:t>2</a:t>
            </a:r>
            <a:r>
              <a:rPr lang="it-IT" sz="1800" i="1" dirty="0">
                <a:solidFill>
                  <a:srgbClr val="000000"/>
                </a:solidFill>
                <a:latin typeface="Verdana" pitchFamily="32" charset="0"/>
                <a:ea typeface="DejaVu Sans" charset="0"/>
                <a:cs typeface="DejaVu Sans" charset="0"/>
              </a:rPr>
              <a:t>)‏</a:t>
            </a:r>
          </a:p>
        </p:txBody>
      </p:sp>
      <p:sp>
        <p:nvSpPr>
          <p:cNvPr id="37" name="Freccia a destra 36"/>
          <p:cNvSpPr/>
          <p:nvPr/>
        </p:nvSpPr>
        <p:spPr>
          <a:xfrm>
            <a:off x="4071934" y="4143380"/>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egnaposto numero diapositiva 16"/>
          <p:cNvSpPr>
            <a:spLocks noGrp="1"/>
          </p:cNvSpPr>
          <p:nvPr>
            <p:ph type="sldNum" sz="quarter" idx="12"/>
          </p:nvPr>
        </p:nvSpPr>
        <p:spPr/>
        <p:txBody>
          <a:bodyPr/>
          <a:lstStyle/>
          <a:p>
            <a:fld id="{BED2C276-3801-4574-88C4-F615FF34F822}" type="slidenum">
              <a:rPr lang="en-US" smtClean="0"/>
              <a:pPr/>
              <a:t>54</a:t>
            </a:fld>
            <a:endParaRPr lang="en-US"/>
          </a:p>
        </p:txBody>
      </p:sp>
      <p:sp>
        <p:nvSpPr>
          <p:cNvPr id="18" name="Segnaposto piè di pagina 17"/>
          <p:cNvSpPr>
            <a:spLocks noGrp="1"/>
          </p:cNvSpPr>
          <p:nvPr>
            <p:ph type="ftr" sz="quarter" idx="11"/>
          </p:nvPr>
        </p:nvSpPr>
        <p:spPr/>
        <p:txBody>
          <a:bodyPr/>
          <a:lstStyle/>
          <a:p>
            <a:r>
              <a:rPr lang="en-US" smtClean="0"/>
              <a:t>Università Roma Tre</a:t>
            </a:r>
            <a:endParaRPr lang="en-US" dirty="0"/>
          </a:p>
        </p:txBody>
      </p:sp>
      <p:sp>
        <p:nvSpPr>
          <p:cNvPr id="23" name="Segnaposto data 22"/>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Round-trip solving script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2924175" y="2067719"/>
            <a:ext cx="3295650" cy="4124325"/>
          </a:xfrm>
          <a:prstGeom prst="rect">
            <a:avLst/>
          </a:prstGeom>
          <a:noFill/>
          <a:ln w="9525">
            <a:solidFill>
              <a:schemeClr val="tx2"/>
            </a:solidFill>
            <a:miter lim="800000"/>
            <a:headEnd/>
            <a:tailEnd/>
          </a:ln>
          <a:effectLst/>
        </p:spPr>
      </p:pic>
      <p:sp>
        <p:nvSpPr>
          <p:cNvPr id="6" name="Segnaposto numero diapositiva 5"/>
          <p:cNvSpPr>
            <a:spLocks noGrp="1"/>
          </p:cNvSpPr>
          <p:nvPr>
            <p:ph type="sldNum" sz="quarter" idx="12"/>
          </p:nvPr>
        </p:nvSpPr>
        <p:spPr/>
        <p:txBody>
          <a:bodyPr/>
          <a:lstStyle/>
          <a:p>
            <a:fld id="{BED2C276-3801-4574-88C4-F615FF34F822}" type="slidenum">
              <a:rPr lang="en-US" smtClean="0"/>
              <a:pPr/>
              <a:t>55</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
        <p:nvSpPr>
          <p:cNvPr id="9" name="Rettangolo 8"/>
          <p:cNvSpPr/>
          <p:nvPr/>
        </p:nvSpPr>
        <p:spPr>
          <a:xfrm>
            <a:off x="4429124" y="2714620"/>
            <a:ext cx="1071570" cy="2214578"/>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Example</a:t>
            </a:r>
            <a:endParaRPr lang="en-US" dirty="0"/>
          </a:p>
        </p:txBody>
      </p:sp>
      <p:sp>
        <p:nvSpPr>
          <p:cNvPr id="19" name="Text Box 2"/>
          <p:cNvSpPr txBox="1">
            <a:spLocks noChangeArrowheads="1"/>
          </p:cNvSpPr>
          <p:nvPr/>
        </p:nvSpPr>
        <p:spPr bwMode="auto">
          <a:xfrm>
            <a:off x="323850" y="2681307"/>
            <a:ext cx="4140200" cy="728021"/>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u="sng" dirty="0" err="1">
                <a:solidFill>
                  <a:srgbClr val="000000"/>
                </a:solidFill>
                <a:latin typeface="Verdana" pitchFamily="32" charset="0"/>
                <a:ea typeface="DejaVu Sans" charset="0"/>
                <a:cs typeface="DejaVu Sans" charset="0"/>
              </a:rPr>
              <a:t>PCode</a:t>
            </a:r>
            <a:r>
              <a:rPr lang="it-IT" sz="1600" dirty="0">
                <a:solidFill>
                  <a:srgbClr val="000000"/>
                </a:solidFill>
                <a:latin typeface="Verdana" pitchFamily="32" charset="0"/>
                <a:ea typeface="DejaVu Sans" charset="0"/>
                <a:cs typeface="DejaVu Sans" charset="0"/>
              </a:rPr>
              <a:t>, Title, </a:t>
            </a:r>
            <a:r>
              <a:rPr lang="it-IT" sz="1600" dirty="0" err="1">
                <a:solidFill>
                  <a:srgbClr val="000000"/>
                </a:solidFill>
                <a:latin typeface="Verdana" pitchFamily="32" charset="0"/>
                <a:ea typeface="DejaVu Sans" charset="0"/>
                <a:cs typeface="DejaVu Sans" charset="0"/>
              </a:rPr>
              <a:t>MGRSSN*</a:t>
            </a:r>
            <a:r>
              <a:rPr lang="it-IT" sz="16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a:t>
            </a:r>
            <a:r>
              <a:rPr lang="it-IT" sz="1600" u="sng" dirty="0">
                <a:solidFill>
                  <a:srgbClr val="000000"/>
                </a:solidFill>
                <a:latin typeface="Verdana" pitchFamily="32" charset="0"/>
                <a:ea typeface="DejaVu Sans" charset="0"/>
                <a:cs typeface="DejaVu Sans" charset="0"/>
              </a:rPr>
              <a:t>SSN</a:t>
            </a:r>
            <a:r>
              <a:rPr lang="it-IT" sz="1600" dirty="0">
                <a:solidFill>
                  <a:srgbClr val="000000"/>
                </a:solidFill>
                <a:latin typeface="Verdana" pitchFamily="32" charset="0"/>
                <a:ea typeface="DejaVu Sans" charset="0"/>
                <a:cs typeface="DejaVu Sans" charset="0"/>
              </a:rPr>
              <a:t>, EID, </a:t>
            </a:r>
            <a:r>
              <a:rPr lang="it-IT" sz="1600" dirty="0" err="1">
                <a:solidFill>
                  <a:srgbClr val="000000"/>
                </a:solidFill>
                <a:latin typeface="Verdana" pitchFamily="32" charset="0"/>
                <a:ea typeface="DejaVu Sans" charset="0"/>
                <a:cs typeface="DejaVu Sans" charset="0"/>
              </a:rPr>
              <a:t>Name</a:t>
            </a:r>
            <a:r>
              <a:rPr lang="it-IT" sz="1600" dirty="0">
                <a:solidFill>
                  <a:srgbClr val="000000"/>
                </a:solidFill>
                <a:latin typeface="Verdana" pitchFamily="32" charset="0"/>
                <a:ea typeface="DejaVu Sans" charset="0"/>
                <a:cs typeface="DejaVu Sans" charset="0"/>
              </a:rPr>
              <a:t>)‏</a:t>
            </a:r>
          </a:p>
        </p:txBody>
      </p:sp>
      <p:sp>
        <p:nvSpPr>
          <p:cNvPr id="20" name="Text Box 3"/>
          <p:cNvSpPr txBox="1">
            <a:spLocks noChangeArrowheads="1"/>
          </p:cNvSpPr>
          <p:nvPr/>
        </p:nvSpPr>
        <p:spPr bwMode="auto">
          <a:xfrm>
            <a:off x="439738" y="2284432"/>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I</a:t>
            </a:r>
            <a:r>
              <a:rPr lang="it-IT" sz="1800" b="1" baseline="-25000">
                <a:solidFill>
                  <a:srgbClr val="000000"/>
                </a:solidFill>
                <a:latin typeface="Verdana" pitchFamily="32" charset="0"/>
                <a:ea typeface="DejaVu Sans" charset="0"/>
                <a:cs typeface="DejaVu Sans" charset="0"/>
              </a:rPr>
              <a:t>1</a:t>
            </a:r>
          </a:p>
        </p:txBody>
      </p:sp>
      <p:sp>
        <p:nvSpPr>
          <p:cNvPr id="21" name="Text Box 4"/>
          <p:cNvSpPr txBox="1">
            <a:spLocks noChangeArrowheads="1"/>
          </p:cNvSpPr>
          <p:nvPr/>
        </p:nvSpPr>
        <p:spPr bwMode="auto">
          <a:xfrm>
            <a:off x="360363" y="5429270"/>
            <a:ext cx="4679950" cy="728021"/>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u="sng" dirty="0" err="1">
                <a:solidFill>
                  <a:srgbClr val="000000"/>
                </a:solidFill>
                <a:latin typeface="Verdana" pitchFamily="32" charset="0"/>
                <a:ea typeface="DejaVu Sans" charset="0"/>
                <a:cs typeface="DejaVu Sans" charset="0"/>
              </a:rPr>
              <a:t>PCode</a:t>
            </a:r>
            <a:r>
              <a:rPr lang="it-IT" sz="1600" dirty="0">
                <a:solidFill>
                  <a:srgbClr val="000000"/>
                </a:solidFill>
                <a:latin typeface="Verdana" pitchFamily="32" charset="0"/>
                <a:ea typeface="DejaVu Sans" charset="0"/>
                <a:cs typeface="DejaVu Sans" charset="0"/>
              </a:rPr>
              <a:t>, Title, </a:t>
            </a:r>
            <a:r>
              <a:rPr lang="it-IT" sz="1600" dirty="0" err="1">
                <a:solidFill>
                  <a:srgbClr val="000000"/>
                </a:solidFill>
                <a:latin typeface="Verdana" pitchFamily="32" charset="0"/>
                <a:ea typeface="DejaVu Sans" charset="0"/>
                <a:cs typeface="DejaVu Sans" charset="0"/>
              </a:rPr>
              <a:t>MGRID*</a:t>
            </a:r>
            <a:r>
              <a:rPr lang="it-IT" sz="16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(SSN, </a:t>
            </a:r>
            <a:r>
              <a:rPr lang="it-IT" sz="1600" u="sng" dirty="0">
                <a:solidFill>
                  <a:srgbClr val="000000"/>
                </a:solidFill>
                <a:latin typeface="Verdana" pitchFamily="32" charset="0"/>
                <a:ea typeface="DejaVu Sans" charset="0"/>
                <a:cs typeface="DejaVu Sans" charset="0"/>
              </a:rPr>
              <a:t>EID</a:t>
            </a:r>
            <a:r>
              <a:rPr lang="it-IT" sz="1600" dirty="0">
                <a:solidFill>
                  <a:srgbClr val="000000"/>
                </a:solidFill>
                <a:latin typeface="Verdana" pitchFamily="32" charset="0"/>
                <a:ea typeface="DejaVu Sans" charset="0"/>
                <a:cs typeface="DejaVu Sans" charset="0"/>
              </a:rPr>
              <a:t>, </a:t>
            </a:r>
            <a:r>
              <a:rPr lang="it-IT" sz="1600" dirty="0" err="1">
                <a:solidFill>
                  <a:srgbClr val="000000"/>
                </a:solidFill>
                <a:latin typeface="Verdana" pitchFamily="32" charset="0"/>
                <a:ea typeface="DejaVu Sans" charset="0"/>
                <a:cs typeface="DejaVu Sans" charset="0"/>
              </a:rPr>
              <a:t>Name</a:t>
            </a:r>
            <a:r>
              <a:rPr lang="it-IT" sz="1600" dirty="0">
                <a:solidFill>
                  <a:srgbClr val="000000"/>
                </a:solidFill>
                <a:latin typeface="Verdana" pitchFamily="32" charset="0"/>
                <a:ea typeface="DejaVu Sans" charset="0"/>
                <a:cs typeface="DejaVu Sans" charset="0"/>
              </a:rPr>
              <a:t>, </a:t>
            </a:r>
            <a:r>
              <a:rPr lang="it-IT" sz="1600" dirty="0" err="1">
                <a:solidFill>
                  <a:srgbClr val="000000"/>
                </a:solidFill>
                <a:latin typeface="Verdana" pitchFamily="32" charset="0"/>
                <a:ea typeface="DejaVu Sans" charset="0"/>
                <a:cs typeface="DejaVu Sans" charset="0"/>
              </a:rPr>
              <a:t>Degree</a:t>
            </a:r>
            <a:r>
              <a:rPr lang="it-IT" sz="1600" dirty="0">
                <a:solidFill>
                  <a:srgbClr val="000000"/>
                </a:solidFill>
                <a:latin typeface="Verdana" pitchFamily="32" charset="0"/>
                <a:ea typeface="DejaVu Sans" charset="0"/>
                <a:cs typeface="DejaVu Sans" charset="0"/>
              </a:rPr>
              <a:t>)‏</a:t>
            </a:r>
          </a:p>
        </p:txBody>
      </p:sp>
      <p:sp>
        <p:nvSpPr>
          <p:cNvPr id="22" name="Text Box 5"/>
          <p:cNvSpPr txBox="1">
            <a:spLocks noChangeArrowheads="1"/>
          </p:cNvSpPr>
          <p:nvPr/>
        </p:nvSpPr>
        <p:spPr bwMode="auto">
          <a:xfrm>
            <a:off x="476250" y="5032395"/>
            <a:ext cx="4000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I</a:t>
            </a:r>
            <a:r>
              <a:rPr lang="it-IT" sz="1800" b="1" baseline="-25000">
                <a:solidFill>
                  <a:srgbClr val="000000"/>
                </a:solidFill>
                <a:latin typeface="Verdana" pitchFamily="32" charset="0"/>
                <a:ea typeface="DejaVu Sans" charset="0"/>
                <a:cs typeface="DejaVu Sans" charset="0"/>
              </a:rPr>
              <a:t>2</a:t>
            </a:r>
          </a:p>
        </p:txBody>
      </p:sp>
      <p:sp>
        <p:nvSpPr>
          <p:cNvPr id="24" name="Text Box 7"/>
          <p:cNvSpPr txBox="1">
            <a:spLocks noChangeArrowheads="1"/>
          </p:cNvSpPr>
          <p:nvPr/>
        </p:nvSpPr>
        <p:spPr bwMode="auto">
          <a:xfrm>
            <a:off x="2357422" y="4214818"/>
            <a:ext cx="1820027"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smtClean="0">
                <a:solidFill>
                  <a:srgbClr val="000000"/>
                </a:solidFill>
                <a:latin typeface="Verdana" pitchFamily="32" charset="0"/>
                <a:ea typeface="DejaVu Sans" charset="0"/>
                <a:cs typeface="DejaVu Sans" charset="0"/>
              </a:rPr>
              <a:t>2:</a:t>
            </a:r>
            <a:r>
              <a:rPr lang="it-IT" b="1" i="1" dirty="0" smtClean="0">
                <a:solidFill>
                  <a:srgbClr val="000000"/>
                </a:solidFill>
                <a:latin typeface="Verdana" pitchFamily="32" charset="0"/>
                <a:ea typeface="DejaVu Sans" charset="0"/>
                <a:cs typeface="DejaVu Sans" charset="0"/>
              </a:rPr>
              <a:t> </a:t>
            </a:r>
            <a:r>
              <a:rPr lang="it-IT" sz="1800" b="1" i="1" dirty="0" smtClean="0">
                <a:solidFill>
                  <a:srgbClr val="000000"/>
                </a:solidFill>
                <a:latin typeface="Verdana" pitchFamily="32" charset="0"/>
                <a:ea typeface="DejaVu Sans" charset="0"/>
                <a:cs typeface="DejaVu Sans" charset="0"/>
              </a:rPr>
              <a:t>DIFF</a:t>
            </a:r>
            <a:r>
              <a:rPr lang="it-IT" sz="1800" i="1" dirty="0" smtClean="0">
                <a:solidFill>
                  <a:srgbClr val="000000"/>
                </a:solidFill>
                <a:latin typeface="Verdana" pitchFamily="32" charset="0"/>
                <a:ea typeface="DejaVu Sans" charset="0"/>
                <a:cs typeface="DejaVu Sans" charset="0"/>
              </a:rPr>
              <a:t>(I</a:t>
            </a:r>
            <a:r>
              <a:rPr lang="it-IT" i="1" baseline="-25000" dirty="0" smtClean="0">
                <a:solidFill>
                  <a:srgbClr val="000000"/>
                </a:solidFill>
                <a:latin typeface="Verdana" pitchFamily="32" charset="0"/>
                <a:ea typeface="DejaVu Sans" charset="0"/>
                <a:cs typeface="DejaVu Sans" charset="0"/>
              </a:rPr>
              <a:t>2</a:t>
            </a:r>
            <a:r>
              <a:rPr lang="it-IT" sz="1800" i="1" dirty="0" smtClean="0">
                <a:solidFill>
                  <a:srgbClr val="000000"/>
                </a:solidFill>
                <a:latin typeface="Verdana" pitchFamily="32" charset="0"/>
                <a:ea typeface="DejaVu Sans" charset="0"/>
                <a:cs typeface="DejaVu Sans" charset="0"/>
              </a:rPr>
              <a:t>,I</a:t>
            </a:r>
            <a:r>
              <a:rPr lang="it-IT" i="1" baseline="-25000" dirty="0" smtClean="0">
                <a:solidFill>
                  <a:srgbClr val="000000"/>
                </a:solidFill>
                <a:latin typeface="Verdana" pitchFamily="32" charset="0"/>
                <a:ea typeface="DejaVu Sans" charset="0"/>
                <a:cs typeface="DejaVu Sans" charset="0"/>
              </a:rPr>
              <a:t>1</a:t>
            </a:r>
            <a:r>
              <a:rPr lang="it-IT" sz="1800" i="1" dirty="0" smtClean="0">
                <a:solidFill>
                  <a:srgbClr val="000000"/>
                </a:solidFill>
                <a:latin typeface="Verdana" pitchFamily="32" charset="0"/>
                <a:ea typeface="DejaVu Sans" charset="0"/>
                <a:cs typeface="DejaVu Sans" charset="0"/>
              </a:rPr>
              <a:t>)</a:t>
            </a:r>
            <a:r>
              <a:rPr lang="it-IT" sz="1800" i="1" dirty="0">
                <a:solidFill>
                  <a:srgbClr val="000000"/>
                </a:solidFill>
                <a:latin typeface="Verdana" pitchFamily="32" charset="0"/>
                <a:ea typeface="DejaVu Sans" charset="0"/>
                <a:cs typeface="DejaVu Sans" charset="0"/>
              </a:rPr>
              <a:t>‏</a:t>
            </a:r>
          </a:p>
        </p:txBody>
      </p:sp>
      <p:sp>
        <p:nvSpPr>
          <p:cNvPr id="25" name="Text Box 8"/>
          <p:cNvSpPr txBox="1">
            <a:spLocks noChangeArrowheads="1"/>
          </p:cNvSpPr>
          <p:nvPr/>
        </p:nvSpPr>
        <p:spPr bwMode="auto">
          <a:xfrm>
            <a:off x="5575304" y="4098962"/>
            <a:ext cx="3282944" cy="758798"/>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Project (</a:t>
            </a:r>
            <a:r>
              <a:rPr lang="it-IT" sz="1600" dirty="0" err="1">
                <a:solidFill>
                  <a:srgbClr val="000000"/>
                </a:solidFill>
                <a:latin typeface="Verdana" pitchFamily="32" charset="0"/>
                <a:ea typeface="DejaVu Sans" charset="0"/>
                <a:cs typeface="DejaVu Sans" charset="0"/>
              </a:rPr>
              <a:t>MGRID*</a:t>
            </a:r>
            <a:r>
              <a:rPr lang="it-IT" sz="16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600" dirty="0">
                <a:solidFill>
                  <a:srgbClr val="000000"/>
                </a:solidFill>
                <a:latin typeface="Verdana" pitchFamily="32" charset="0"/>
                <a:ea typeface="DejaVu Sans" charset="0"/>
                <a:cs typeface="DejaVu Sans" charset="0"/>
              </a:rPr>
              <a:t>Manager (SSN, </a:t>
            </a:r>
            <a:r>
              <a:rPr lang="it-IT" sz="1600" u="sng" dirty="0">
                <a:solidFill>
                  <a:srgbClr val="000000"/>
                </a:solidFill>
                <a:latin typeface="Verdana" pitchFamily="32" charset="0"/>
                <a:ea typeface="DejaVu Sans" charset="0"/>
                <a:cs typeface="DejaVu Sans" charset="0"/>
              </a:rPr>
              <a:t>EID</a:t>
            </a:r>
            <a:r>
              <a:rPr lang="it-IT" sz="1600" dirty="0">
                <a:solidFill>
                  <a:srgbClr val="000000"/>
                </a:solidFill>
                <a:latin typeface="Verdana" pitchFamily="32" charset="0"/>
                <a:ea typeface="DejaVu Sans" charset="0"/>
                <a:cs typeface="DejaVu Sans" charset="0"/>
              </a:rPr>
              <a:t>, </a:t>
            </a:r>
            <a:r>
              <a:rPr lang="it-IT" sz="1600" dirty="0" err="1">
                <a:solidFill>
                  <a:srgbClr val="000000"/>
                </a:solidFill>
                <a:latin typeface="Verdana" pitchFamily="32" charset="0"/>
                <a:ea typeface="DejaVu Sans" charset="0"/>
                <a:cs typeface="DejaVu Sans" charset="0"/>
              </a:rPr>
              <a:t>Degree</a:t>
            </a:r>
            <a:r>
              <a:rPr lang="it-IT" sz="1600" dirty="0">
                <a:solidFill>
                  <a:srgbClr val="000000"/>
                </a:solidFill>
                <a:latin typeface="Verdana" pitchFamily="32" charset="0"/>
                <a:ea typeface="DejaVu Sans" charset="0"/>
                <a:cs typeface="DejaVu Sans" charset="0"/>
              </a:rPr>
              <a:t>)</a:t>
            </a:r>
            <a:r>
              <a:rPr lang="it-IT" sz="1800" dirty="0">
                <a:solidFill>
                  <a:srgbClr val="000000"/>
                </a:solidFill>
                <a:latin typeface="Verdana" pitchFamily="32" charset="0"/>
                <a:ea typeface="DejaVu Sans" charset="0"/>
                <a:cs typeface="DejaVu Sans" charset="0"/>
              </a:rPr>
              <a:t>‏</a:t>
            </a:r>
          </a:p>
        </p:txBody>
      </p:sp>
      <p:sp>
        <p:nvSpPr>
          <p:cNvPr id="26" name="Text Box 9"/>
          <p:cNvSpPr txBox="1">
            <a:spLocks noChangeArrowheads="1"/>
          </p:cNvSpPr>
          <p:nvPr/>
        </p:nvSpPr>
        <p:spPr bwMode="auto">
          <a:xfrm>
            <a:off x="5572132" y="3670334"/>
            <a:ext cx="871515" cy="371513"/>
          </a:xfrm>
          <a:prstGeom prst="rect">
            <a:avLst/>
          </a:prstGeom>
          <a:noFill/>
          <a:ln w="9525">
            <a:noFill/>
            <a:round/>
            <a:headEnd/>
            <a:tailEnd/>
          </a:ln>
          <a:effectLst/>
        </p:spPr>
        <p:txBody>
          <a:bodyPr wrap="squar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smtClean="0">
                <a:solidFill>
                  <a:srgbClr val="000000"/>
                </a:solidFill>
                <a:latin typeface="Verdana" pitchFamily="32" charset="0"/>
                <a:ea typeface="DejaVu Sans" charset="0"/>
                <a:cs typeface="DejaVu Sans" charset="0"/>
              </a:rPr>
              <a:t> G</a:t>
            </a:r>
            <a:r>
              <a:rPr lang="it-IT" sz="1800" b="1" baseline="-25000" dirty="0" smtClean="0">
                <a:solidFill>
                  <a:srgbClr val="000000"/>
                </a:solidFill>
                <a:latin typeface="Verdana" pitchFamily="32" charset="0"/>
                <a:ea typeface="DejaVu Sans" charset="0"/>
                <a:cs typeface="DejaVu Sans" charset="0"/>
              </a:rPr>
              <a:t>2</a:t>
            </a:r>
            <a:r>
              <a:rPr lang="it-IT" sz="1800" b="1" dirty="0">
                <a:solidFill>
                  <a:srgbClr val="000000"/>
                </a:solidFill>
                <a:latin typeface="Verdana" pitchFamily="32" charset="0"/>
                <a:ea typeface="DejaVu Sans" charset="0"/>
                <a:cs typeface="DejaVu Sans" charset="0"/>
              </a:rPr>
              <a:t>’</a:t>
            </a:r>
            <a:r>
              <a:rPr lang="it-IT" sz="1800" b="1" baseline="30000" dirty="0">
                <a:solidFill>
                  <a:srgbClr val="000000"/>
                </a:solidFill>
                <a:latin typeface="Verdana" pitchFamily="32" charset="0"/>
                <a:ea typeface="DejaVu Sans" charset="0"/>
                <a:cs typeface="DejaVu Sans" charset="0"/>
              </a:rPr>
              <a:t>+</a:t>
            </a:r>
          </a:p>
        </p:txBody>
      </p:sp>
      <p:sp>
        <p:nvSpPr>
          <p:cNvPr id="29" name="Line 12"/>
          <p:cNvSpPr>
            <a:spLocks noChangeShapeType="1"/>
          </p:cNvSpPr>
          <p:nvPr/>
        </p:nvSpPr>
        <p:spPr bwMode="auto">
          <a:xfrm flipH="1">
            <a:off x="1857356" y="3000372"/>
            <a:ext cx="1095394" cy="101578"/>
          </a:xfrm>
          <a:prstGeom prst="line">
            <a:avLst/>
          </a:prstGeom>
          <a:noFill/>
          <a:ln w="9360">
            <a:solidFill>
              <a:srgbClr val="000000"/>
            </a:solidFill>
            <a:miter lim="800000"/>
            <a:headEnd/>
            <a:tailEnd type="triangle" w="med" len="med"/>
          </a:ln>
          <a:effectLst/>
        </p:spPr>
        <p:txBody>
          <a:bodyPr/>
          <a:lstStyle/>
          <a:p>
            <a:endParaRPr lang="en-US"/>
          </a:p>
        </p:txBody>
      </p:sp>
      <p:sp>
        <p:nvSpPr>
          <p:cNvPr id="30" name="Line 13"/>
          <p:cNvSpPr>
            <a:spLocks noChangeShapeType="1"/>
          </p:cNvSpPr>
          <p:nvPr/>
        </p:nvSpPr>
        <p:spPr bwMode="auto">
          <a:xfrm flipH="1">
            <a:off x="2662238" y="5776932"/>
            <a:ext cx="327025" cy="144463"/>
          </a:xfrm>
          <a:prstGeom prst="line">
            <a:avLst/>
          </a:prstGeom>
          <a:noFill/>
          <a:ln w="9360">
            <a:solidFill>
              <a:srgbClr val="000000"/>
            </a:solidFill>
            <a:miter lim="800000"/>
            <a:headEnd/>
            <a:tailEnd type="triangle" w="med" len="med"/>
          </a:ln>
          <a:effectLst/>
        </p:spPr>
        <p:txBody>
          <a:bodyPr/>
          <a:lstStyle/>
          <a:p>
            <a:endParaRPr lang="en-US"/>
          </a:p>
        </p:txBody>
      </p:sp>
      <p:sp>
        <p:nvSpPr>
          <p:cNvPr id="31" name="Line 14"/>
          <p:cNvSpPr>
            <a:spLocks noChangeShapeType="1"/>
          </p:cNvSpPr>
          <p:nvPr/>
        </p:nvSpPr>
        <p:spPr bwMode="auto">
          <a:xfrm>
            <a:off x="6980272" y="4426012"/>
            <a:ext cx="419829" cy="71437"/>
          </a:xfrm>
          <a:prstGeom prst="line">
            <a:avLst/>
          </a:prstGeom>
          <a:noFill/>
          <a:ln w="9360">
            <a:solidFill>
              <a:srgbClr val="000000"/>
            </a:solidFill>
            <a:miter lim="800000"/>
            <a:headEnd/>
            <a:tailEnd type="triangle" w="med" len="med"/>
          </a:ln>
          <a:effectLst/>
        </p:spPr>
        <p:txBody>
          <a:bodyPr/>
          <a:lstStyle/>
          <a:p>
            <a:endParaRPr lang="en-US"/>
          </a:p>
        </p:txBody>
      </p:sp>
      <p:sp>
        <p:nvSpPr>
          <p:cNvPr id="35" name="Text Box 18"/>
          <p:cNvSpPr txBox="1">
            <a:spLocks noChangeArrowheads="1"/>
          </p:cNvSpPr>
          <p:nvPr/>
        </p:nvSpPr>
        <p:spPr bwMode="auto">
          <a:xfrm>
            <a:off x="1009650" y="1701820"/>
            <a:ext cx="7015360"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err="1">
                <a:solidFill>
                  <a:srgbClr val="000000"/>
                </a:solidFill>
                <a:latin typeface="Verdana" pitchFamily="32" charset="0"/>
                <a:ea typeface="DejaVu Sans" charset="0"/>
                <a:cs typeface="DejaVu Sans" charset="0"/>
              </a:rPr>
              <a:t>Step</a:t>
            </a:r>
            <a:r>
              <a:rPr lang="it-IT" sz="1800" b="1" dirty="0">
                <a:solidFill>
                  <a:srgbClr val="000000"/>
                </a:solidFill>
                <a:latin typeface="Verdana" pitchFamily="32" charset="0"/>
                <a:ea typeface="DejaVu Sans" charset="0"/>
                <a:cs typeface="DejaVu Sans" charset="0"/>
              </a:rPr>
              <a:t> </a:t>
            </a:r>
            <a:r>
              <a:rPr lang="it-IT" sz="1800" b="1" dirty="0" smtClean="0">
                <a:solidFill>
                  <a:srgbClr val="000000"/>
                </a:solidFill>
                <a:latin typeface="Verdana" pitchFamily="32" charset="0"/>
                <a:ea typeface="DejaVu Sans" charset="0"/>
                <a:cs typeface="DejaVu Sans" charset="0"/>
              </a:rPr>
              <a:t>2</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difference</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between</a:t>
            </a:r>
            <a:r>
              <a:rPr lang="it-IT" sz="1800" dirty="0">
                <a:solidFill>
                  <a:srgbClr val="000000"/>
                </a:solidFill>
                <a:latin typeface="Verdana" pitchFamily="32" charset="0"/>
                <a:ea typeface="DejaVu Sans" charset="0"/>
                <a:cs typeface="DejaVu Sans" charset="0"/>
              </a:rPr>
              <a:t> the </a:t>
            </a:r>
            <a:r>
              <a:rPr lang="it-IT" sz="1800" dirty="0" err="1">
                <a:solidFill>
                  <a:srgbClr val="000000"/>
                </a:solidFill>
                <a:latin typeface="Verdana" pitchFamily="32" charset="0"/>
                <a:ea typeface="DejaVu Sans" charset="0"/>
                <a:cs typeface="DejaVu Sans" charset="0"/>
              </a:rPr>
              <a:t>implementation</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schemas</a:t>
            </a:r>
            <a:r>
              <a:rPr lang="it-IT" sz="1800" dirty="0">
                <a:solidFill>
                  <a:srgbClr val="000000"/>
                </a:solidFill>
                <a:latin typeface="Verdana" pitchFamily="32" charset="0"/>
                <a:ea typeface="DejaVu Sans" charset="0"/>
                <a:cs typeface="DejaVu Sans" charset="0"/>
              </a:rPr>
              <a:t>.</a:t>
            </a:r>
          </a:p>
        </p:txBody>
      </p:sp>
      <p:sp>
        <p:nvSpPr>
          <p:cNvPr id="37" name="Freccia a destra 36"/>
          <p:cNvSpPr/>
          <p:nvPr/>
        </p:nvSpPr>
        <p:spPr>
          <a:xfrm>
            <a:off x="4429124" y="4286256"/>
            <a:ext cx="92869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ccia a destra 22"/>
          <p:cNvSpPr/>
          <p:nvPr/>
        </p:nvSpPr>
        <p:spPr>
          <a:xfrm rot="2325214">
            <a:off x="1365478" y="3712518"/>
            <a:ext cx="1213073" cy="2245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ccia a destra 32"/>
          <p:cNvSpPr/>
          <p:nvPr/>
        </p:nvSpPr>
        <p:spPr>
          <a:xfrm rot="20094500">
            <a:off x="1276227" y="4747187"/>
            <a:ext cx="1213073" cy="2245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egnaposto numero diapositiva 26"/>
          <p:cNvSpPr>
            <a:spLocks noGrp="1"/>
          </p:cNvSpPr>
          <p:nvPr>
            <p:ph type="sldNum" sz="quarter" idx="12"/>
          </p:nvPr>
        </p:nvSpPr>
        <p:spPr/>
        <p:txBody>
          <a:bodyPr/>
          <a:lstStyle/>
          <a:p>
            <a:fld id="{BED2C276-3801-4574-88C4-F615FF34F822}" type="slidenum">
              <a:rPr lang="en-US" smtClean="0"/>
              <a:pPr/>
              <a:t>56</a:t>
            </a:fld>
            <a:endParaRPr lang="en-US"/>
          </a:p>
        </p:txBody>
      </p:sp>
      <p:sp>
        <p:nvSpPr>
          <p:cNvPr id="28" name="Segnaposto piè di pagina 27"/>
          <p:cNvSpPr>
            <a:spLocks noGrp="1"/>
          </p:cNvSpPr>
          <p:nvPr>
            <p:ph type="ftr" sz="quarter" idx="11"/>
          </p:nvPr>
        </p:nvSpPr>
        <p:spPr/>
        <p:txBody>
          <a:bodyPr/>
          <a:lstStyle/>
          <a:p>
            <a:r>
              <a:rPr lang="en-US" smtClean="0"/>
              <a:t>Università Roma Tre</a:t>
            </a:r>
            <a:endParaRPr lang="en-US" dirty="0"/>
          </a:p>
        </p:txBody>
      </p:sp>
      <p:sp>
        <p:nvSpPr>
          <p:cNvPr id="32" name="Segnaposto data 31"/>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Round-trip solving script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2924175" y="2067719"/>
            <a:ext cx="3295650" cy="4124325"/>
          </a:xfrm>
          <a:prstGeom prst="rect">
            <a:avLst/>
          </a:prstGeom>
          <a:noFill/>
          <a:ln w="9525">
            <a:solidFill>
              <a:schemeClr val="tx2"/>
            </a:solidFill>
            <a:miter lim="800000"/>
            <a:headEnd/>
            <a:tailEnd/>
          </a:ln>
          <a:effectLst/>
        </p:spPr>
      </p:pic>
      <p:sp>
        <p:nvSpPr>
          <p:cNvPr id="6" name="Segnaposto numero diapositiva 5"/>
          <p:cNvSpPr>
            <a:spLocks noGrp="1"/>
          </p:cNvSpPr>
          <p:nvPr>
            <p:ph type="sldNum" sz="quarter" idx="12"/>
          </p:nvPr>
        </p:nvSpPr>
        <p:spPr/>
        <p:txBody>
          <a:bodyPr/>
          <a:lstStyle/>
          <a:p>
            <a:fld id="{BED2C276-3801-4574-88C4-F615FF34F822}" type="slidenum">
              <a:rPr lang="en-US" smtClean="0"/>
              <a:pPr/>
              <a:t>57</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
        <p:nvSpPr>
          <p:cNvPr id="9" name="Rettangolo 8"/>
          <p:cNvSpPr/>
          <p:nvPr/>
        </p:nvSpPr>
        <p:spPr>
          <a:xfrm>
            <a:off x="3786182" y="3214686"/>
            <a:ext cx="1071570" cy="1643074"/>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Example</a:t>
            </a:r>
            <a:endParaRPr lang="en-US" dirty="0"/>
          </a:p>
        </p:txBody>
      </p:sp>
      <p:sp>
        <p:nvSpPr>
          <p:cNvPr id="4" name="Text Box 2"/>
          <p:cNvSpPr txBox="1">
            <a:spLocks noChangeArrowheads="1"/>
          </p:cNvSpPr>
          <p:nvPr/>
        </p:nvSpPr>
        <p:spPr bwMode="auto">
          <a:xfrm>
            <a:off x="1868524" y="1703409"/>
            <a:ext cx="5840871"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err="1">
                <a:solidFill>
                  <a:srgbClr val="000000"/>
                </a:solidFill>
                <a:latin typeface="Verdana" pitchFamily="32" charset="0"/>
                <a:ea typeface="DejaVu Sans" charset="0"/>
                <a:cs typeface="DejaVu Sans" charset="0"/>
              </a:rPr>
              <a:t>Step</a:t>
            </a:r>
            <a:r>
              <a:rPr lang="it-IT" sz="1800" b="1" dirty="0">
                <a:solidFill>
                  <a:srgbClr val="000000"/>
                </a:solidFill>
                <a:latin typeface="Verdana" pitchFamily="32" charset="0"/>
                <a:ea typeface="DejaVu Sans" charset="0"/>
                <a:cs typeface="DejaVu Sans" charset="0"/>
              </a:rPr>
              <a:t> </a:t>
            </a:r>
            <a:r>
              <a:rPr lang="it-IT" sz="1800" b="1" dirty="0" smtClean="0">
                <a:solidFill>
                  <a:srgbClr val="000000"/>
                </a:solidFill>
                <a:latin typeface="Verdana" pitchFamily="32" charset="0"/>
                <a:ea typeface="DejaVu Sans" charset="0"/>
                <a:cs typeface="DejaVu Sans" charset="0"/>
              </a:rPr>
              <a:t>3-4</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inversion</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of</a:t>
            </a:r>
            <a:r>
              <a:rPr lang="it-IT" sz="1800" dirty="0">
                <a:solidFill>
                  <a:srgbClr val="000000"/>
                </a:solidFill>
                <a:latin typeface="Verdana" pitchFamily="32" charset="0"/>
                <a:ea typeface="DejaVu Sans" charset="0"/>
                <a:cs typeface="DejaVu Sans" charset="0"/>
              </a:rPr>
              <a:t> the </a:t>
            </a:r>
            <a:r>
              <a:rPr lang="it-IT" sz="1800" dirty="0" err="1">
                <a:solidFill>
                  <a:srgbClr val="000000"/>
                </a:solidFill>
                <a:latin typeface="Verdana" pitchFamily="32" charset="0"/>
                <a:ea typeface="DejaVu Sans" charset="0"/>
                <a:cs typeface="DejaVu Sans" charset="0"/>
              </a:rPr>
              <a:t>two</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semidifferences</a:t>
            </a:r>
            <a:r>
              <a:rPr lang="it-IT" sz="1800" dirty="0">
                <a:solidFill>
                  <a:srgbClr val="000000"/>
                </a:solidFill>
                <a:latin typeface="Verdana" pitchFamily="32" charset="0"/>
                <a:ea typeface="DejaVu Sans" charset="0"/>
                <a:cs typeface="DejaVu Sans" charset="0"/>
              </a:rPr>
              <a:t>.</a:t>
            </a:r>
          </a:p>
        </p:txBody>
      </p:sp>
      <p:sp>
        <p:nvSpPr>
          <p:cNvPr id="5" name="Text Box 3"/>
          <p:cNvSpPr txBox="1">
            <a:spLocks noChangeArrowheads="1"/>
          </p:cNvSpPr>
          <p:nvPr/>
        </p:nvSpPr>
        <p:spPr bwMode="auto">
          <a:xfrm>
            <a:off x="427074" y="2514622"/>
            <a:ext cx="4140200" cy="860425"/>
          </a:xfrm>
          <a:prstGeom prst="rect">
            <a:avLst/>
          </a:prstGeom>
          <a:noFill/>
          <a:ln w="9525">
            <a:noFill/>
            <a:round/>
            <a:headEnd/>
            <a:tailEnd/>
          </a:ln>
          <a:effectLst/>
        </p:spPr>
        <p:txBody>
          <a:bodyPr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err="1">
                <a:solidFill>
                  <a:srgbClr val="000000"/>
                </a:solidFill>
                <a:latin typeface="Verdana" pitchFamily="32" charset="0"/>
                <a:ea typeface="DejaVu Sans" charset="0"/>
                <a:cs typeface="DejaVu Sans" charset="0"/>
              </a:rPr>
              <a:t>Project</a:t>
            </a:r>
            <a:r>
              <a:rPr lang="it-IT" sz="1800" baseline="-25000" dirty="0" err="1">
                <a:solidFill>
                  <a:srgbClr val="000000"/>
                </a:solidFill>
                <a:latin typeface="Verdana" pitchFamily="32" charset="0"/>
                <a:ea typeface="DejaVu Sans" charset="0"/>
                <a:cs typeface="DejaVu Sans" charset="0"/>
              </a:rPr>
              <a:t>stub</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MGRID*</a:t>
            </a:r>
            <a:r>
              <a:rPr lang="it-IT" sz="18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err="1">
                <a:solidFill>
                  <a:srgbClr val="000000"/>
                </a:solidFill>
                <a:latin typeface="Verdana" pitchFamily="32" charset="0"/>
                <a:ea typeface="DejaVu Sans" charset="0"/>
                <a:cs typeface="DejaVu Sans" charset="0"/>
              </a:rPr>
              <a:t>Manager</a:t>
            </a:r>
            <a:r>
              <a:rPr lang="it-IT" sz="1800" baseline="-25000" dirty="0" err="1">
                <a:solidFill>
                  <a:srgbClr val="000000"/>
                </a:solidFill>
                <a:latin typeface="Verdana" pitchFamily="32" charset="0"/>
                <a:ea typeface="DejaVu Sans" charset="0"/>
                <a:cs typeface="DejaVu Sans" charset="0"/>
              </a:rPr>
              <a:t>stub</a:t>
            </a:r>
            <a:r>
              <a:rPr lang="it-IT" sz="1800" dirty="0">
                <a:solidFill>
                  <a:srgbClr val="000000"/>
                </a:solidFill>
                <a:latin typeface="Verdana" pitchFamily="32" charset="0"/>
                <a:ea typeface="DejaVu Sans" charset="0"/>
                <a:cs typeface="DejaVu Sans" charset="0"/>
              </a:rPr>
              <a:t> (SSN, </a:t>
            </a:r>
            <a:r>
              <a:rPr lang="it-IT" sz="1800" u="sng" dirty="0">
                <a:solidFill>
                  <a:srgbClr val="000000"/>
                </a:solidFill>
                <a:latin typeface="Verdana" pitchFamily="32" charset="0"/>
                <a:ea typeface="DejaVu Sans" charset="0"/>
                <a:cs typeface="DejaVu Sans" charset="0"/>
              </a:rPr>
              <a:t>EID</a:t>
            </a:r>
            <a:r>
              <a:rPr lang="it-IT" sz="1800" dirty="0">
                <a:solidFill>
                  <a:srgbClr val="000000"/>
                </a:solidFill>
                <a:latin typeface="Verdana" pitchFamily="32" charset="0"/>
                <a:ea typeface="DejaVu Sans" charset="0"/>
                <a:cs typeface="DejaVu Sans" charset="0"/>
              </a:rPr>
              <a:t>, </a:t>
            </a:r>
            <a:r>
              <a:rPr lang="it-IT" sz="1800" dirty="0" err="1">
                <a:solidFill>
                  <a:srgbClr val="000000"/>
                </a:solidFill>
                <a:latin typeface="Verdana" pitchFamily="32" charset="0"/>
                <a:ea typeface="DejaVu Sans" charset="0"/>
                <a:cs typeface="DejaVu Sans" charset="0"/>
              </a:rPr>
              <a:t>Degree</a:t>
            </a:r>
            <a:r>
              <a:rPr lang="it-IT" sz="1800" dirty="0">
                <a:solidFill>
                  <a:srgbClr val="000000"/>
                </a:solidFill>
                <a:latin typeface="Verdana" pitchFamily="32" charset="0"/>
                <a:ea typeface="DejaVu Sans" charset="0"/>
                <a:cs typeface="DejaVu Sans" charset="0"/>
              </a:rPr>
              <a:t>)‏</a:t>
            </a:r>
          </a:p>
        </p:txBody>
      </p:sp>
      <p:sp>
        <p:nvSpPr>
          <p:cNvPr id="6" name="Text Box 4"/>
          <p:cNvSpPr txBox="1">
            <a:spLocks noChangeArrowheads="1"/>
          </p:cNvSpPr>
          <p:nvPr/>
        </p:nvSpPr>
        <p:spPr bwMode="auto">
          <a:xfrm>
            <a:off x="552486" y="2117747"/>
            <a:ext cx="650875"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G</a:t>
            </a:r>
            <a:r>
              <a:rPr lang="it-IT" sz="1800" b="1" baseline="-25000">
                <a:solidFill>
                  <a:srgbClr val="000000"/>
                </a:solidFill>
                <a:latin typeface="Verdana" pitchFamily="32" charset="0"/>
                <a:ea typeface="DejaVu Sans" charset="0"/>
                <a:cs typeface="DejaVu Sans" charset="0"/>
              </a:rPr>
              <a:t>2</a:t>
            </a:r>
            <a:r>
              <a:rPr lang="it-IT" sz="1800" b="1">
                <a:solidFill>
                  <a:srgbClr val="000000"/>
                </a:solidFill>
                <a:latin typeface="Verdana" pitchFamily="32" charset="0"/>
                <a:ea typeface="DejaVu Sans" charset="0"/>
                <a:cs typeface="DejaVu Sans" charset="0"/>
              </a:rPr>
              <a:t>’</a:t>
            </a:r>
            <a:r>
              <a:rPr lang="it-IT" sz="1800" b="1" baseline="30000">
                <a:solidFill>
                  <a:srgbClr val="000000"/>
                </a:solidFill>
                <a:latin typeface="Verdana" pitchFamily="32" charset="0"/>
                <a:ea typeface="DejaVu Sans" charset="0"/>
                <a:cs typeface="DejaVu Sans" charset="0"/>
              </a:rPr>
              <a:t>+</a:t>
            </a:r>
          </a:p>
        </p:txBody>
      </p:sp>
      <p:sp>
        <p:nvSpPr>
          <p:cNvPr id="7" name="Text Box 5"/>
          <p:cNvSpPr txBox="1">
            <a:spLocks noChangeArrowheads="1"/>
          </p:cNvSpPr>
          <p:nvPr/>
        </p:nvSpPr>
        <p:spPr bwMode="auto">
          <a:xfrm>
            <a:off x="5575336" y="2538434"/>
            <a:ext cx="3425820" cy="789576"/>
          </a:xfrm>
          <a:prstGeom prst="rect">
            <a:avLst/>
          </a:prstGeom>
          <a:noFill/>
          <a:ln w="9525">
            <a:noFill/>
            <a:round/>
            <a:headEnd/>
            <a:tailEnd/>
          </a:ln>
          <a:effectLst/>
        </p:spPr>
        <p:txBody>
          <a:bodyPr wrap="square" lIns="90000" tIns="46800" rIns="90000" bIns="46800">
            <a:spAutoFit/>
          </a:bodyPr>
          <a:lstStyle/>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err="1" smtClean="0">
                <a:solidFill>
                  <a:srgbClr val="000000"/>
                </a:solidFill>
                <a:latin typeface="Verdana" pitchFamily="32" charset="0"/>
                <a:ea typeface="DejaVu Sans" charset="0"/>
                <a:cs typeface="DejaVu Sans" charset="0"/>
              </a:rPr>
              <a:t>Project</a:t>
            </a:r>
            <a:r>
              <a:rPr lang="it-IT" sz="1800" baseline="-25000" dirty="0" err="1" smtClean="0">
                <a:solidFill>
                  <a:srgbClr val="000000"/>
                </a:solidFill>
                <a:latin typeface="Verdana" pitchFamily="32" charset="0"/>
                <a:ea typeface="DejaVu Sans" charset="0"/>
                <a:cs typeface="DejaVu Sans" charset="0"/>
              </a:rPr>
              <a:t>stub</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a:t>
            </a:r>
            <a:r>
              <a:rPr lang="it-IT" sz="1800" dirty="0" err="1">
                <a:solidFill>
                  <a:srgbClr val="000000"/>
                </a:solidFill>
                <a:latin typeface="Verdana" pitchFamily="32" charset="0"/>
                <a:ea typeface="DejaVu Sans" charset="0"/>
                <a:cs typeface="DejaVu Sans" charset="0"/>
              </a:rPr>
              <a:t>MGRSSN*</a:t>
            </a:r>
            <a:r>
              <a:rPr lang="it-IT" sz="1800" dirty="0">
                <a:solidFill>
                  <a:srgbClr val="000000"/>
                </a:solidFill>
                <a:latin typeface="Verdana" pitchFamily="32" charset="0"/>
                <a:ea typeface="DejaVu Sans" charset="0"/>
                <a:cs typeface="DejaVu Sans" charset="0"/>
              </a:rPr>
              <a:t>)‏</a:t>
            </a:r>
          </a:p>
          <a:p>
            <a:pPr>
              <a:spcBef>
                <a:spcPts val="1125"/>
              </a:spcBef>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err="1">
                <a:solidFill>
                  <a:srgbClr val="000000"/>
                </a:solidFill>
                <a:latin typeface="Verdana" pitchFamily="32" charset="0"/>
                <a:ea typeface="DejaVu Sans" charset="0"/>
                <a:cs typeface="DejaVu Sans" charset="0"/>
              </a:rPr>
              <a:t>Manager</a:t>
            </a:r>
            <a:r>
              <a:rPr lang="it-IT" sz="1800" baseline="-25000" dirty="0" err="1">
                <a:solidFill>
                  <a:srgbClr val="000000"/>
                </a:solidFill>
                <a:latin typeface="Verdana" pitchFamily="32" charset="0"/>
                <a:ea typeface="DejaVu Sans" charset="0"/>
                <a:cs typeface="DejaVu Sans" charset="0"/>
              </a:rPr>
              <a:t>stub</a:t>
            </a:r>
            <a:r>
              <a:rPr lang="it-IT" sz="1800" dirty="0">
                <a:solidFill>
                  <a:srgbClr val="000000"/>
                </a:solidFill>
                <a:latin typeface="Verdana" pitchFamily="32" charset="0"/>
                <a:ea typeface="DejaVu Sans" charset="0"/>
                <a:cs typeface="DejaVu Sans" charset="0"/>
              </a:rPr>
              <a:t> (</a:t>
            </a:r>
            <a:r>
              <a:rPr lang="it-IT" sz="1800" u="sng" dirty="0">
                <a:solidFill>
                  <a:srgbClr val="000000"/>
                </a:solidFill>
                <a:latin typeface="Verdana" pitchFamily="32" charset="0"/>
                <a:ea typeface="DejaVu Sans" charset="0"/>
                <a:cs typeface="DejaVu Sans" charset="0"/>
              </a:rPr>
              <a:t>SSN</a:t>
            </a:r>
            <a:r>
              <a:rPr lang="it-IT" sz="1800" dirty="0">
                <a:solidFill>
                  <a:srgbClr val="000000"/>
                </a:solidFill>
                <a:latin typeface="Verdana" pitchFamily="32" charset="0"/>
                <a:ea typeface="DejaVu Sans" charset="0"/>
                <a:cs typeface="DejaVu Sans" charset="0"/>
              </a:rPr>
              <a:t>, EID)‏</a:t>
            </a:r>
          </a:p>
        </p:txBody>
      </p:sp>
      <p:sp>
        <p:nvSpPr>
          <p:cNvPr id="8" name="Text Box 6"/>
          <p:cNvSpPr txBox="1">
            <a:spLocks noChangeArrowheads="1"/>
          </p:cNvSpPr>
          <p:nvPr/>
        </p:nvSpPr>
        <p:spPr bwMode="auto">
          <a:xfrm>
            <a:off x="5695986" y="2141559"/>
            <a:ext cx="601663"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G</a:t>
            </a:r>
            <a:r>
              <a:rPr lang="it-IT" sz="1800" b="1" baseline="-25000">
                <a:solidFill>
                  <a:srgbClr val="000000"/>
                </a:solidFill>
                <a:latin typeface="Verdana" pitchFamily="32" charset="0"/>
                <a:ea typeface="DejaVu Sans" charset="0"/>
                <a:cs typeface="DejaVu Sans" charset="0"/>
              </a:rPr>
              <a:t>2</a:t>
            </a:r>
            <a:r>
              <a:rPr lang="it-IT" sz="1800" b="1">
                <a:solidFill>
                  <a:srgbClr val="000000"/>
                </a:solidFill>
                <a:latin typeface="Verdana" pitchFamily="32" charset="0"/>
                <a:ea typeface="DejaVu Sans" charset="0"/>
                <a:cs typeface="DejaVu Sans" charset="0"/>
              </a:rPr>
              <a:t>’</a:t>
            </a:r>
            <a:r>
              <a:rPr lang="it-IT" sz="1800" b="1" baseline="30000">
                <a:solidFill>
                  <a:srgbClr val="000000"/>
                </a:solidFill>
                <a:latin typeface="Verdana" pitchFamily="32" charset="0"/>
                <a:ea typeface="DejaVu Sans" charset="0"/>
                <a:cs typeface="DejaVu Sans" charset="0"/>
              </a:rPr>
              <a:t>-</a:t>
            </a:r>
          </a:p>
        </p:txBody>
      </p:sp>
      <p:sp>
        <p:nvSpPr>
          <p:cNvPr id="9" name="AutoShape 7"/>
          <p:cNvSpPr>
            <a:spLocks noChangeArrowheads="1"/>
          </p:cNvSpPr>
          <p:nvPr/>
        </p:nvSpPr>
        <p:spPr bwMode="auto">
          <a:xfrm>
            <a:off x="1076361" y="4465659"/>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r>
              <a:rPr lang="it-IT" sz="1800" baseline="-25000">
                <a:solidFill>
                  <a:srgbClr val="000000"/>
                </a:solidFill>
                <a:latin typeface="Verdana" pitchFamily="32" charset="0"/>
                <a:ea typeface="DejaVu Sans" charset="0"/>
                <a:cs typeface="DejaVu Sans" charset="0"/>
              </a:rPr>
              <a:t>stub</a:t>
            </a:r>
          </a:p>
        </p:txBody>
      </p:sp>
      <p:sp>
        <p:nvSpPr>
          <p:cNvPr id="10" name="AutoShape 8"/>
          <p:cNvSpPr>
            <a:spLocks noChangeArrowheads="1"/>
          </p:cNvSpPr>
          <p:nvPr/>
        </p:nvSpPr>
        <p:spPr bwMode="auto">
          <a:xfrm>
            <a:off x="1076361" y="6049984"/>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Manager</a:t>
            </a:r>
            <a:r>
              <a:rPr lang="it-IT" sz="1800" baseline="-25000">
                <a:solidFill>
                  <a:srgbClr val="000000"/>
                </a:solidFill>
                <a:latin typeface="Verdana" pitchFamily="32" charset="0"/>
                <a:ea typeface="DejaVu Sans" charset="0"/>
                <a:cs typeface="DejaVu Sans" charset="0"/>
              </a:rPr>
              <a:t>stub</a:t>
            </a:r>
          </a:p>
        </p:txBody>
      </p:sp>
      <p:sp>
        <p:nvSpPr>
          <p:cNvPr id="11" name="AutoShape 9"/>
          <p:cNvSpPr>
            <a:spLocks noChangeArrowheads="1"/>
          </p:cNvSpPr>
          <p:nvPr/>
        </p:nvSpPr>
        <p:spPr bwMode="auto">
          <a:xfrm>
            <a:off x="1436724" y="5330847"/>
            <a:ext cx="755650" cy="395287"/>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12" name="AutoShape 10"/>
          <p:cNvCxnSpPr>
            <a:cxnSpLocks noChangeShapeType="1"/>
            <a:stCxn id="10" idx="0"/>
            <a:endCxn id="11" idx="2"/>
          </p:cNvCxnSpPr>
          <p:nvPr/>
        </p:nvCxnSpPr>
        <p:spPr bwMode="auto">
          <a:xfrm flipV="1">
            <a:off x="1814549" y="5726134"/>
            <a:ext cx="1587" cy="323850"/>
          </a:xfrm>
          <a:prstGeom prst="straightConnector1">
            <a:avLst/>
          </a:prstGeom>
          <a:noFill/>
          <a:ln w="9360">
            <a:solidFill>
              <a:srgbClr val="000000"/>
            </a:solidFill>
            <a:miter lim="800000"/>
            <a:headEnd/>
            <a:tailEnd/>
          </a:ln>
          <a:effectLst/>
        </p:spPr>
      </p:cxnSp>
      <p:cxnSp>
        <p:nvCxnSpPr>
          <p:cNvPr id="13" name="AutoShape 11"/>
          <p:cNvCxnSpPr>
            <a:cxnSpLocks noChangeShapeType="1"/>
            <a:stCxn id="11" idx="0"/>
            <a:endCxn id="9" idx="2"/>
          </p:cNvCxnSpPr>
          <p:nvPr/>
        </p:nvCxnSpPr>
        <p:spPr bwMode="auto">
          <a:xfrm flipV="1">
            <a:off x="1814549" y="4968897"/>
            <a:ext cx="1587" cy="361950"/>
          </a:xfrm>
          <a:prstGeom prst="straightConnector1">
            <a:avLst/>
          </a:prstGeom>
          <a:noFill/>
          <a:ln w="9360">
            <a:solidFill>
              <a:srgbClr val="000000"/>
            </a:solidFill>
            <a:miter lim="800000"/>
            <a:headEnd/>
            <a:tailEnd/>
          </a:ln>
          <a:effectLst/>
        </p:spPr>
      </p:cxnSp>
      <p:sp>
        <p:nvSpPr>
          <p:cNvPr id="14" name="Line 12"/>
          <p:cNvSpPr>
            <a:spLocks noChangeShapeType="1"/>
          </p:cNvSpPr>
          <p:nvPr/>
        </p:nvSpPr>
        <p:spPr bwMode="auto">
          <a:xfrm>
            <a:off x="2552736" y="6156347"/>
            <a:ext cx="215900" cy="1587"/>
          </a:xfrm>
          <a:prstGeom prst="line">
            <a:avLst/>
          </a:prstGeom>
          <a:noFill/>
          <a:ln w="9360">
            <a:solidFill>
              <a:srgbClr val="000000"/>
            </a:solidFill>
            <a:miter lim="800000"/>
            <a:headEnd/>
            <a:tailEnd/>
          </a:ln>
          <a:effectLst/>
        </p:spPr>
        <p:txBody>
          <a:bodyPr/>
          <a:lstStyle/>
          <a:p>
            <a:endParaRPr lang="en-US"/>
          </a:p>
        </p:txBody>
      </p:sp>
      <p:sp>
        <p:nvSpPr>
          <p:cNvPr id="15" name="Oval 13"/>
          <p:cNvSpPr>
            <a:spLocks noChangeArrowheads="1"/>
          </p:cNvSpPr>
          <p:nvPr/>
        </p:nvSpPr>
        <p:spPr bwMode="auto">
          <a:xfrm>
            <a:off x="2768636" y="6084909"/>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6" name="Line 14"/>
          <p:cNvSpPr>
            <a:spLocks noChangeShapeType="1"/>
          </p:cNvSpPr>
          <p:nvPr/>
        </p:nvSpPr>
        <p:spPr bwMode="auto">
          <a:xfrm>
            <a:off x="2552736" y="6300809"/>
            <a:ext cx="215900" cy="1588"/>
          </a:xfrm>
          <a:prstGeom prst="line">
            <a:avLst/>
          </a:prstGeom>
          <a:noFill/>
          <a:ln w="9360">
            <a:solidFill>
              <a:srgbClr val="000000"/>
            </a:solidFill>
            <a:miter lim="800000"/>
            <a:headEnd/>
            <a:tailEnd/>
          </a:ln>
          <a:effectLst/>
        </p:spPr>
        <p:txBody>
          <a:bodyPr/>
          <a:lstStyle/>
          <a:p>
            <a:endParaRPr lang="en-US"/>
          </a:p>
        </p:txBody>
      </p:sp>
      <p:sp>
        <p:nvSpPr>
          <p:cNvPr id="17" name="Oval 15"/>
          <p:cNvSpPr>
            <a:spLocks noChangeArrowheads="1"/>
          </p:cNvSpPr>
          <p:nvPr/>
        </p:nvSpPr>
        <p:spPr bwMode="auto">
          <a:xfrm>
            <a:off x="2768636" y="6229372"/>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18" name="Line 16"/>
          <p:cNvSpPr>
            <a:spLocks noChangeShapeType="1"/>
          </p:cNvSpPr>
          <p:nvPr/>
        </p:nvSpPr>
        <p:spPr bwMode="auto">
          <a:xfrm>
            <a:off x="2552736" y="6445272"/>
            <a:ext cx="215900" cy="1587"/>
          </a:xfrm>
          <a:prstGeom prst="line">
            <a:avLst/>
          </a:prstGeom>
          <a:noFill/>
          <a:ln w="9360">
            <a:solidFill>
              <a:srgbClr val="000000"/>
            </a:solidFill>
            <a:miter lim="800000"/>
            <a:headEnd/>
            <a:tailEnd/>
          </a:ln>
          <a:effectLst/>
        </p:spPr>
        <p:txBody>
          <a:bodyPr/>
          <a:lstStyle/>
          <a:p>
            <a:endParaRPr lang="en-US"/>
          </a:p>
        </p:txBody>
      </p:sp>
      <p:sp>
        <p:nvSpPr>
          <p:cNvPr id="19" name="Oval 17"/>
          <p:cNvSpPr>
            <a:spLocks noChangeArrowheads="1"/>
          </p:cNvSpPr>
          <p:nvPr/>
        </p:nvSpPr>
        <p:spPr bwMode="auto">
          <a:xfrm>
            <a:off x="2768636" y="6373834"/>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20" name="Line 18"/>
          <p:cNvSpPr>
            <a:spLocks noChangeShapeType="1"/>
          </p:cNvSpPr>
          <p:nvPr/>
        </p:nvSpPr>
        <p:spPr bwMode="auto">
          <a:xfrm>
            <a:off x="2262224" y="2862284"/>
            <a:ext cx="396875" cy="107950"/>
          </a:xfrm>
          <a:prstGeom prst="line">
            <a:avLst/>
          </a:prstGeom>
          <a:noFill/>
          <a:ln w="9360">
            <a:solidFill>
              <a:srgbClr val="000000"/>
            </a:solidFill>
            <a:miter lim="800000"/>
            <a:headEnd/>
            <a:tailEnd type="triangle" w="med" len="med"/>
          </a:ln>
          <a:effectLst/>
        </p:spPr>
        <p:txBody>
          <a:bodyPr/>
          <a:lstStyle/>
          <a:p>
            <a:endParaRPr lang="en-US"/>
          </a:p>
        </p:txBody>
      </p:sp>
      <p:sp>
        <p:nvSpPr>
          <p:cNvPr id="21" name="Line 19"/>
          <p:cNvSpPr>
            <a:spLocks noChangeShapeType="1"/>
          </p:cNvSpPr>
          <p:nvPr/>
        </p:nvSpPr>
        <p:spPr bwMode="auto">
          <a:xfrm flipH="1">
            <a:off x="7231099" y="2862284"/>
            <a:ext cx="182562" cy="142875"/>
          </a:xfrm>
          <a:prstGeom prst="line">
            <a:avLst/>
          </a:prstGeom>
          <a:noFill/>
          <a:ln w="9360">
            <a:solidFill>
              <a:srgbClr val="000000"/>
            </a:solidFill>
            <a:miter lim="800000"/>
            <a:headEnd/>
            <a:tailEnd type="triangle" w="med" len="med"/>
          </a:ln>
          <a:effectLst/>
        </p:spPr>
        <p:txBody>
          <a:bodyPr/>
          <a:lstStyle/>
          <a:p>
            <a:endParaRPr lang="en-US"/>
          </a:p>
        </p:txBody>
      </p:sp>
      <p:sp>
        <p:nvSpPr>
          <p:cNvPr id="22" name="Text Box 20"/>
          <p:cNvSpPr txBox="1">
            <a:spLocks noChangeArrowheads="1"/>
          </p:cNvSpPr>
          <p:nvPr/>
        </p:nvSpPr>
        <p:spPr bwMode="auto">
          <a:xfrm>
            <a:off x="2951199" y="5919809"/>
            <a:ext cx="50165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SSN</a:t>
            </a:r>
          </a:p>
        </p:txBody>
      </p:sp>
      <p:sp>
        <p:nvSpPr>
          <p:cNvPr id="23" name="Text Box 21"/>
          <p:cNvSpPr txBox="1">
            <a:spLocks noChangeArrowheads="1"/>
          </p:cNvSpPr>
          <p:nvPr/>
        </p:nvSpPr>
        <p:spPr bwMode="auto">
          <a:xfrm>
            <a:off x="2949611" y="6105547"/>
            <a:ext cx="4572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EID</a:t>
            </a:r>
          </a:p>
        </p:txBody>
      </p:sp>
      <p:sp>
        <p:nvSpPr>
          <p:cNvPr id="24" name="Text Box 22"/>
          <p:cNvSpPr txBox="1">
            <a:spLocks noChangeArrowheads="1"/>
          </p:cNvSpPr>
          <p:nvPr/>
        </p:nvSpPr>
        <p:spPr bwMode="auto">
          <a:xfrm>
            <a:off x="2948024" y="6265884"/>
            <a:ext cx="825500" cy="306388"/>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a:solidFill>
                  <a:srgbClr val="000000"/>
                </a:solidFill>
                <a:latin typeface="Verdana" pitchFamily="32" charset="0"/>
                <a:ea typeface="DejaVu Sans" charset="0"/>
                <a:cs typeface="DejaVu Sans" charset="0"/>
              </a:rPr>
              <a:t>Degree</a:t>
            </a:r>
          </a:p>
        </p:txBody>
      </p:sp>
      <p:sp>
        <p:nvSpPr>
          <p:cNvPr id="25" name="AutoShape 23"/>
          <p:cNvSpPr>
            <a:spLocks noChangeArrowheads="1"/>
          </p:cNvSpPr>
          <p:nvPr/>
        </p:nvSpPr>
        <p:spPr bwMode="auto">
          <a:xfrm>
            <a:off x="5492786" y="4465659"/>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r>
              <a:rPr lang="it-IT" sz="1800" baseline="-25000">
                <a:solidFill>
                  <a:srgbClr val="000000"/>
                </a:solidFill>
                <a:latin typeface="Verdana" pitchFamily="32" charset="0"/>
                <a:ea typeface="DejaVu Sans" charset="0"/>
                <a:cs typeface="DejaVu Sans" charset="0"/>
              </a:rPr>
              <a:t>stub</a:t>
            </a:r>
          </a:p>
        </p:txBody>
      </p:sp>
      <p:sp>
        <p:nvSpPr>
          <p:cNvPr id="26" name="AutoShape 24"/>
          <p:cNvSpPr>
            <a:spLocks noChangeArrowheads="1"/>
          </p:cNvSpPr>
          <p:nvPr/>
        </p:nvSpPr>
        <p:spPr bwMode="auto">
          <a:xfrm>
            <a:off x="5492786" y="6049984"/>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Manager</a:t>
            </a:r>
            <a:r>
              <a:rPr lang="it-IT" sz="1800" baseline="-25000">
                <a:solidFill>
                  <a:srgbClr val="000000"/>
                </a:solidFill>
                <a:latin typeface="Verdana" pitchFamily="32" charset="0"/>
                <a:ea typeface="DejaVu Sans" charset="0"/>
                <a:cs typeface="DejaVu Sans" charset="0"/>
              </a:rPr>
              <a:t>stub</a:t>
            </a:r>
          </a:p>
        </p:txBody>
      </p:sp>
      <p:sp>
        <p:nvSpPr>
          <p:cNvPr id="27" name="AutoShape 25"/>
          <p:cNvSpPr>
            <a:spLocks noChangeArrowheads="1"/>
          </p:cNvSpPr>
          <p:nvPr/>
        </p:nvSpPr>
        <p:spPr bwMode="auto">
          <a:xfrm>
            <a:off x="5853149" y="5330847"/>
            <a:ext cx="755650" cy="395287"/>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28" name="AutoShape 26"/>
          <p:cNvCxnSpPr>
            <a:cxnSpLocks noChangeShapeType="1"/>
            <a:stCxn id="26" idx="0"/>
            <a:endCxn id="27" idx="2"/>
          </p:cNvCxnSpPr>
          <p:nvPr/>
        </p:nvCxnSpPr>
        <p:spPr bwMode="auto">
          <a:xfrm flipV="1">
            <a:off x="6230974" y="5726134"/>
            <a:ext cx="1587" cy="323850"/>
          </a:xfrm>
          <a:prstGeom prst="straightConnector1">
            <a:avLst/>
          </a:prstGeom>
          <a:noFill/>
          <a:ln w="9360">
            <a:solidFill>
              <a:srgbClr val="000000"/>
            </a:solidFill>
            <a:miter lim="800000"/>
            <a:headEnd/>
            <a:tailEnd/>
          </a:ln>
          <a:effectLst/>
        </p:spPr>
      </p:cxnSp>
      <p:cxnSp>
        <p:nvCxnSpPr>
          <p:cNvPr id="29" name="AutoShape 27"/>
          <p:cNvCxnSpPr>
            <a:cxnSpLocks noChangeShapeType="1"/>
            <a:stCxn id="27" idx="0"/>
            <a:endCxn id="25" idx="2"/>
          </p:cNvCxnSpPr>
          <p:nvPr/>
        </p:nvCxnSpPr>
        <p:spPr bwMode="auto">
          <a:xfrm flipV="1">
            <a:off x="6230974" y="4968897"/>
            <a:ext cx="1587" cy="361950"/>
          </a:xfrm>
          <a:prstGeom prst="straightConnector1">
            <a:avLst/>
          </a:prstGeom>
          <a:noFill/>
          <a:ln w="9360">
            <a:solidFill>
              <a:srgbClr val="000000"/>
            </a:solidFill>
            <a:miter lim="800000"/>
            <a:headEnd/>
            <a:tailEnd/>
          </a:ln>
          <a:effectLst/>
        </p:spPr>
      </p:cxnSp>
      <p:sp>
        <p:nvSpPr>
          <p:cNvPr id="30" name="Line 28"/>
          <p:cNvSpPr>
            <a:spLocks noChangeShapeType="1"/>
          </p:cNvSpPr>
          <p:nvPr/>
        </p:nvSpPr>
        <p:spPr bwMode="auto">
          <a:xfrm>
            <a:off x="6969161" y="6242072"/>
            <a:ext cx="215900" cy="1587"/>
          </a:xfrm>
          <a:prstGeom prst="line">
            <a:avLst/>
          </a:prstGeom>
          <a:noFill/>
          <a:ln w="9360">
            <a:solidFill>
              <a:srgbClr val="000000"/>
            </a:solidFill>
            <a:miter lim="800000"/>
            <a:headEnd/>
            <a:tailEnd/>
          </a:ln>
          <a:effectLst/>
        </p:spPr>
        <p:txBody>
          <a:bodyPr/>
          <a:lstStyle/>
          <a:p>
            <a:endParaRPr lang="en-US"/>
          </a:p>
        </p:txBody>
      </p:sp>
      <p:sp>
        <p:nvSpPr>
          <p:cNvPr id="31" name="Oval 29"/>
          <p:cNvSpPr>
            <a:spLocks noChangeArrowheads="1"/>
          </p:cNvSpPr>
          <p:nvPr/>
        </p:nvSpPr>
        <p:spPr bwMode="auto">
          <a:xfrm>
            <a:off x="7183474" y="6188097"/>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32" name="Line 30"/>
          <p:cNvSpPr>
            <a:spLocks noChangeShapeType="1"/>
          </p:cNvSpPr>
          <p:nvPr/>
        </p:nvSpPr>
        <p:spPr bwMode="auto">
          <a:xfrm>
            <a:off x="6969161" y="6386534"/>
            <a:ext cx="215900" cy="1588"/>
          </a:xfrm>
          <a:prstGeom prst="line">
            <a:avLst/>
          </a:prstGeom>
          <a:noFill/>
          <a:ln w="9360">
            <a:solidFill>
              <a:srgbClr val="000000"/>
            </a:solidFill>
            <a:miter lim="800000"/>
            <a:headEnd/>
            <a:tailEnd/>
          </a:ln>
          <a:effectLst/>
        </p:spPr>
        <p:txBody>
          <a:bodyPr/>
          <a:lstStyle/>
          <a:p>
            <a:endParaRPr lang="en-US"/>
          </a:p>
        </p:txBody>
      </p:sp>
      <p:sp>
        <p:nvSpPr>
          <p:cNvPr id="33" name="Oval 31"/>
          <p:cNvSpPr>
            <a:spLocks noChangeArrowheads="1"/>
          </p:cNvSpPr>
          <p:nvPr/>
        </p:nvSpPr>
        <p:spPr bwMode="auto">
          <a:xfrm>
            <a:off x="7185061" y="6315097"/>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34" name="Text Box 32"/>
          <p:cNvSpPr txBox="1">
            <a:spLocks noChangeArrowheads="1"/>
          </p:cNvSpPr>
          <p:nvPr/>
        </p:nvSpPr>
        <p:spPr bwMode="auto">
          <a:xfrm>
            <a:off x="7254911" y="6094434"/>
            <a:ext cx="50165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SSN</a:t>
            </a:r>
          </a:p>
        </p:txBody>
      </p:sp>
      <p:sp>
        <p:nvSpPr>
          <p:cNvPr id="35" name="Text Box 33"/>
          <p:cNvSpPr txBox="1">
            <a:spLocks noChangeArrowheads="1"/>
          </p:cNvSpPr>
          <p:nvPr/>
        </p:nvSpPr>
        <p:spPr bwMode="auto">
          <a:xfrm>
            <a:off x="7262849" y="6224609"/>
            <a:ext cx="4572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EID</a:t>
            </a:r>
          </a:p>
        </p:txBody>
      </p:sp>
      <p:sp>
        <p:nvSpPr>
          <p:cNvPr id="38" name="Text Box 36"/>
          <p:cNvSpPr txBox="1">
            <a:spLocks noChangeArrowheads="1"/>
          </p:cNvSpPr>
          <p:nvPr/>
        </p:nvSpPr>
        <p:spPr bwMode="auto">
          <a:xfrm>
            <a:off x="1959011" y="3525859"/>
            <a:ext cx="1690184"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i="1" dirty="0" smtClean="0">
                <a:solidFill>
                  <a:srgbClr val="000000"/>
                </a:solidFill>
                <a:latin typeface="Verdana" pitchFamily="32" charset="0"/>
                <a:ea typeface="DejaVu Sans" charset="0"/>
                <a:cs typeface="DejaVu Sans" charset="0"/>
              </a:rPr>
              <a:t>3: REVERSE</a:t>
            </a:r>
            <a:endParaRPr lang="it-IT" sz="1800" b="1" i="1" dirty="0">
              <a:solidFill>
                <a:srgbClr val="000000"/>
              </a:solidFill>
              <a:latin typeface="Verdana" pitchFamily="32" charset="0"/>
              <a:ea typeface="DejaVu Sans" charset="0"/>
              <a:cs typeface="DejaVu Sans" charset="0"/>
            </a:endParaRPr>
          </a:p>
        </p:txBody>
      </p:sp>
      <p:sp>
        <p:nvSpPr>
          <p:cNvPr id="39" name="Text Box 37"/>
          <p:cNvSpPr txBox="1">
            <a:spLocks noChangeArrowheads="1"/>
          </p:cNvSpPr>
          <p:nvPr/>
        </p:nvSpPr>
        <p:spPr bwMode="auto">
          <a:xfrm>
            <a:off x="6392899" y="3583009"/>
            <a:ext cx="1690184"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i="1" dirty="0" smtClean="0">
                <a:solidFill>
                  <a:srgbClr val="000000"/>
                </a:solidFill>
                <a:latin typeface="Verdana" pitchFamily="32" charset="0"/>
                <a:ea typeface="DejaVu Sans" charset="0"/>
                <a:cs typeface="DejaVu Sans" charset="0"/>
              </a:rPr>
              <a:t>4: REVERSE</a:t>
            </a:r>
            <a:endParaRPr lang="it-IT" sz="1800" b="1" i="1" dirty="0">
              <a:solidFill>
                <a:srgbClr val="000000"/>
              </a:solidFill>
              <a:latin typeface="Verdana" pitchFamily="32" charset="0"/>
              <a:ea typeface="DejaVu Sans" charset="0"/>
              <a:cs typeface="DejaVu Sans" charset="0"/>
            </a:endParaRPr>
          </a:p>
        </p:txBody>
      </p:sp>
      <p:sp>
        <p:nvSpPr>
          <p:cNvPr id="40" name="Text Box 38"/>
          <p:cNvSpPr txBox="1">
            <a:spLocks noChangeArrowheads="1"/>
          </p:cNvSpPr>
          <p:nvPr/>
        </p:nvSpPr>
        <p:spPr bwMode="auto">
          <a:xfrm>
            <a:off x="587411" y="4013222"/>
            <a:ext cx="6286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S</a:t>
            </a:r>
            <a:r>
              <a:rPr lang="it-IT" sz="1800" b="1" baseline="-25000">
                <a:solidFill>
                  <a:srgbClr val="000000"/>
                </a:solidFill>
                <a:latin typeface="Verdana" pitchFamily="32" charset="0"/>
                <a:ea typeface="DejaVu Sans" charset="0"/>
                <a:cs typeface="DejaVu Sans" charset="0"/>
              </a:rPr>
              <a:t>3</a:t>
            </a:r>
            <a:r>
              <a:rPr lang="it-IT" sz="1800" b="1">
                <a:solidFill>
                  <a:srgbClr val="000000"/>
                </a:solidFill>
                <a:latin typeface="Verdana" pitchFamily="32" charset="0"/>
                <a:ea typeface="DejaVu Sans" charset="0"/>
                <a:cs typeface="DejaVu Sans" charset="0"/>
              </a:rPr>
              <a:t>’</a:t>
            </a:r>
            <a:r>
              <a:rPr lang="it-IT" sz="1800" b="1" baseline="30000">
                <a:solidFill>
                  <a:srgbClr val="000000"/>
                </a:solidFill>
                <a:latin typeface="Verdana" pitchFamily="32" charset="0"/>
                <a:ea typeface="DejaVu Sans" charset="0"/>
                <a:cs typeface="DejaVu Sans" charset="0"/>
              </a:rPr>
              <a:t>+</a:t>
            </a:r>
          </a:p>
        </p:txBody>
      </p:sp>
      <p:sp>
        <p:nvSpPr>
          <p:cNvPr id="41" name="Text Box 39"/>
          <p:cNvSpPr txBox="1">
            <a:spLocks noChangeArrowheads="1"/>
          </p:cNvSpPr>
          <p:nvPr/>
        </p:nvSpPr>
        <p:spPr bwMode="auto">
          <a:xfrm>
            <a:off x="5057811" y="4013222"/>
            <a:ext cx="5778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S</a:t>
            </a:r>
            <a:r>
              <a:rPr lang="it-IT" sz="1800" b="1" baseline="-25000">
                <a:solidFill>
                  <a:srgbClr val="000000"/>
                </a:solidFill>
                <a:latin typeface="Verdana" pitchFamily="32" charset="0"/>
                <a:ea typeface="DejaVu Sans" charset="0"/>
                <a:cs typeface="DejaVu Sans" charset="0"/>
              </a:rPr>
              <a:t>3</a:t>
            </a:r>
            <a:r>
              <a:rPr lang="it-IT" sz="1800" b="1">
                <a:solidFill>
                  <a:srgbClr val="000000"/>
                </a:solidFill>
                <a:latin typeface="Verdana" pitchFamily="32" charset="0"/>
                <a:ea typeface="DejaVu Sans" charset="0"/>
                <a:cs typeface="DejaVu Sans" charset="0"/>
              </a:rPr>
              <a:t>’</a:t>
            </a:r>
            <a:r>
              <a:rPr lang="it-IT" sz="1800" b="1" baseline="30000">
                <a:solidFill>
                  <a:srgbClr val="000000"/>
                </a:solidFill>
                <a:latin typeface="Verdana" pitchFamily="32" charset="0"/>
                <a:ea typeface="DejaVu Sans" charset="0"/>
                <a:cs typeface="DejaVu Sans" charset="0"/>
              </a:rPr>
              <a:t>-</a:t>
            </a:r>
          </a:p>
        </p:txBody>
      </p:sp>
      <p:sp>
        <p:nvSpPr>
          <p:cNvPr id="42" name="Text Box 40"/>
          <p:cNvSpPr txBox="1">
            <a:spLocks noChangeArrowheads="1"/>
          </p:cNvSpPr>
          <p:nvPr/>
        </p:nvSpPr>
        <p:spPr bwMode="auto">
          <a:xfrm>
            <a:off x="1932024" y="5051447"/>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43" name="Text Box 41"/>
          <p:cNvSpPr txBox="1">
            <a:spLocks noChangeArrowheads="1"/>
          </p:cNvSpPr>
          <p:nvPr/>
        </p:nvSpPr>
        <p:spPr bwMode="auto">
          <a:xfrm>
            <a:off x="1920911" y="5591197"/>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(0,N)‏</a:t>
            </a:r>
          </a:p>
        </p:txBody>
      </p:sp>
      <p:sp>
        <p:nvSpPr>
          <p:cNvPr id="44" name="Text Box 42"/>
          <p:cNvSpPr txBox="1">
            <a:spLocks noChangeArrowheads="1"/>
          </p:cNvSpPr>
          <p:nvPr/>
        </p:nvSpPr>
        <p:spPr bwMode="auto">
          <a:xfrm>
            <a:off x="6361149" y="5094309"/>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45" name="Text Box 43"/>
          <p:cNvSpPr txBox="1">
            <a:spLocks noChangeArrowheads="1"/>
          </p:cNvSpPr>
          <p:nvPr/>
        </p:nvSpPr>
        <p:spPr bwMode="auto">
          <a:xfrm>
            <a:off x="6369086" y="5554684"/>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(0,N)‏</a:t>
            </a:r>
          </a:p>
        </p:txBody>
      </p:sp>
      <p:sp>
        <p:nvSpPr>
          <p:cNvPr id="46" name="Freccia in giù 45"/>
          <p:cNvSpPr/>
          <p:nvPr/>
        </p:nvSpPr>
        <p:spPr>
          <a:xfrm>
            <a:off x="1500166" y="3429000"/>
            <a:ext cx="21431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ccia in giù 46"/>
          <p:cNvSpPr/>
          <p:nvPr/>
        </p:nvSpPr>
        <p:spPr>
          <a:xfrm>
            <a:off x="6000760" y="3429000"/>
            <a:ext cx="21431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Segnaposto numero diapositiva 49"/>
          <p:cNvSpPr>
            <a:spLocks noGrp="1"/>
          </p:cNvSpPr>
          <p:nvPr>
            <p:ph type="sldNum" sz="quarter" idx="12"/>
          </p:nvPr>
        </p:nvSpPr>
        <p:spPr/>
        <p:txBody>
          <a:bodyPr/>
          <a:lstStyle/>
          <a:p>
            <a:fld id="{BED2C276-3801-4574-88C4-F615FF34F822}" type="slidenum">
              <a:rPr lang="en-US" smtClean="0"/>
              <a:pPr/>
              <a:t>58</a:t>
            </a:fld>
            <a:endParaRPr lang="en-US"/>
          </a:p>
        </p:txBody>
      </p:sp>
      <p:sp>
        <p:nvSpPr>
          <p:cNvPr id="51" name="Segnaposto piè di pagina 50"/>
          <p:cNvSpPr>
            <a:spLocks noGrp="1"/>
          </p:cNvSpPr>
          <p:nvPr>
            <p:ph type="ftr" sz="quarter" idx="11"/>
          </p:nvPr>
        </p:nvSpPr>
        <p:spPr/>
        <p:txBody>
          <a:bodyPr/>
          <a:lstStyle/>
          <a:p>
            <a:r>
              <a:rPr lang="en-US" smtClean="0"/>
              <a:t>Università Roma Tre</a:t>
            </a:r>
            <a:endParaRPr lang="en-US" dirty="0"/>
          </a:p>
        </p:txBody>
      </p:sp>
      <p:sp>
        <p:nvSpPr>
          <p:cNvPr id="52" name="Segnaposto data 51"/>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Round-trip solving script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2924175" y="2067719"/>
            <a:ext cx="3295650" cy="4124325"/>
          </a:xfrm>
          <a:prstGeom prst="rect">
            <a:avLst/>
          </a:prstGeom>
          <a:noFill/>
          <a:ln w="9525">
            <a:solidFill>
              <a:schemeClr val="tx2"/>
            </a:solidFill>
            <a:miter lim="800000"/>
            <a:headEnd/>
            <a:tailEnd/>
          </a:ln>
          <a:effectLst/>
        </p:spPr>
      </p:pic>
      <p:sp>
        <p:nvSpPr>
          <p:cNvPr id="6" name="Segnaposto numero diapositiva 5"/>
          <p:cNvSpPr>
            <a:spLocks noGrp="1"/>
          </p:cNvSpPr>
          <p:nvPr>
            <p:ph type="sldNum" sz="quarter" idx="12"/>
          </p:nvPr>
        </p:nvSpPr>
        <p:spPr/>
        <p:txBody>
          <a:bodyPr/>
          <a:lstStyle/>
          <a:p>
            <a:fld id="{BED2C276-3801-4574-88C4-F615FF34F822}" type="slidenum">
              <a:rPr lang="en-US" smtClean="0"/>
              <a:pPr/>
              <a:t>59</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
        <p:nvSpPr>
          <p:cNvPr id="9" name="Rettangolo 8"/>
          <p:cNvSpPr/>
          <p:nvPr/>
        </p:nvSpPr>
        <p:spPr>
          <a:xfrm>
            <a:off x="3929058" y="4214818"/>
            <a:ext cx="1643074" cy="1428760"/>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integration</a:t>
            </a:r>
            <a:endParaRPr lang="en-US" dirty="0"/>
          </a:p>
        </p:txBody>
      </p:sp>
      <p:sp>
        <p:nvSpPr>
          <p:cNvPr id="4" name="Segnaposto data 3"/>
          <p:cNvSpPr>
            <a:spLocks noGrp="1"/>
          </p:cNvSpPr>
          <p:nvPr>
            <p:ph type="dt" sz="half" idx="10"/>
          </p:nvPr>
        </p:nvSpPr>
        <p:spPr/>
        <p:txBody>
          <a:bodyPr/>
          <a:lstStyle/>
          <a:p>
            <a:r>
              <a:rPr lang="en-US" dirty="0" smtClean="0"/>
              <a:t>17/12/2009</a:t>
            </a:r>
            <a:endParaRPr lang="en-US" dirty="0"/>
          </a:p>
        </p:txBody>
      </p:sp>
      <p:sp>
        <p:nvSpPr>
          <p:cNvPr id="5" name="Segnaposto piè di pagina 4"/>
          <p:cNvSpPr>
            <a:spLocks noGrp="1"/>
          </p:cNvSpPr>
          <p:nvPr>
            <p:ph type="ftr" sz="quarter" idx="11"/>
          </p:nvPr>
        </p:nvSpPr>
        <p:spPr/>
        <p:txBody>
          <a:bodyPr/>
          <a:lstStyle/>
          <a:p>
            <a:r>
              <a:rPr lang="en-US" dirty="0"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6</a:t>
            </a:fld>
            <a:endParaRPr lang="en-US" dirty="0"/>
          </a:p>
        </p:txBody>
      </p:sp>
      <p:sp>
        <p:nvSpPr>
          <p:cNvPr id="7" name="Rettangolo 6"/>
          <p:cNvSpPr/>
          <p:nvPr/>
        </p:nvSpPr>
        <p:spPr>
          <a:xfrm>
            <a:off x="1071538" y="3286124"/>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S1</a:t>
            </a:r>
            <a:endParaRPr lang="en-US" dirty="0">
              <a:solidFill>
                <a:schemeClr val="tx2">
                  <a:lumMod val="75000"/>
                </a:schemeClr>
              </a:solidFill>
            </a:endParaRPr>
          </a:p>
        </p:txBody>
      </p:sp>
      <p:sp>
        <p:nvSpPr>
          <p:cNvPr id="9" name="Rettangolo 8"/>
          <p:cNvSpPr/>
          <p:nvPr/>
        </p:nvSpPr>
        <p:spPr>
          <a:xfrm>
            <a:off x="2500298" y="3286124"/>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S2</a:t>
            </a:r>
            <a:endParaRPr lang="en-US" dirty="0">
              <a:solidFill>
                <a:schemeClr val="tx2">
                  <a:lumMod val="75000"/>
                </a:schemeClr>
              </a:solidFill>
            </a:endParaRPr>
          </a:p>
        </p:txBody>
      </p:sp>
      <p:sp>
        <p:nvSpPr>
          <p:cNvPr id="10" name="Freccia a destra 9"/>
          <p:cNvSpPr/>
          <p:nvPr/>
        </p:nvSpPr>
        <p:spPr>
          <a:xfrm>
            <a:off x="4000496" y="3429000"/>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ttangolo 10"/>
          <p:cNvSpPr/>
          <p:nvPr/>
        </p:nvSpPr>
        <p:spPr>
          <a:xfrm>
            <a:off x="5429256" y="428625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S1</a:t>
            </a:r>
            <a:endParaRPr lang="en-US" dirty="0">
              <a:solidFill>
                <a:schemeClr val="tx2">
                  <a:lumMod val="75000"/>
                </a:schemeClr>
              </a:solidFill>
            </a:endParaRPr>
          </a:p>
        </p:txBody>
      </p:sp>
      <p:sp>
        <p:nvSpPr>
          <p:cNvPr id="12" name="Rettangolo 11"/>
          <p:cNvSpPr/>
          <p:nvPr/>
        </p:nvSpPr>
        <p:spPr>
          <a:xfrm>
            <a:off x="7000892" y="428625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S2</a:t>
            </a:r>
            <a:endParaRPr lang="en-US" dirty="0">
              <a:solidFill>
                <a:schemeClr val="tx2">
                  <a:lumMod val="75000"/>
                </a:schemeClr>
              </a:solidFill>
            </a:endParaRPr>
          </a:p>
        </p:txBody>
      </p:sp>
      <p:sp>
        <p:nvSpPr>
          <p:cNvPr id="13" name="Rettangolo 12"/>
          <p:cNvSpPr/>
          <p:nvPr/>
        </p:nvSpPr>
        <p:spPr>
          <a:xfrm>
            <a:off x="6143636" y="2643182"/>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S3</a:t>
            </a:r>
            <a:endParaRPr lang="en-US" dirty="0">
              <a:solidFill>
                <a:schemeClr val="tx2">
                  <a:lumMod val="75000"/>
                </a:schemeClr>
              </a:solidFill>
            </a:endParaRPr>
          </a:p>
        </p:txBody>
      </p:sp>
      <p:cxnSp>
        <p:nvCxnSpPr>
          <p:cNvPr id="15" name="Connettore 2 14"/>
          <p:cNvCxnSpPr>
            <a:stCxn id="11" idx="0"/>
            <a:endCxn id="13" idx="2"/>
          </p:cNvCxnSpPr>
          <p:nvPr/>
        </p:nvCxnSpPr>
        <p:spPr>
          <a:xfrm rot="5400000" flipH="1" flipV="1">
            <a:off x="5786446" y="3429000"/>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12" idx="0"/>
            <a:endCxn id="13" idx="2"/>
          </p:cNvCxnSpPr>
          <p:nvPr/>
        </p:nvCxnSpPr>
        <p:spPr>
          <a:xfrm rot="16200000" flipV="1">
            <a:off x="6572264" y="3357562"/>
            <a:ext cx="100013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7143768" y="3500438"/>
            <a:ext cx="748923" cy="369332"/>
          </a:xfrm>
          <a:prstGeom prst="rect">
            <a:avLst/>
          </a:prstGeom>
          <a:noFill/>
        </p:spPr>
        <p:txBody>
          <a:bodyPr wrap="none" rtlCol="0">
            <a:spAutoFit/>
          </a:bodyPr>
          <a:lstStyle/>
          <a:p>
            <a:r>
              <a:rPr lang="it-IT" dirty="0" smtClean="0"/>
              <a:t>map</a:t>
            </a:r>
            <a:r>
              <a:rPr lang="it-IT" baseline="-25000" dirty="0" smtClean="0"/>
              <a:t>12</a:t>
            </a:r>
            <a:endParaRPr lang="en-US" baseline="-25000" dirty="0"/>
          </a:p>
        </p:txBody>
      </p:sp>
      <p:sp>
        <p:nvSpPr>
          <p:cNvPr id="21" name="CasellaDiTesto 20"/>
          <p:cNvSpPr txBox="1"/>
          <p:nvPr/>
        </p:nvSpPr>
        <p:spPr>
          <a:xfrm>
            <a:off x="5429256" y="3500438"/>
            <a:ext cx="769121" cy="369332"/>
          </a:xfrm>
          <a:prstGeom prst="rect">
            <a:avLst/>
          </a:prstGeom>
          <a:noFill/>
        </p:spPr>
        <p:txBody>
          <a:bodyPr wrap="none" rtlCol="0">
            <a:spAutoFit/>
          </a:bodyPr>
          <a:lstStyle/>
          <a:p>
            <a:r>
              <a:rPr lang="it-IT" dirty="0" smtClean="0"/>
              <a:t>map</a:t>
            </a:r>
            <a:r>
              <a:rPr lang="it-IT" baseline="-25000" dirty="0" smtClean="0"/>
              <a:t>23</a:t>
            </a:r>
            <a:endParaRPr lang="en-US" baseline="-25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Line 12"/>
          <p:cNvSpPr>
            <a:spLocks noChangeShapeType="1"/>
          </p:cNvSpPr>
          <p:nvPr/>
        </p:nvSpPr>
        <p:spPr bwMode="auto">
          <a:xfrm>
            <a:off x="7929586" y="5037148"/>
            <a:ext cx="215900" cy="1587"/>
          </a:xfrm>
          <a:prstGeom prst="line">
            <a:avLst/>
          </a:prstGeom>
          <a:noFill/>
          <a:ln w="9360">
            <a:solidFill>
              <a:srgbClr val="000000"/>
            </a:solidFill>
            <a:miter lim="800000"/>
            <a:headEnd/>
            <a:tailEnd/>
          </a:ln>
          <a:effectLst/>
        </p:spPr>
        <p:txBody>
          <a:bodyPr/>
          <a:lstStyle/>
          <a:p>
            <a:endParaRPr lang="en-US"/>
          </a:p>
        </p:txBody>
      </p:sp>
      <p:sp>
        <p:nvSpPr>
          <p:cNvPr id="2" name="Titolo 1"/>
          <p:cNvSpPr>
            <a:spLocks noGrp="1"/>
          </p:cNvSpPr>
          <p:nvPr>
            <p:ph type="title"/>
          </p:nvPr>
        </p:nvSpPr>
        <p:spPr/>
        <p:txBody>
          <a:bodyPr/>
          <a:lstStyle/>
          <a:p>
            <a:r>
              <a:rPr lang="it-IT" smtClean="0"/>
              <a:t>Example</a:t>
            </a:r>
            <a:endParaRPr lang="en-US" dirty="0"/>
          </a:p>
        </p:txBody>
      </p:sp>
      <p:sp>
        <p:nvSpPr>
          <p:cNvPr id="4" name="AutoShape 3"/>
          <p:cNvSpPr>
            <a:spLocks noChangeArrowheads="1"/>
          </p:cNvSpPr>
          <p:nvPr/>
        </p:nvSpPr>
        <p:spPr bwMode="auto">
          <a:xfrm>
            <a:off x="3349625" y="3108337"/>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r>
              <a:rPr lang="it-IT" sz="1800" baseline="-25000">
                <a:solidFill>
                  <a:srgbClr val="000000"/>
                </a:solidFill>
                <a:latin typeface="Verdana" pitchFamily="32" charset="0"/>
                <a:ea typeface="DejaVu Sans" charset="0"/>
                <a:cs typeface="DejaVu Sans" charset="0"/>
              </a:rPr>
              <a:t>stub</a:t>
            </a:r>
          </a:p>
        </p:txBody>
      </p:sp>
      <p:sp>
        <p:nvSpPr>
          <p:cNvPr id="5" name="AutoShape 4"/>
          <p:cNvSpPr>
            <a:spLocks noChangeArrowheads="1"/>
          </p:cNvSpPr>
          <p:nvPr/>
        </p:nvSpPr>
        <p:spPr bwMode="auto">
          <a:xfrm>
            <a:off x="3349625" y="4692662"/>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Manager</a:t>
            </a:r>
            <a:r>
              <a:rPr lang="it-IT" sz="1800" baseline="-25000">
                <a:solidFill>
                  <a:srgbClr val="000000"/>
                </a:solidFill>
                <a:latin typeface="Verdana" pitchFamily="32" charset="0"/>
                <a:ea typeface="DejaVu Sans" charset="0"/>
                <a:cs typeface="DejaVu Sans" charset="0"/>
              </a:rPr>
              <a:t>stub</a:t>
            </a:r>
          </a:p>
        </p:txBody>
      </p:sp>
      <p:sp>
        <p:nvSpPr>
          <p:cNvPr id="6" name="AutoShape 5"/>
          <p:cNvSpPr>
            <a:spLocks noChangeArrowheads="1"/>
          </p:cNvSpPr>
          <p:nvPr/>
        </p:nvSpPr>
        <p:spPr bwMode="auto">
          <a:xfrm>
            <a:off x="3709988" y="3973525"/>
            <a:ext cx="755650" cy="395287"/>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7" name="AutoShape 6"/>
          <p:cNvCxnSpPr>
            <a:cxnSpLocks noChangeShapeType="1"/>
            <a:stCxn id="5" idx="0"/>
            <a:endCxn id="6" idx="2"/>
          </p:cNvCxnSpPr>
          <p:nvPr/>
        </p:nvCxnSpPr>
        <p:spPr bwMode="auto">
          <a:xfrm flipV="1">
            <a:off x="4087813" y="4368812"/>
            <a:ext cx="1587" cy="323850"/>
          </a:xfrm>
          <a:prstGeom prst="straightConnector1">
            <a:avLst/>
          </a:prstGeom>
          <a:noFill/>
          <a:ln w="9360">
            <a:solidFill>
              <a:srgbClr val="000000"/>
            </a:solidFill>
            <a:miter lim="800000"/>
            <a:headEnd/>
            <a:tailEnd/>
          </a:ln>
          <a:effectLst/>
        </p:spPr>
      </p:cxnSp>
      <p:cxnSp>
        <p:nvCxnSpPr>
          <p:cNvPr id="8" name="AutoShape 7"/>
          <p:cNvCxnSpPr>
            <a:cxnSpLocks noChangeShapeType="1"/>
            <a:stCxn id="6" idx="0"/>
            <a:endCxn id="4" idx="2"/>
          </p:cNvCxnSpPr>
          <p:nvPr/>
        </p:nvCxnSpPr>
        <p:spPr bwMode="auto">
          <a:xfrm flipV="1">
            <a:off x="4087813" y="3611575"/>
            <a:ext cx="1587" cy="361950"/>
          </a:xfrm>
          <a:prstGeom prst="straightConnector1">
            <a:avLst/>
          </a:prstGeom>
          <a:noFill/>
          <a:ln w="9360">
            <a:solidFill>
              <a:srgbClr val="000000"/>
            </a:solidFill>
            <a:miter lim="800000"/>
            <a:headEnd/>
            <a:tailEnd/>
          </a:ln>
          <a:effectLst/>
        </p:spPr>
      </p:cxnSp>
      <p:sp>
        <p:nvSpPr>
          <p:cNvPr id="9" name="Line 8"/>
          <p:cNvSpPr>
            <a:spLocks noChangeShapeType="1"/>
          </p:cNvSpPr>
          <p:nvPr/>
        </p:nvSpPr>
        <p:spPr bwMode="auto">
          <a:xfrm>
            <a:off x="4826000" y="4799025"/>
            <a:ext cx="215900" cy="1587"/>
          </a:xfrm>
          <a:prstGeom prst="line">
            <a:avLst/>
          </a:prstGeom>
          <a:noFill/>
          <a:ln w="9360">
            <a:solidFill>
              <a:srgbClr val="000000"/>
            </a:solidFill>
            <a:miter lim="800000"/>
            <a:headEnd/>
            <a:tailEnd/>
          </a:ln>
          <a:effectLst/>
        </p:spPr>
        <p:txBody>
          <a:bodyPr/>
          <a:lstStyle/>
          <a:p>
            <a:endParaRPr lang="en-US"/>
          </a:p>
        </p:txBody>
      </p:sp>
      <p:sp>
        <p:nvSpPr>
          <p:cNvPr id="10" name="Oval 9"/>
          <p:cNvSpPr>
            <a:spLocks noChangeArrowheads="1"/>
          </p:cNvSpPr>
          <p:nvPr/>
        </p:nvSpPr>
        <p:spPr bwMode="auto">
          <a:xfrm>
            <a:off x="5041900" y="4727587"/>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1" name="Line 10"/>
          <p:cNvSpPr>
            <a:spLocks noChangeShapeType="1"/>
          </p:cNvSpPr>
          <p:nvPr/>
        </p:nvSpPr>
        <p:spPr bwMode="auto">
          <a:xfrm>
            <a:off x="4826000" y="4943487"/>
            <a:ext cx="215900" cy="1588"/>
          </a:xfrm>
          <a:prstGeom prst="line">
            <a:avLst/>
          </a:prstGeom>
          <a:noFill/>
          <a:ln w="9360">
            <a:solidFill>
              <a:srgbClr val="000000"/>
            </a:solidFill>
            <a:miter lim="800000"/>
            <a:headEnd/>
            <a:tailEnd/>
          </a:ln>
          <a:effectLst/>
        </p:spPr>
        <p:txBody>
          <a:bodyPr/>
          <a:lstStyle/>
          <a:p>
            <a:endParaRPr lang="en-US"/>
          </a:p>
        </p:txBody>
      </p:sp>
      <p:sp>
        <p:nvSpPr>
          <p:cNvPr id="12" name="Oval 11"/>
          <p:cNvSpPr>
            <a:spLocks noChangeArrowheads="1"/>
          </p:cNvSpPr>
          <p:nvPr/>
        </p:nvSpPr>
        <p:spPr bwMode="auto">
          <a:xfrm>
            <a:off x="5041900" y="4872050"/>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13" name="Line 12"/>
          <p:cNvSpPr>
            <a:spLocks noChangeShapeType="1"/>
          </p:cNvSpPr>
          <p:nvPr/>
        </p:nvSpPr>
        <p:spPr bwMode="auto">
          <a:xfrm>
            <a:off x="4826000" y="5087950"/>
            <a:ext cx="215900" cy="1587"/>
          </a:xfrm>
          <a:prstGeom prst="line">
            <a:avLst/>
          </a:prstGeom>
          <a:noFill/>
          <a:ln w="9360">
            <a:solidFill>
              <a:srgbClr val="000000"/>
            </a:solidFill>
            <a:miter lim="800000"/>
            <a:headEnd/>
            <a:tailEnd/>
          </a:ln>
          <a:effectLst/>
        </p:spPr>
        <p:txBody>
          <a:bodyPr/>
          <a:lstStyle/>
          <a:p>
            <a:endParaRPr lang="en-US"/>
          </a:p>
        </p:txBody>
      </p:sp>
      <p:sp>
        <p:nvSpPr>
          <p:cNvPr id="14" name="Oval 13"/>
          <p:cNvSpPr>
            <a:spLocks noChangeArrowheads="1"/>
          </p:cNvSpPr>
          <p:nvPr/>
        </p:nvSpPr>
        <p:spPr bwMode="auto">
          <a:xfrm>
            <a:off x="5041900" y="5016512"/>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5" name="Text Box 14"/>
          <p:cNvSpPr txBox="1">
            <a:spLocks noChangeArrowheads="1"/>
          </p:cNvSpPr>
          <p:nvPr/>
        </p:nvSpPr>
        <p:spPr bwMode="auto">
          <a:xfrm>
            <a:off x="5224463" y="4562487"/>
            <a:ext cx="50165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SSN</a:t>
            </a:r>
          </a:p>
        </p:txBody>
      </p:sp>
      <p:sp>
        <p:nvSpPr>
          <p:cNvPr id="16" name="Text Box 15"/>
          <p:cNvSpPr txBox="1">
            <a:spLocks noChangeArrowheads="1"/>
          </p:cNvSpPr>
          <p:nvPr/>
        </p:nvSpPr>
        <p:spPr bwMode="auto">
          <a:xfrm>
            <a:off x="5222875" y="4748225"/>
            <a:ext cx="4572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EID</a:t>
            </a:r>
          </a:p>
        </p:txBody>
      </p:sp>
      <p:sp>
        <p:nvSpPr>
          <p:cNvPr id="17" name="Text Box 16"/>
          <p:cNvSpPr txBox="1">
            <a:spLocks noChangeArrowheads="1"/>
          </p:cNvSpPr>
          <p:nvPr/>
        </p:nvSpPr>
        <p:spPr bwMode="auto">
          <a:xfrm>
            <a:off x="5222875" y="4908562"/>
            <a:ext cx="825500" cy="306388"/>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dirty="0" err="1">
                <a:solidFill>
                  <a:srgbClr val="000000"/>
                </a:solidFill>
                <a:latin typeface="Verdana" pitchFamily="32" charset="0"/>
                <a:ea typeface="DejaVu Sans" charset="0"/>
                <a:cs typeface="DejaVu Sans" charset="0"/>
              </a:rPr>
              <a:t>Degree</a:t>
            </a:r>
            <a:endParaRPr lang="it-IT" sz="1400" dirty="0">
              <a:solidFill>
                <a:srgbClr val="000000"/>
              </a:solidFill>
              <a:latin typeface="Verdana" pitchFamily="32" charset="0"/>
              <a:ea typeface="DejaVu Sans" charset="0"/>
              <a:cs typeface="DejaVu Sans" charset="0"/>
            </a:endParaRPr>
          </a:p>
        </p:txBody>
      </p:sp>
      <p:sp>
        <p:nvSpPr>
          <p:cNvPr id="18" name="AutoShape 17"/>
          <p:cNvSpPr>
            <a:spLocks noChangeArrowheads="1"/>
          </p:cNvSpPr>
          <p:nvPr/>
        </p:nvSpPr>
        <p:spPr bwMode="auto">
          <a:xfrm>
            <a:off x="6481763" y="2959102"/>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r>
              <a:rPr lang="it-IT" sz="1800" baseline="-25000">
                <a:solidFill>
                  <a:srgbClr val="000000"/>
                </a:solidFill>
                <a:latin typeface="Verdana" pitchFamily="32" charset="0"/>
                <a:ea typeface="DejaVu Sans" charset="0"/>
                <a:cs typeface="DejaVu Sans" charset="0"/>
              </a:rPr>
              <a:t>stub</a:t>
            </a:r>
          </a:p>
        </p:txBody>
      </p:sp>
      <p:sp>
        <p:nvSpPr>
          <p:cNvPr id="20" name="AutoShape 19"/>
          <p:cNvSpPr>
            <a:spLocks noChangeArrowheads="1"/>
          </p:cNvSpPr>
          <p:nvPr/>
        </p:nvSpPr>
        <p:spPr bwMode="auto">
          <a:xfrm>
            <a:off x="6842125" y="3824290"/>
            <a:ext cx="755650" cy="395287"/>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21" name="AutoShape 20"/>
          <p:cNvCxnSpPr>
            <a:cxnSpLocks noChangeShapeType="1"/>
            <a:stCxn id="19" idx="0"/>
            <a:endCxn id="20" idx="2"/>
          </p:cNvCxnSpPr>
          <p:nvPr/>
        </p:nvCxnSpPr>
        <p:spPr bwMode="auto">
          <a:xfrm flipV="1">
            <a:off x="7219950" y="4219577"/>
            <a:ext cx="1588" cy="323850"/>
          </a:xfrm>
          <a:prstGeom prst="straightConnector1">
            <a:avLst/>
          </a:prstGeom>
          <a:noFill/>
          <a:ln w="9360">
            <a:solidFill>
              <a:srgbClr val="000000"/>
            </a:solidFill>
            <a:miter lim="800000"/>
            <a:headEnd/>
            <a:tailEnd/>
          </a:ln>
          <a:effectLst/>
        </p:spPr>
      </p:cxnSp>
      <p:cxnSp>
        <p:nvCxnSpPr>
          <p:cNvPr id="22" name="AutoShape 21"/>
          <p:cNvCxnSpPr>
            <a:cxnSpLocks noChangeShapeType="1"/>
            <a:stCxn id="20" idx="0"/>
            <a:endCxn id="18" idx="2"/>
          </p:cNvCxnSpPr>
          <p:nvPr/>
        </p:nvCxnSpPr>
        <p:spPr bwMode="auto">
          <a:xfrm flipV="1">
            <a:off x="7219950" y="3462340"/>
            <a:ext cx="1588" cy="361950"/>
          </a:xfrm>
          <a:prstGeom prst="straightConnector1">
            <a:avLst/>
          </a:prstGeom>
          <a:noFill/>
          <a:ln w="9360">
            <a:solidFill>
              <a:srgbClr val="000000"/>
            </a:solidFill>
            <a:miter lim="800000"/>
            <a:headEnd/>
            <a:tailEnd/>
          </a:ln>
          <a:effectLst/>
        </p:spPr>
      </p:cxnSp>
      <p:sp>
        <p:nvSpPr>
          <p:cNvPr id="23" name="Line 22"/>
          <p:cNvSpPr>
            <a:spLocks noChangeShapeType="1"/>
          </p:cNvSpPr>
          <p:nvPr/>
        </p:nvSpPr>
        <p:spPr bwMode="auto">
          <a:xfrm>
            <a:off x="7958138" y="4714884"/>
            <a:ext cx="215900" cy="1587"/>
          </a:xfrm>
          <a:prstGeom prst="line">
            <a:avLst/>
          </a:prstGeom>
          <a:noFill/>
          <a:ln w="9360">
            <a:solidFill>
              <a:srgbClr val="000000"/>
            </a:solidFill>
            <a:miter lim="800000"/>
            <a:headEnd/>
            <a:tailEnd/>
          </a:ln>
          <a:effectLst/>
        </p:spPr>
        <p:txBody>
          <a:bodyPr/>
          <a:lstStyle/>
          <a:p>
            <a:endParaRPr lang="en-US"/>
          </a:p>
        </p:txBody>
      </p:sp>
      <p:sp>
        <p:nvSpPr>
          <p:cNvPr id="24" name="Oval 23"/>
          <p:cNvSpPr>
            <a:spLocks noChangeArrowheads="1"/>
          </p:cNvSpPr>
          <p:nvPr/>
        </p:nvSpPr>
        <p:spPr bwMode="auto">
          <a:xfrm>
            <a:off x="8172450" y="4643446"/>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25" name="Line 24"/>
          <p:cNvSpPr>
            <a:spLocks noChangeShapeType="1"/>
          </p:cNvSpPr>
          <p:nvPr/>
        </p:nvSpPr>
        <p:spPr bwMode="auto">
          <a:xfrm>
            <a:off x="7958138" y="4879977"/>
            <a:ext cx="215900" cy="1588"/>
          </a:xfrm>
          <a:prstGeom prst="line">
            <a:avLst/>
          </a:prstGeom>
          <a:noFill/>
          <a:ln w="9360">
            <a:solidFill>
              <a:srgbClr val="000000"/>
            </a:solidFill>
            <a:miter lim="800000"/>
            <a:headEnd/>
            <a:tailEnd/>
          </a:ln>
          <a:effectLst/>
        </p:spPr>
        <p:txBody>
          <a:bodyPr/>
          <a:lstStyle/>
          <a:p>
            <a:endParaRPr lang="en-US"/>
          </a:p>
        </p:txBody>
      </p:sp>
      <p:sp>
        <p:nvSpPr>
          <p:cNvPr id="26" name="Oval 25"/>
          <p:cNvSpPr>
            <a:spLocks noChangeArrowheads="1"/>
          </p:cNvSpPr>
          <p:nvPr/>
        </p:nvSpPr>
        <p:spPr bwMode="auto">
          <a:xfrm>
            <a:off x="8174038" y="4808540"/>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29" name="Text Box 28"/>
          <p:cNvSpPr txBox="1">
            <a:spLocks noChangeArrowheads="1"/>
          </p:cNvSpPr>
          <p:nvPr/>
        </p:nvSpPr>
        <p:spPr bwMode="auto">
          <a:xfrm>
            <a:off x="4205288" y="3694125"/>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30" name="Text Box 29"/>
          <p:cNvSpPr txBox="1">
            <a:spLocks noChangeArrowheads="1"/>
          </p:cNvSpPr>
          <p:nvPr/>
        </p:nvSpPr>
        <p:spPr bwMode="auto">
          <a:xfrm>
            <a:off x="4194175" y="4233875"/>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(0,N)‏</a:t>
            </a:r>
          </a:p>
        </p:txBody>
      </p:sp>
      <p:sp>
        <p:nvSpPr>
          <p:cNvPr id="31" name="Text Box 30"/>
          <p:cNvSpPr txBox="1">
            <a:spLocks noChangeArrowheads="1"/>
          </p:cNvSpPr>
          <p:nvPr/>
        </p:nvSpPr>
        <p:spPr bwMode="auto">
          <a:xfrm>
            <a:off x="7350125" y="3587752"/>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32" name="Text Box 31"/>
          <p:cNvSpPr txBox="1">
            <a:spLocks noChangeArrowheads="1"/>
          </p:cNvSpPr>
          <p:nvPr/>
        </p:nvSpPr>
        <p:spPr bwMode="auto">
          <a:xfrm>
            <a:off x="7358082" y="4143380"/>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(0,N)‏</a:t>
            </a:r>
          </a:p>
        </p:txBody>
      </p:sp>
      <p:sp>
        <p:nvSpPr>
          <p:cNvPr id="33" name="AutoShape 32"/>
          <p:cNvSpPr>
            <a:spLocks noChangeArrowheads="1"/>
          </p:cNvSpPr>
          <p:nvPr/>
        </p:nvSpPr>
        <p:spPr bwMode="auto">
          <a:xfrm>
            <a:off x="323850" y="3049590"/>
            <a:ext cx="1476375" cy="503237"/>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p>
        </p:txBody>
      </p:sp>
      <p:sp>
        <p:nvSpPr>
          <p:cNvPr id="34" name="AutoShape 33"/>
          <p:cNvSpPr>
            <a:spLocks noChangeArrowheads="1"/>
          </p:cNvSpPr>
          <p:nvPr/>
        </p:nvSpPr>
        <p:spPr bwMode="auto">
          <a:xfrm>
            <a:off x="323850" y="4633915"/>
            <a:ext cx="1476375" cy="503237"/>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Manager</a:t>
            </a:r>
          </a:p>
        </p:txBody>
      </p:sp>
      <p:sp>
        <p:nvSpPr>
          <p:cNvPr id="35" name="AutoShape 34"/>
          <p:cNvSpPr>
            <a:spLocks noChangeArrowheads="1"/>
          </p:cNvSpPr>
          <p:nvPr/>
        </p:nvSpPr>
        <p:spPr bwMode="auto">
          <a:xfrm>
            <a:off x="684213" y="3914777"/>
            <a:ext cx="755650" cy="395288"/>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36" name="AutoShape 35"/>
          <p:cNvCxnSpPr>
            <a:cxnSpLocks noChangeShapeType="1"/>
            <a:stCxn id="34" idx="0"/>
            <a:endCxn id="35" idx="2"/>
          </p:cNvCxnSpPr>
          <p:nvPr/>
        </p:nvCxnSpPr>
        <p:spPr bwMode="auto">
          <a:xfrm flipV="1">
            <a:off x="1062038" y="4310065"/>
            <a:ext cx="1587" cy="323850"/>
          </a:xfrm>
          <a:prstGeom prst="straightConnector1">
            <a:avLst/>
          </a:prstGeom>
          <a:noFill/>
          <a:ln w="9360">
            <a:solidFill>
              <a:srgbClr val="000000"/>
            </a:solidFill>
            <a:miter lim="800000"/>
            <a:headEnd/>
            <a:tailEnd/>
          </a:ln>
          <a:effectLst/>
        </p:spPr>
      </p:cxnSp>
      <p:cxnSp>
        <p:nvCxnSpPr>
          <p:cNvPr id="37" name="AutoShape 36"/>
          <p:cNvCxnSpPr>
            <a:cxnSpLocks noChangeShapeType="1"/>
            <a:stCxn id="35" idx="0"/>
            <a:endCxn id="33" idx="2"/>
          </p:cNvCxnSpPr>
          <p:nvPr/>
        </p:nvCxnSpPr>
        <p:spPr bwMode="auto">
          <a:xfrm flipV="1">
            <a:off x="1062038" y="3552827"/>
            <a:ext cx="1587" cy="361950"/>
          </a:xfrm>
          <a:prstGeom prst="straightConnector1">
            <a:avLst/>
          </a:prstGeom>
          <a:noFill/>
          <a:ln w="9360">
            <a:solidFill>
              <a:srgbClr val="000000"/>
            </a:solidFill>
            <a:miter lim="800000"/>
            <a:headEnd/>
            <a:tailEnd/>
          </a:ln>
          <a:effectLst/>
        </p:spPr>
      </p:cxnSp>
      <p:sp>
        <p:nvSpPr>
          <p:cNvPr id="38" name="Line 37"/>
          <p:cNvSpPr>
            <a:spLocks noChangeShapeType="1"/>
          </p:cNvSpPr>
          <p:nvPr/>
        </p:nvSpPr>
        <p:spPr bwMode="auto">
          <a:xfrm>
            <a:off x="1800225" y="3157540"/>
            <a:ext cx="215900" cy="1587"/>
          </a:xfrm>
          <a:prstGeom prst="line">
            <a:avLst/>
          </a:prstGeom>
          <a:noFill/>
          <a:ln w="9360">
            <a:solidFill>
              <a:srgbClr val="000000"/>
            </a:solidFill>
            <a:miter lim="800000"/>
            <a:headEnd/>
            <a:tailEnd/>
          </a:ln>
          <a:effectLst/>
        </p:spPr>
        <p:txBody>
          <a:bodyPr/>
          <a:lstStyle/>
          <a:p>
            <a:endParaRPr lang="en-US"/>
          </a:p>
        </p:txBody>
      </p:sp>
      <p:sp>
        <p:nvSpPr>
          <p:cNvPr id="39" name="Oval 38"/>
          <p:cNvSpPr>
            <a:spLocks noChangeArrowheads="1"/>
          </p:cNvSpPr>
          <p:nvPr/>
        </p:nvSpPr>
        <p:spPr bwMode="auto">
          <a:xfrm>
            <a:off x="2016125" y="3086102"/>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40" name="Line 39"/>
          <p:cNvSpPr>
            <a:spLocks noChangeShapeType="1"/>
          </p:cNvSpPr>
          <p:nvPr/>
        </p:nvSpPr>
        <p:spPr bwMode="auto">
          <a:xfrm>
            <a:off x="1800225" y="4740277"/>
            <a:ext cx="215900" cy="1588"/>
          </a:xfrm>
          <a:prstGeom prst="line">
            <a:avLst/>
          </a:prstGeom>
          <a:noFill/>
          <a:ln w="9360">
            <a:solidFill>
              <a:srgbClr val="000000"/>
            </a:solidFill>
            <a:miter lim="800000"/>
            <a:headEnd/>
            <a:tailEnd/>
          </a:ln>
          <a:effectLst/>
        </p:spPr>
        <p:txBody>
          <a:bodyPr/>
          <a:lstStyle/>
          <a:p>
            <a:endParaRPr lang="en-US"/>
          </a:p>
        </p:txBody>
      </p:sp>
      <p:sp>
        <p:nvSpPr>
          <p:cNvPr id="41" name="Oval 40"/>
          <p:cNvSpPr>
            <a:spLocks noChangeArrowheads="1"/>
          </p:cNvSpPr>
          <p:nvPr/>
        </p:nvSpPr>
        <p:spPr bwMode="auto">
          <a:xfrm>
            <a:off x="2016125" y="4668840"/>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42" name="Line 41"/>
          <p:cNvSpPr>
            <a:spLocks noChangeShapeType="1"/>
          </p:cNvSpPr>
          <p:nvPr/>
        </p:nvSpPr>
        <p:spPr bwMode="auto">
          <a:xfrm>
            <a:off x="1800225" y="4884740"/>
            <a:ext cx="215900" cy="1587"/>
          </a:xfrm>
          <a:prstGeom prst="line">
            <a:avLst/>
          </a:prstGeom>
          <a:noFill/>
          <a:ln w="9360">
            <a:solidFill>
              <a:srgbClr val="000000"/>
            </a:solidFill>
            <a:miter lim="800000"/>
            <a:headEnd/>
            <a:tailEnd/>
          </a:ln>
          <a:effectLst/>
        </p:spPr>
        <p:txBody>
          <a:bodyPr/>
          <a:lstStyle/>
          <a:p>
            <a:endParaRPr lang="en-US"/>
          </a:p>
        </p:txBody>
      </p:sp>
      <p:sp>
        <p:nvSpPr>
          <p:cNvPr id="43" name="Oval 42"/>
          <p:cNvSpPr>
            <a:spLocks noChangeArrowheads="1"/>
          </p:cNvSpPr>
          <p:nvPr/>
        </p:nvSpPr>
        <p:spPr bwMode="auto">
          <a:xfrm>
            <a:off x="2016125" y="4813302"/>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44" name="Line 43"/>
          <p:cNvSpPr>
            <a:spLocks noChangeShapeType="1"/>
          </p:cNvSpPr>
          <p:nvPr/>
        </p:nvSpPr>
        <p:spPr bwMode="auto">
          <a:xfrm>
            <a:off x="1800225" y="5029202"/>
            <a:ext cx="215900" cy="1588"/>
          </a:xfrm>
          <a:prstGeom prst="line">
            <a:avLst/>
          </a:prstGeom>
          <a:noFill/>
          <a:ln w="9360">
            <a:solidFill>
              <a:srgbClr val="000000"/>
            </a:solidFill>
            <a:miter lim="800000"/>
            <a:headEnd/>
            <a:tailEnd/>
          </a:ln>
          <a:effectLst/>
        </p:spPr>
        <p:txBody>
          <a:bodyPr/>
          <a:lstStyle/>
          <a:p>
            <a:endParaRPr lang="en-US"/>
          </a:p>
        </p:txBody>
      </p:sp>
      <p:sp>
        <p:nvSpPr>
          <p:cNvPr id="45" name="Oval 44"/>
          <p:cNvSpPr>
            <a:spLocks noChangeArrowheads="1"/>
          </p:cNvSpPr>
          <p:nvPr/>
        </p:nvSpPr>
        <p:spPr bwMode="auto">
          <a:xfrm>
            <a:off x="2016125" y="4957765"/>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46" name="Text Box 45"/>
          <p:cNvSpPr txBox="1">
            <a:spLocks noChangeArrowheads="1"/>
          </p:cNvSpPr>
          <p:nvPr/>
        </p:nvSpPr>
        <p:spPr bwMode="auto">
          <a:xfrm>
            <a:off x="2198688" y="4503740"/>
            <a:ext cx="50165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SSN</a:t>
            </a:r>
          </a:p>
        </p:txBody>
      </p:sp>
      <p:sp>
        <p:nvSpPr>
          <p:cNvPr id="47" name="Text Box 46"/>
          <p:cNvSpPr txBox="1">
            <a:spLocks noChangeArrowheads="1"/>
          </p:cNvSpPr>
          <p:nvPr/>
        </p:nvSpPr>
        <p:spPr bwMode="auto">
          <a:xfrm>
            <a:off x="2197100" y="4689477"/>
            <a:ext cx="4572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EID</a:t>
            </a:r>
          </a:p>
        </p:txBody>
      </p:sp>
      <p:sp>
        <p:nvSpPr>
          <p:cNvPr id="48" name="Text Box 47"/>
          <p:cNvSpPr txBox="1">
            <a:spLocks noChangeArrowheads="1"/>
          </p:cNvSpPr>
          <p:nvPr/>
        </p:nvSpPr>
        <p:spPr bwMode="auto">
          <a:xfrm>
            <a:off x="2195513" y="4849815"/>
            <a:ext cx="701675" cy="306387"/>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a:solidFill>
                  <a:srgbClr val="000000"/>
                </a:solidFill>
                <a:latin typeface="Verdana" pitchFamily="32" charset="0"/>
                <a:ea typeface="DejaVu Sans" charset="0"/>
                <a:cs typeface="DejaVu Sans" charset="0"/>
              </a:rPr>
              <a:t>Name</a:t>
            </a:r>
          </a:p>
        </p:txBody>
      </p:sp>
      <p:sp>
        <p:nvSpPr>
          <p:cNvPr id="49" name="Text Box 48"/>
          <p:cNvSpPr txBox="1">
            <a:spLocks noChangeArrowheads="1"/>
          </p:cNvSpPr>
          <p:nvPr/>
        </p:nvSpPr>
        <p:spPr bwMode="auto">
          <a:xfrm>
            <a:off x="2105025" y="3027365"/>
            <a:ext cx="657225"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PCode</a:t>
            </a:r>
          </a:p>
        </p:txBody>
      </p:sp>
      <p:sp>
        <p:nvSpPr>
          <p:cNvPr id="50" name="Text Box 49"/>
          <p:cNvSpPr txBox="1">
            <a:spLocks noChangeArrowheads="1"/>
          </p:cNvSpPr>
          <p:nvPr/>
        </p:nvSpPr>
        <p:spPr bwMode="auto">
          <a:xfrm>
            <a:off x="1179513" y="3635377"/>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51" name="Text Box 50"/>
          <p:cNvSpPr txBox="1">
            <a:spLocks noChangeArrowheads="1"/>
          </p:cNvSpPr>
          <p:nvPr/>
        </p:nvSpPr>
        <p:spPr bwMode="auto">
          <a:xfrm>
            <a:off x="1168400" y="4175127"/>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(0,N)‏</a:t>
            </a:r>
          </a:p>
        </p:txBody>
      </p:sp>
      <p:sp>
        <p:nvSpPr>
          <p:cNvPr id="55" name="Line 54"/>
          <p:cNvSpPr>
            <a:spLocks noChangeShapeType="1"/>
          </p:cNvSpPr>
          <p:nvPr/>
        </p:nvSpPr>
        <p:spPr bwMode="auto">
          <a:xfrm>
            <a:off x="1800225" y="3390902"/>
            <a:ext cx="215900" cy="1588"/>
          </a:xfrm>
          <a:prstGeom prst="line">
            <a:avLst/>
          </a:prstGeom>
          <a:noFill/>
          <a:ln w="9360">
            <a:solidFill>
              <a:srgbClr val="000000"/>
            </a:solidFill>
            <a:miter lim="800000"/>
            <a:headEnd/>
            <a:tailEnd/>
          </a:ln>
          <a:effectLst/>
        </p:spPr>
        <p:txBody>
          <a:bodyPr/>
          <a:lstStyle/>
          <a:p>
            <a:endParaRPr lang="en-US"/>
          </a:p>
        </p:txBody>
      </p:sp>
      <p:sp>
        <p:nvSpPr>
          <p:cNvPr id="56" name="Oval 55"/>
          <p:cNvSpPr>
            <a:spLocks noChangeArrowheads="1"/>
          </p:cNvSpPr>
          <p:nvPr/>
        </p:nvSpPr>
        <p:spPr bwMode="auto">
          <a:xfrm>
            <a:off x="2016125" y="3319465"/>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57" name="Text Box 56"/>
          <p:cNvSpPr txBox="1">
            <a:spLocks noChangeArrowheads="1"/>
          </p:cNvSpPr>
          <p:nvPr/>
        </p:nvSpPr>
        <p:spPr bwMode="auto">
          <a:xfrm>
            <a:off x="2105025" y="3260727"/>
            <a:ext cx="5080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Title</a:t>
            </a:r>
          </a:p>
        </p:txBody>
      </p:sp>
      <p:sp>
        <p:nvSpPr>
          <p:cNvPr id="58" name="Text Box 57"/>
          <p:cNvSpPr txBox="1">
            <a:spLocks noChangeArrowheads="1"/>
          </p:cNvSpPr>
          <p:nvPr/>
        </p:nvSpPr>
        <p:spPr bwMode="auto">
          <a:xfrm>
            <a:off x="3357554" y="2571744"/>
            <a:ext cx="6286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a:solidFill>
                  <a:srgbClr val="000000"/>
                </a:solidFill>
                <a:latin typeface="Verdana" pitchFamily="32" charset="0"/>
                <a:ea typeface="DejaVu Sans" charset="0"/>
                <a:cs typeface="DejaVu Sans" charset="0"/>
              </a:rPr>
              <a:t>S</a:t>
            </a:r>
            <a:r>
              <a:rPr lang="it-IT" sz="1800" b="1" baseline="-25000" dirty="0">
                <a:solidFill>
                  <a:srgbClr val="000000"/>
                </a:solidFill>
                <a:latin typeface="Verdana" pitchFamily="32" charset="0"/>
                <a:ea typeface="DejaVu Sans" charset="0"/>
                <a:cs typeface="DejaVu Sans" charset="0"/>
              </a:rPr>
              <a:t>3</a:t>
            </a:r>
            <a:r>
              <a:rPr lang="it-IT" sz="1800" b="1" dirty="0">
                <a:solidFill>
                  <a:srgbClr val="000000"/>
                </a:solidFill>
                <a:latin typeface="Verdana" pitchFamily="32" charset="0"/>
                <a:ea typeface="DejaVu Sans" charset="0"/>
                <a:cs typeface="DejaVu Sans" charset="0"/>
              </a:rPr>
              <a:t>’</a:t>
            </a:r>
            <a:r>
              <a:rPr lang="it-IT" sz="1800" b="1" baseline="30000" dirty="0">
                <a:solidFill>
                  <a:srgbClr val="000000"/>
                </a:solidFill>
                <a:latin typeface="Verdana" pitchFamily="32" charset="0"/>
                <a:ea typeface="DejaVu Sans" charset="0"/>
                <a:cs typeface="DejaVu Sans" charset="0"/>
              </a:rPr>
              <a:t>+</a:t>
            </a:r>
          </a:p>
        </p:txBody>
      </p:sp>
      <p:sp>
        <p:nvSpPr>
          <p:cNvPr id="59" name="Text Box 58"/>
          <p:cNvSpPr txBox="1">
            <a:spLocks noChangeArrowheads="1"/>
          </p:cNvSpPr>
          <p:nvPr/>
        </p:nvSpPr>
        <p:spPr bwMode="auto">
          <a:xfrm>
            <a:off x="6500826" y="2571744"/>
            <a:ext cx="382134" cy="381772"/>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1" baseline="30000" dirty="0" smtClean="0">
                <a:solidFill>
                  <a:srgbClr val="000000"/>
                </a:solidFill>
                <a:latin typeface="Verdana" pitchFamily="32" charset="0"/>
                <a:ea typeface="DejaVu Sans" charset="0"/>
                <a:cs typeface="DejaVu Sans" charset="0"/>
              </a:rPr>
              <a:t>H</a:t>
            </a:r>
            <a:endParaRPr lang="it-IT" sz="2800" b="1" baseline="30000" dirty="0">
              <a:solidFill>
                <a:srgbClr val="000000"/>
              </a:solidFill>
              <a:latin typeface="Verdana" pitchFamily="32" charset="0"/>
              <a:ea typeface="DejaVu Sans" charset="0"/>
              <a:cs typeface="DejaVu Sans" charset="0"/>
            </a:endParaRPr>
          </a:p>
        </p:txBody>
      </p:sp>
      <p:sp>
        <p:nvSpPr>
          <p:cNvPr id="60" name="Text Box 59"/>
          <p:cNvSpPr txBox="1">
            <a:spLocks noChangeArrowheads="1"/>
          </p:cNvSpPr>
          <p:nvPr/>
        </p:nvSpPr>
        <p:spPr bwMode="auto">
          <a:xfrm>
            <a:off x="368300" y="2593972"/>
            <a:ext cx="4381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S</a:t>
            </a:r>
            <a:r>
              <a:rPr lang="it-IT" sz="1800" b="1" baseline="-25000">
                <a:solidFill>
                  <a:srgbClr val="000000"/>
                </a:solidFill>
                <a:latin typeface="Verdana" pitchFamily="32" charset="0"/>
                <a:ea typeface="DejaVu Sans" charset="0"/>
                <a:cs typeface="DejaVu Sans" charset="0"/>
              </a:rPr>
              <a:t>1</a:t>
            </a:r>
          </a:p>
        </p:txBody>
      </p:sp>
      <p:sp>
        <p:nvSpPr>
          <p:cNvPr id="61" name="Rectangle 60"/>
          <p:cNvSpPr>
            <a:spLocks noChangeArrowheads="1"/>
          </p:cNvSpPr>
          <p:nvPr/>
        </p:nvSpPr>
        <p:spPr bwMode="auto">
          <a:xfrm>
            <a:off x="3571868" y="5857892"/>
            <a:ext cx="1417674"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i="1" dirty="0" smtClean="0">
                <a:solidFill>
                  <a:srgbClr val="000000"/>
                </a:solidFill>
                <a:latin typeface="Verdana" pitchFamily="32" charset="0"/>
                <a:ea typeface="DejaVu Sans" charset="0"/>
                <a:cs typeface="DejaVu Sans" charset="0"/>
              </a:rPr>
              <a:t>5: MERGE</a:t>
            </a:r>
            <a:endParaRPr lang="it-IT" sz="1800" b="1" i="1" dirty="0">
              <a:solidFill>
                <a:srgbClr val="000000"/>
              </a:solidFill>
              <a:latin typeface="Verdana" pitchFamily="32" charset="0"/>
              <a:ea typeface="DejaVu Sans" charset="0"/>
              <a:cs typeface="DejaVu Sans" charset="0"/>
            </a:endParaRPr>
          </a:p>
        </p:txBody>
      </p:sp>
      <p:sp>
        <p:nvSpPr>
          <p:cNvPr id="64" name="Text Box 2"/>
          <p:cNvSpPr txBox="1">
            <a:spLocks noChangeArrowheads="1"/>
          </p:cNvSpPr>
          <p:nvPr/>
        </p:nvSpPr>
        <p:spPr bwMode="auto">
          <a:xfrm>
            <a:off x="285720" y="1643050"/>
            <a:ext cx="8642350" cy="642938"/>
          </a:xfrm>
          <a:prstGeom prst="rect">
            <a:avLst/>
          </a:prstGeom>
          <a:noFill/>
          <a:ln w="9525">
            <a:noFill/>
            <a:round/>
            <a:headEnd/>
            <a:tailEnd/>
          </a:ln>
          <a:effectLst/>
        </p:spPr>
        <p:txBody>
          <a:bodyPr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err="1">
                <a:solidFill>
                  <a:srgbClr val="000000"/>
                </a:solidFill>
                <a:latin typeface="Verdana" pitchFamily="32" charset="0"/>
                <a:ea typeface="DejaVu Sans" charset="0"/>
                <a:cs typeface="DejaVu Sans" charset="0"/>
              </a:rPr>
              <a:t>Step</a:t>
            </a:r>
            <a:r>
              <a:rPr lang="it-IT" sz="1800" b="1" dirty="0">
                <a:solidFill>
                  <a:srgbClr val="000000"/>
                </a:solidFill>
                <a:latin typeface="Verdana" pitchFamily="32" charset="0"/>
                <a:ea typeface="DejaVu Sans" charset="0"/>
                <a:cs typeface="DejaVu Sans" charset="0"/>
              </a:rPr>
              <a:t> </a:t>
            </a:r>
            <a:r>
              <a:rPr lang="it-IT" sz="1800" b="1" dirty="0" smtClean="0">
                <a:solidFill>
                  <a:srgbClr val="000000"/>
                </a:solidFill>
                <a:latin typeface="Verdana" pitchFamily="32" charset="0"/>
                <a:ea typeface="DejaVu Sans" charset="0"/>
                <a:cs typeface="DejaVu Sans" charset="0"/>
              </a:rPr>
              <a:t>5</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 </a:t>
            </a:r>
            <a:r>
              <a:rPr lang="it-IT" sz="1800" dirty="0" err="1" smtClean="0">
                <a:solidFill>
                  <a:srgbClr val="000000"/>
                </a:solidFill>
                <a:latin typeface="Verdana" pitchFamily="32" charset="0"/>
                <a:ea typeface="DejaVu Sans" charset="0"/>
                <a:cs typeface="DejaVu Sans" charset="0"/>
              </a:rPr>
              <a:t>merge</a:t>
            </a:r>
            <a:r>
              <a:rPr lang="it-IT" sz="1800" dirty="0" smtClean="0">
                <a:solidFill>
                  <a:srgbClr val="000000"/>
                </a:solidFill>
                <a:latin typeface="Verdana" pitchFamily="32" charset="0"/>
                <a:ea typeface="DejaVu Sans" charset="0"/>
                <a:cs typeface="DejaVu Sans" charset="0"/>
              </a:rPr>
              <a:t> </a:t>
            </a:r>
            <a:r>
              <a:rPr lang="it-IT" sz="1800" dirty="0" err="1" smtClean="0">
                <a:solidFill>
                  <a:srgbClr val="000000"/>
                </a:solidFill>
                <a:latin typeface="Verdana" pitchFamily="32" charset="0"/>
                <a:ea typeface="DejaVu Sans" charset="0"/>
                <a:cs typeface="DejaVu Sans" charset="0"/>
              </a:rPr>
              <a:t>of</a:t>
            </a:r>
            <a:r>
              <a:rPr lang="it-IT" sz="1800" dirty="0" smtClean="0">
                <a:solidFill>
                  <a:srgbClr val="000000"/>
                </a:solidFill>
                <a:latin typeface="Verdana" pitchFamily="32" charset="0"/>
                <a:ea typeface="DejaVu Sans" charset="0"/>
                <a:cs typeface="DejaVu Sans" charset="0"/>
              </a:rPr>
              <a:t> the </a:t>
            </a:r>
            <a:r>
              <a:rPr lang="it-IT" sz="1800" dirty="0" err="1" smtClean="0">
                <a:solidFill>
                  <a:srgbClr val="000000"/>
                </a:solidFill>
                <a:latin typeface="Verdana" pitchFamily="32" charset="0"/>
                <a:ea typeface="DejaVu Sans" charset="0"/>
                <a:cs typeface="DejaVu Sans" charset="0"/>
              </a:rPr>
              <a:t>initial</a:t>
            </a:r>
            <a:r>
              <a:rPr lang="it-IT" sz="1800" dirty="0" smtClean="0">
                <a:solidFill>
                  <a:srgbClr val="000000"/>
                </a:solidFill>
                <a:latin typeface="Verdana" pitchFamily="32" charset="0"/>
                <a:ea typeface="DejaVu Sans" charset="0"/>
                <a:cs typeface="DejaVu Sans" charset="0"/>
              </a:rPr>
              <a:t> </a:t>
            </a:r>
            <a:r>
              <a:rPr lang="it-IT" sz="1800" dirty="0" err="1" smtClean="0">
                <a:solidFill>
                  <a:srgbClr val="000000"/>
                </a:solidFill>
                <a:latin typeface="Verdana" pitchFamily="32" charset="0"/>
                <a:ea typeface="DejaVu Sans" charset="0"/>
                <a:cs typeface="DejaVu Sans" charset="0"/>
              </a:rPr>
              <a:t>specification</a:t>
            </a:r>
            <a:r>
              <a:rPr lang="it-IT" sz="1800" dirty="0" smtClean="0">
                <a:solidFill>
                  <a:srgbClr val="000000"/>
                </a:solidFill>
                <a:latin typeface="Verdana" pitchFamily="32" charset="0"/>
                <a:ea typeface="DejaVu Sans" charset="0"/>
                <a:cs typeface="DejaVu Sans" charset="0"/>
              </a:rPr>
              <a:t> schema </a:t>
            </a:r>
            <a:r>
              <a:rPr lang="it-IT" sz="1800" dirty="0" err="1">
                <a:solidFill>
                  <a:srgbClr val="000000"/>
                </a:solidFill>
                <a:latin typeface="Verdana" pitchFamily="32" charset="0"/>
                <a:ea typeface="DejaVu Sans" charset="0"/>
                <a:cs typeface="DejaVu Sans" charset="0"/>
              </a:rPr>
              <a:t>with</a:t>
            </a:r>
            <a:r>
              <a:rPr lang="it-IT" sz="1800" dirty="0">
                <a:solidFill>
                  <a:srgbClr val="000000"/>
                </a:solidFill>
                <a:latin typeface="Verdana" pitchFamily="32" charset="0"/>
                <a:ea typeface="DejaVu Sans" charset="0"/>
                <a:cs typeface="DejaVu Sans" charset="0"/>
              </a:rPr>
              <a:t> the </a:t>
            </a:r>
            <a:r>
              <a:rPr lang="it-IT" sz="1800" dirty="0" err="1" smtClean="0">
                <a:solidFill>
                  <a:srgbClr val="000000"/>
                </a:solidFill>
                <a:latin typeface="Verdana" pitchFamily="32" charset="0"/>
                <a:ea typeface="DejaVu Sans" charset="0"/>
                <a:cs typeface="DejaVu Sans" charset="0"/>
              </a:rPr>
              <a:t>inverted</a:t>
            </a:r>
            <a:r>
              <a:rPr lang="it-IT" sz="1800" dirty="0" smtClean="0">
                <a:solidFill>
                  <a:srgbClr val="000000"/>
                </a:solidFill>
                <a:latin typeface="Verdana" pitchFamily="32" charset="0"/>
                <a:ea typeface="DejaVu Sans" charset="0"/>
                <a:cs typeface="DejaVu Sans" charset="0"/>
              </a:rPr>
              <a:t> positive </a:t>
            </a:r>
            <a:r>
              <a:rPr lang="it-IT" sz="1800" dirty="0" err="1" smtClean="0">
                <a:solidFill>
                  <a:srgbClr val="000000"/>
                </a:solidFill>
                <a:latin typeface="Verdana" pitchFamily="32" charset="0"/>
                <a:ea typeface="DejaVu Sans" charset="0"/>
                <a:cs typeface="DejaVu Sans" charset="0"/>
              </a:rPr>
              <a:t>semidifference</a:t>
            </a:r>
            <a:r>
              <a:rPr lang="it-IT" sz="1800" dirty="0" smtClean="0">
                <a:solidFill>
                  <a:srgbClr val="000000"/>
                </a:solidFill>
                <a:latin typeface="Verdana" pitchFamily="32" charset="0"/>
                <a:ea typeface="DejaVu Sans" charset="0"/>
                <a:cs typeface="DejaVu Sans" charset="0"/>
              </a:rPr>
              <a:t>.</a:t>
            </a:r>
            <a:endParaRPr lang="it-IT" sz="1800" dirty="0">
              <a:solidFill>
                <a:srgbClr val="000000"/>
              </a:solidFill>
              <a:latin typeface="Verdana" pitchFamily="32" charset="0"/>
              <a:ea typeface="DejaVu Sans" charset="0"/>
              <a:cs typeface="DejaVu Sans" charset="0"/>
            </a:endParaRPr>
          </a:p>
        </p:txBody>
      </p:sp>
      <p:sp>
        <p:nvSpPr>
          <p:cNvPr id="70" name="Freccia in giù 69"/>
          <p:cNvSpPr/>
          <p:nvPr/>
        </p:nvSpPr>
        <p:spPr>
          <a:xfrm>
            <a:off x="4000496" y="5286388"/>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ccia angolare in su 75"/>
          <p:cNvSpPr/>
          <p:nvPr/>
        </p:nvSpPr>
        <p:spPr>
          <a:xfrm>
            <a:off x="5000628" y="5143512"/>
            <a:ext cx="2428892" cy="1000132"/>
          </a:xfrm>
          <a:prstGeom prst="bentUpArrow">
            <a:avLst>
              <a:gd name="adj1" fmla="val 9226"/>
              <a:gd name="adj2" fmla="val 11585"/>
              <a:gd name="adj3" fmla="val 159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ccia angolare in su 76"/>
          <p:cNvSpPr/>
          <p:nvPr/>
        </p:nvSpPr>
        <p:spPr>
          <a:xfrm rot="5400000">
            <a:off x="1821637" y="4464851"/>
            <a:ext cx="857256" cy="2500330"/>
          </a:xfrm>
          <a:prstGeom prst="bentUpArrow">
            <a:avLst>
              <a:gd name="adj1" fmla="val 9226"/>
              <a:gd name="adj2" fmla="val 11585"/>
              <a:gd name="adj3" fmla="val 159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13"/>
          <p:cNvSpPr>
            <a:spLocks noChangeArrowheads="1"/>
          </p:cNvSpPr>
          <p:nvPr/>
        </p:nvSpPr>
        <p:spPr bwMode="auto">
          <a:xfrm>
            <a:off x="8108974" y="5000636"/>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84" name="Line 43"/>
          <p:cNvSpPr>
            <a:spLocks noChangeShapeType="1"/>
          </p:cNvSpPr>
          <p:nvPr/>
        </p:nvSpPr>
        <p:spPr bwMode="auto">
          <a:xfrm>
            <a:off x="7962926" y="4572007"/>
            <a:ext cx="215900" cy="1588"/>
          </a:xfrm>
          <a:prstGeom prst="line">
            <a:avLst/>
          </a:prstGeom>
          <a:noFill/>
          <a:ln w="9360">
            <a:solidFill>
              <a:srgbClr val="000000"/>
            </a:solidFill>
            <a:miter lim="800000"/>
            <a:headEnd/>
            <a:tailEnd/>
          </a:ln>
          <a:effectLst/>
        </p:spPr>
        <p:txBody>
          <a:bodyPr/>
          <a:lstStyle/>
          <a:p>
            <a:endParaRPr lang="en-US"/>
          </a:p>
        </p:txBody>
      </p:sp>
      <p:sp>
        <p:nvSpPr>
          <p:cNvPr id="85" name="Oval 44"/>
          <p:cNvSpPr>
            <a:spLocks noChangeArrowheads="1"/>
          </p:cNvSpPr>
          <p:nvPr/>
        </p:nvSpPr>
        <p:spPr bwMode="auto">
          <a:xfrm>
            <a:off x="8178826" y="4500570"/>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86" name="Text Box 47"/>
          <p:cNvSpPr txBox="1">
            <a:spLocks noChangeArrowheads="1"/>
          </p:cNvSpPr>
          <p:nvPr/>
        </p:nvSpPr>
        <p:spPr bwMode="auto">
          <a:xfrm>
            <a:off x="8286776" y="4429132"/>
            <a:ext cx="670674" cy="833178"/>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err="1" smtClean="0">
                <a:solidFill>
                  <a:srgbClr val="000000"/>
                </a:solidFill>
                <a:latin typeface="Verdana" pitchFamily="32" charset="0"/>
                <a:ea typeface="DejaVu Sans" charset="0"/>
                <a:cs typeface="DejaVu Sans" charset="0"/>
              </a:rPr>
              <a:t>Name</a:t>
            </a: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SSN</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EID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err="1" smtClean="0">
                <a:solidFill>
                  <a:srgbClr val="000000"/>
                </a:solidFill>
                <a:latin typeface="Verdana" pitchFamily="32" charset="0"/>
                <a:ea typeface="DejaVu Sans" charset="0"/>
                <a:cs typeface="DejaVu Sans" charset="0"/>
              </a:rPr>
              <a:t>Degee</a:t>
            </a:r>
            <a:endParaRPr lang="it-IT" sz="1200" dirty="0">
              <a:solidFill>
                <a:srgbClr val="000000"/>
              </a:solidFill>
              <a:latin typeface="Verdana" pitchFamily="32" charset="0"/>
              <a:ea typeface="DejaVu Sans" charset="0"/>
              <a:cs typeface="DejaVu Sans" charset="0"/>
            </a:endParaRPr>
          </a:p>
        </p:txBody>
      </p:sp>
      <p:sp>
        <p:nvSpPr>
          <p:cNvPr id="87" name="Line 39"/>
          <p:cNvSpPr>
            <a:spLocks noChangeShapeType="1"/>
          </p:cNvSpPr>
          <p:nvPr/>
        </p:nvSpPr>
        <p:spPr bwMode="auto">
          <a:xfrm>
            <a:off x="6284926" y="4592644"/>
            <a:ext cx="215900" cy="1588"/>
          </a:xfrm>
          <a:prstGeom prst="line">
            <a:avLst/>
          </a:prstGeom>
          <a:noFill/>
          <a:ln w="9360">
            <a:solidFill>
              <a:srgbClr val="000000"/>
            </a:solidFill>
            <a:miter lim="800000"/>
            <a:headEnd/>
            <a:tailEnd/>
          </a:ln>
          <a:effectLst/>
        </p:spPr>
        <p:txBody>
          <a:bodyPr/>
          <a:lstStyle/>
          <a:p>
            <a:endParaRPr lang="en-US"/>
          </a:p>
        </p:txBody>
      </p:sp>
      <p:sp>
        <p:nvSpPr>
          <p:cNvPr id="88" name="Oval 40"/>
          <p:cNvSpPr>
            <a:spLocks noChangeArrowheads="1"/>
          </p:cNvSpPr>
          <p:nvPr/>
        </p:nvSpPr>
        <p:spPr bwMode="auto">
          <a:xfrm>
            <a:off x="6189681" y="4533910"/>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89" name="Line 41"/>
          <p:cNvSpPr>
            <a:spLocks noChangeShapeType="1"/>
          </p:cNvSpPr>
          <p:nvPr/>
        </p:nvSpPr>
        <p:spPr bwMode="auto">
          <a:xfrm>
            <a:off x="6284926" y="4735520"/>
            <a:ext cx="215900" cy="1587"/>
          </a:xfrm>
          <a:prstGeom prst="line">
            <a:avLst/>
          </a:prstGeom>
          <a:noFill/>
          <a:ln w="9360">
            <a:solidFill>
              <a:srgbClr val="000000"/>
            </a:solidFill>
            <a:miter lim="800000"/>
            <a:headEnd/>
            <a:tailEnd/>
          </a:ln>
          <a:effectLst/>
        </p:spPr>
        <p:txBody>
          <a:bodyPr/>
          <a:lstStyle/>
          <a:p>
            <a:endParaRPr lang="en-US"/>
          </a:p>
        </p:txBody>
      </p:sp>
      <p:sp>
        <p:nvSpPr>
          <p:cNvPr id="90" name="Oval 42"/>
          <p:cNvSpPr>
            <a:spLocks noChangeArrowheads="1"/>
          </p:cNvSpPr>
          <p:nvPr/>
        </p:nvSpPr>
        <p:spPr bwMode="auto">
          <a:xfrm>
            <a:off x="6189681" y="4678372"/>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96" name="Text Box 14"/>
          <p:cNvSpPr txBox="1">
            <a:spLocks noChangeArrowheads="1"/>
          </p:cNvSpPr>
          <p:nvPr/>
        </p:nvSpPr>
        <p:spPr bwMode="auto">
          <a:xfrm>
            <a:off x="5715008" y="4429132"/>
            <a:ext cx="507103" cy="463846"/>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EID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SSN</a:t>
            </a:r>
          </a:p>
        </p:txBody>
      </p:sp>
      <p:sp>
        <p:nvSpPr>
          <p:cNvPr id="19" name="AutoShape 18"/>
          <p:cNvSpPr>
            <a:spLocks noChangeArrowheads="1"/>
          </p:cNvSpPr>
          <p:nvPr/>
        </p:nvSpPr>
        <p:spPr bwMode="auto">
          <a:xfrm>
            <a:off x="6481763" y="4543427"/>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err="1">
                <a:solidFill>
                  <a:srgbClr val="000000"/>
                </a:solidFill>
                <a:latin typeface="Verdana" pitchFamily="32" charset="0"/>
                <a:ea typeface="DejaVu Sans" charset="0"/>
                <a:cs typeface="DejaVu Sans" charset="0"/>
              </a:rPr>
              <a:t>Manager</a:t>
            </a:r>
            <a:r>
              <a:rPr lang="it-IT" sz="1800" baseline="-25000" dirty="0" err="1">
                <a:solidFill>
                  <a:srgbClr val="000000"/>
                </a:solidFill>
                <a:latin typeface="Verdana" pitchFamily="32" charset="0"/>
                <a:ea typeface="DejaVu Sans" charset="0"/>
                <a:cs typeface="DejaVu Sans" charset="0"/>
              </a:rPr>
              <a:t>stub</a:t>
            </a:r>
            <a:endParaRPr lang="it-IT" sz="1800" baseline="-25000" dirty="0">
              <a:solidFill>
                <a:srgbClr val="000000"/>
              </a:solidFill>
              <a:latin typeface="Verdana" pitchFamily="32" charset="0"/>
              <a:ea typeface="DejaVu Sans" charset="0"/>
              <a:cs typeface="DejaVu Sans" charset="0"/>
            </a:endParaRPr>
          </a:p>
        </p:txBody>
      </p:sp>
      <p:sp>
        <p:nvSpPr>
          <p:cNvPr id="97" name="Line 37"/>
          <p:cNvSpPr>
            <a:spLocks noChangeShapeType="1"/>
          </p:cNvSpPr>
          <p:nvPr/>
        </p:nvSpPr>
        <p:spPr bwMode="auto">
          <a:xfrm>
            <a:off x="7981976" y="3059109"/>
            <a:ext cx="215900" cy="1587"/>
          </a:xfrm>
          <a:prstGeom prst="line">
            <a:avLst/>
          </a:prstGeom>
          <a:noFill/>
          <a:ln w="9360">
            <a:solidFill>
              <a:srgbClr val="000000"/>
            </a:solidFill>
            <a:miter lim="800000"/>
            <a:headEnd/>
            <a:tailEnd/>
          </a:ln>
          <a:effectLst/>
        </p:spPr>
        <p:txBody>
          <a:bodyPr/>
          <a:lstStyle/>
          <a:p>
            <a:endParaRPr lang="en-US"/>
          </a:p>
        </p:txBody>
      </p:sp>
      <p:sp>
        <p:nvSpPr>
          <p:cNvPr id="98" name="Oval 38"/>
          <p:cNvSpPr>
            <a:spLocks noChangeArrowheads="1"/>
          </p:cNvSpPr>
          <p:nvPr/>
        </p:nvSpPr>
        <p:spPr bwMode="auto">
          <a:xfrm>
            <a:off x="8197876" y="2987671"/>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99" name="Text Box 48"/>
          <p:cNvSpPr txBox="1">
            <a:spLocks noChangeArrowheads="1"/>
          </p:cNvSpPr>
          <p:nvPr/>
        </p:nvSpPr>
        <p:spPr bwMode="auto">
          <a:xfrm>
            <a:off x="8286776" y="2928934"/>
            <a:ext cx="657225"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PCode</a:t>
            </a:r>
          </a:p>
        </p:txBody>
      </p:sp>
      <p:sp>
        <p:nvSpPr>
          <p:cNvPr id="100" name="Line 54"/>
          <p:cNvSpPr>
            <a:spLocks noChangeShapeType="1"/>
          </p:cNvSpPr>
          <p:nvPr/>
        </p:nvSpPr>
        <p:spPr bwMode="auto">
          <a:xfrm>
            <a:off x="7981976" y="3292471"/>
            <a:ext cx="215900" cy="1588"/>
          </a:xfrm>
          <a:prstGeom prst="line">
            <a:avLst/>
          </a:prstGeom>
          <a:noFill/>
          <a:ln w="9360">
            <a:solidFill>
              <a:srgbClr val="000000"/>
            </a:solidFill>
            <a:miter lim="800000"/>
            <a:headEnd/>
            <a:tailEnd/>
          </a:ln>
          <a:effectLst/>
        </p:spPr>
        <p:txBody>
          <a:bodyPr/>
          <a:lstStyle/>
          <a:p>
            <a:endParaRPr lang="en-US"/>
          </a:p>
        </p:txBody>
      </p:sp>
      <p:sp>
        <p:nvSpPr>
          <p:cNvPr id="101" name="Oval 55"/>
          <p:cNvSpPr>
            <a:spLocks noChangeArrowheads="1"/>
          </p:cNvSpPr>
          <p:nvPr/>
        </p:nvSpPr>
        <p:spPr bwMode="auto">
          <a:xfrm>
            <a:off x="8197876" y="3221034"/>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02" name="Text Box 56"/>
          <p:cNvSpPr txBox="1">
            <a:spLocks noChangeArrowheads="1"/>
          </p:cNvSpPr>
          <p:nvPr/>
        </p:nvSpPr>
        <p:spPr bwMode="auto">
          <a:xfrm>
            <a:off x="8286776" y="3162296"/>
            <a:ext cx="5080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Title</a:t>
            </a:r>
          </a:p>
        </p:txBody>
      </p:sp>
      <p:sp>
        <p:nvSpPr>
          <p:cNvPr id="82" name="Segnaposto numero diapositiva 81"/>
          <p:cNvSpPr>
            <a:spLocks noGrp="1"/>
          </p:cNvSpPr>
          <p:nvPr>
            <p:ph type="sldNum" sz="quarter" idx="12"/>
          </p:nvPr>
        </p:nvSpPr>
        <p:spPr/>
        <p:txBody>
          <a:bodyPr/>
          <a:lstStyle/>
          <a:p>
            <a:fld id="{BED2C276-3801-4574-88C4-F615FF34F822}" type="slidenum">
              <a:rPr lang="en-US" smtClean="0"/>
              <a:pPr/>
              <a:t>60</a:t>
            </a:fld>
            <a:endParaRPr lang="en-US"/>
          </a:p>
        </p:txBody>
      </p:sp>
      <p:sp>
        <p:nvSpPr>
          <p:cNvPr id="83" name="Segnaposto piè di pagina 82"/>
          <p:cNvSpPr>
            <a:spLocks noGrp="1"/>
          </p:cNvSpPr>
          <p:nvPr>
            <p:ph type="ftr" sz="quarter" idx="11"/>
          </p:nvPr>
        </p:nvSpPr>
        <p:spPr/>
        <p:txBody>
          <a:bodyPr/>
          <a:lstStyle/>
          <a:p>
            <a:r>
              <a:rPr lang="en-US" smtClean="0"/>
              <a:t>Università Roma Tre</a:t>
            </a:r>
            <a:endParaRPr lang="en-US" dirty="0"/>
          </a:p>
        </p:txBody>
      </p:sp>
      <p:sp>
        <p:nvSpPr>
          <p:cNvPr id="91" name="Segnaposto data 90"/>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Round-trip solving script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2924175" y="2067719"/>
            <a:ext cx="3295650" cy="4124325"/>
          </a:xfrm>
          <a:prstGeom prst="rect">
            <a:avLst/>
          </a:prstGeom>
          <a:noFill/>
          <a:ln w="9525">
            <a:solidFill>
              <a:schemeClr val="tx2"/>
            </a:solidFill>
            <a:miter lim="800000"/>
            <a:headEnd/>
            <a:tailEnd/>
          </a:ln>
          <a:effectLst/>
        </p:spPr>
      </p:pic>
      <p:sp>
        <p:nvSpPr>
          <p:cNvPr id="6" name="Segnaposto numero diapositiva 5"/>
          <p:cNvSpPr>
            <a:spLocks noGrp="1"/>
          </p:cNvSpPr>
          <p:nvPr>
            <p:ph type="sldNum" sz="quarter" idx="12"/>
          </p:nvPr>
        </p:nvSpPr>
        <p:spPr/>
        <p:txBody>
          <a:bodyPr/>
          <a:lstStyle/>
          <a:p>
            <a:fld id="{BED2C276-3801-4574-88C4-F615FF34F822}" type="slidenum">
              <a:rPr lang="en-US" smtClean="0"/>
              <a:pPr/>
              <a:t>61</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
        <p:nvSpPr>
          <p:cNvPr id="9" name="Rettangolo 8"/>
          <p:cNvSpPr/>
          <p:nvPr/>
        </p:nvSpPr>
        <p:spPr>
          <a:xfrm>
            <a:off x="5429256" y="5500702"/>
            <a:ext cx="642942" cy="714380"/>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ttangolo 9"/>
          <p:cNvSpPr/>
          <p:nvPr/>
        </p:nvSpPr>
        <p:spPr>
          <a:xfrm>
            <a:off x="3795706" y="5081598"/>
            <a:ext cx="919170" cy="1214446"/>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ttangolo 10"/>
          <p:cNvSpPr/>
          <p:nvPr/>
        </p:nvSpPr>
        <p:spPr>
          <a:xfrm>
            <a:off x="3224202" y="2366954"/>
            <a:ext cx="1071570" cy="714380"/>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Example</a:t>
            </a:r>
            <a:endParaRPr lang="en-US" dirty="0"/>
          </a:p>
        </p:txBody>
      </p:sp>
      <p:sp>
        <p:nvSpPr>
          <p:cNvPr id="4" name="Line 12"/>
          <p:cNvSpPr>
            <a:spLocks noChangeShapeType="1"/>
          </p:cNvSpPr>
          <p:nvPr/>
        </p:nvSpPr>
        <p:spPr bwMode="auto">
          <a:xfrm>
            <a:off x="2214546" y="5037148"/>
            <a:ext cx="215900" cy="1587"/>
          </a:xfrm>
          <a:prstGeom prst="line">
            <a:avLst/>
          </a:prstGeom>
          <a:noFill/>
          <a:ln w="9360">
            <a:solidFill>
              <a:srgbClr val="000000"/>
            </a:solidFill>
            <a:miter lim="800000"/>
            <a:headEnd/>
            <a:tailEnd/>
          </a:ln>
          <a:effectLst/>
        </p:spPr>
        <p:txBody>
          <a:bodyPr/>
          <a:lstStyle/>
          <a:p>
            <a:endParaRPr lang="en-US"/>
          </a:p>
        </p:txBody>
      </p:sp>
      <p:sp>
        <p:nvSpPr>
          <p:cNvPr id="5" name="AutoShape 17"/>
          <p:cNvSpPr>
            <a:spLocks noChangeArrowheads="1"/>
          </p:cNvSpPr>
          <p:nvPr/>
        </p:nvSpPr>
        <p:spPr bwMode="auto">
          <a:xfrm>
            <a:off x="766723" y="2959102"/>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r>
              <a:rPr lang="it-IT" sz="1800" baseline="-25000">
                <a:solidFill>
                  <a:srgbClr val="000000"/>
                </a:solidFill>
                <a:latin typeface="Verdana" pitchFamily="32" charset="0"/>
                <a:ea typeface="DejaVu Sans" charset="0"/>
                <a:cs typeface="DejaVu Sans" charset="0"/>
              </a:rPr>
              <a:t>stub</a:t>
            </a:r>
          </a:p>
        </p:txBody>
      </p:sp>
      <p:sp>
        <p:nvSpPr>
          <p:cNvPr id="6" name="AutoShape 19"/>
          <p:cNvSpPr>
            <a:spLocks noChangeArrowheads="1"/>
          </p:cNvSpPr>
          <p:nvPr/>
        </p:nvSpPr>
        <p:spPr bwMode="auto">
          <a:xfrm>
            <a:off x="1127085" y="3824290"/>
            <a:ext cx="755650" cy="395287"/>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7" name="AutoShape 20"/>
          <p:cNvCxnSpPr>
            <a:cxnSpLocks noChangeShapeType="1"/>
            <a:stCxn id="25" idx="0"/>
            <a:endCxn id="6" idx="2"/>
          </p:cNvCxnSpPr>
          <p:nvPr/>
        </p:nvCxnSpPr>
        <p:spPr bwMode="auto">
          <a:xfrm flipV="1">
            <a:off x="1504910" y="4219577"/>
            <a:ext cx="1588" cy="323850"/>
          </a:xfrm>
          <a:prstGeom prst="straightConnector1">
            <a:avLst/>
          </a:prstGeom>
          <a:noFill/>
          <a:ln w="9360">
            <a:solidFill>
              <a:srgbClr val="000000"/>
            </a:solidFill>
            <a:miter lim="800000"/>
            <a:headEnd/>
            <a:tailEnd/>
          </a:ln>
          <a:effectLst/>
        </p:spPr>
      </p:cxnSp>
      <p:cxnSp>
        <p:nvCxnSpPr>
          <p:cNvPr id="8" name="AutoShape 21"/>
          <p:cNvCxnSpPr>
            <a:cxnSpLocks noChangeShapeType="1"/>
            <a:stCxn id="6" idx="0"/>
            <a:endCxn id="5" idx="2"/>
          </p:cNvCxnSpPr>
          <p:nvPr/>
        </p:nvCxnSpPr>
        <p:spPr bwMode="auto">
          <a:xfrm flipV="1">
            <a:off x="1504910" y="3462340"/>
            <a:ext cx="1588" cy="361950"/>
          </a:xfrm>
          <a:prstGeom prst="straightConnector1">
            <a:avLst/>
          </a:prstGeom>
          <a:noFill/>
          <a:ln w="9360">
            <a:solidFill>
              <a:srgbClr val="000000"/>
            </a:solidFill>
            <a:miter lim="800000"/>
            <a:headEnd/>
            <a:tailEnd/>
          </a:ln>
          <a:effectLst/>
        </p:spPr>
      </p:cxnSp>
      <p:sp>
        <p:nvSpPr>
          <p:cNvPr id="9" name="Line 22"/>
          <p:cNvSpPr>
            <a:spLocks noChangeShapeType="1"/>
          </p:cNvSpPr>
          <p:nvPr/>
        </p:nvSpPr>
        <p:spPr bwMode="auto">
          <a:xfrm>
            <a:off x="2243098" y="4714884"/>
            <a:ext cx="215900" cy="1587"/>
          </a:xfrm>
          <a:prstGeom prst="line">
            <a:avLst/>
          </a:prstGeom>
          <a:noFill/>
          <a:ln w="9360">
            <a:solidFill>
              <a:srgbClr val="000000"/>
            </a:solidFill>
            <a:miter lim="800000"/>
            <a:headEnd/>
            <a:tailEnd/>
          </a:ln>
          <a:effectLst/>
        </p:spPr>
        <p:txBody>
          <a:bodyPr/>
          <a:lstStyle/>
          <a:p>
            <a:endParaRPr lang="en-US"/>
          </a:p>
        </p:txBody>
      </p:sp>
      <p:sp>
        <p:nvSpPr>
          <p:cNvPr id="10" name="Oval 23"/>
          <p:cNvSpPr>
            <a:spLocks noChangeArrowheads="1"/>
          </p:cNvSpPr>
          <p:nvPr/>
        </p:nvSpPr>
        <p:spPr bwMode="auto">
          <a:xfrm>
            <a:off x="2457410" y="4643446"/>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11" name="Line 24"/>
          <p:cNvSpPr>
            <a:spLocks noChangeShapeType="1"/>
          </p:cNvSpPr>
          <p:nvPr/>
        </p:nvSpPr>
        <p:spPr bwMode="auto">
          <a:xfrm>
            <a:off x="2243098" y="4879977"/>
            <a:ext cx="215900" cy="1588"/>
          </a:xfrm>
          <a:prstGeom prst="line">
            <a:avLst/>
          </a:prstGeom>
          <a:noFill/>
          <a:ln w="9360">
            <a:solidFill>
              <a:srgbClr val="000000"/>
            </a:solidFill>
            <a:miter lim="800000"/>
            <a:headEnd/>
            <a:tailEnd/>
          </a:ln>
          <a:effectLst/>
        </p:spPr>
        <p:txBody>
          <a:bodyPr/>
          <a:lstStyle/>
          <a:p>
            <a:endParaRPr lang="en-US"/>
          </a:p>
        </p:txBody>
      </p:sp>
      <p:sp>
        <p:nvSpPr>
          <p:cNvPr id="12" name="Oval 25"/>
          <p:cNvSpPr>
            <a:spLocks noChangeArrowheads="1"/>
          </p:cNvSpPr>
          <p:nvPr/>
        </p:nvSpPr>
        <p:spPr bwMode="auto">
          <a:xfrm>
            <a:off x="2458998" y="4808540"/>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3" name="Text Box 30"/>
          <p:cNvSpPr txBox="1">
            <a:spLocks noChangeArrowheads="1"/>
          </p:cNvSpPr>
          <p:nvPr/>
        </p:nvSpPr>
        <p:spPr bwMode="auto">
          <a:xfrm>
            <a:off x="1635085" y="3587752"/>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14" name="Text Box 31"/>
          <p:cNvSpPr txBox="1">
            <a:spLocks noChangeArrowheads="1"/>
          </p:cNvSpPr>
          <p:nvPr/>
        </p:nvSpPr>
        <p:spPr bwMode="auto">
          <a:xfrm>
            <a:off x="1643042" y="4143380"/>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a:solidFill>
                  <a:srgbClr val="000000"/>
                </a:solidFill>
                <a:latin typeface="Verdana" pitchFamily="32" charset="0"/>
                <a:ea typeface="DejaVu Sans" charset="0"/>
                <a:cs typeface="DejaVu Sans" charset="0"/>
              </a:rPr>
              <a:t>(0,N)‏</a:t>
            </a:r>
          </a:p>
        </p:txBody>
      </p:sp>
      <p:sp>
        <p:nvSpPr>
          <p:cNvPr id="15" name="Text Box 58"/>
          <p:cNvSpPr txBox="1">
            <a:spLocks noChangeArrowheads="1"/>
          </p:cNvSpPr>
          <p:nvPr/>
        </p:nvSpPr>
        <p:spPr bwMode="auto">
          <a:xfrm>
            <a:off x="787360" y="2451096"/>
            <a:ext cx="375722"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smtClean="0">
                <a:solidFill>
                  <a:srgbClr val="000000"/>
                </a:solidFill>
                <a:latin typeface="Verdana" pitchFamily="32" charset="0"/>
                <a:ea typeface="DejaVu Sans" charset="0"/>
                <a:cs typeface="DejaVu Sans" charset="0"/>
              </a:rPr>
              <a:t>H</a:t>
            </a:r>
            <a:endParaRPr lang="it-IT" sz="1800" b="1" baseline="30000" dirty="0">
              <a:solidFill>
                <a:srgbClr val="000000"/>
              </a:solidFill>
              <a:latin typeface="Verdana" pitchFamily="32" charset="0"/>
              <a:ea typeface="DejaVu Sans" charset="0"/>
              <a:cs typeface="DejaVu Sans" charset="0"/>
            </a:endParaRPr>
          </a:p>
        </p:txBody>
      </p:sp>
      <p:sp>
        <p:nvSpPr>
          <p:cNvPr id="16" name="Oval 13"/>
          <p:cNvSpPr>
            <a:spLocks noChangeArrowheads="1"/>
          </p:cNvSpPr>
          <p:nvPr/>
        </p:nvSpPr>
        <p:spPr bwMode="auto">
          <a:xfrm>
            <a:off x="2393934" y="5000636"/>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7" name="Line 43"/>
          <p:cNvSpPr>
            <a:spLocks noChangeShapeType="1"/>
          </p:cNvSpPr>
          <p:nvPr/>
        </p:nvSpPr>
        <p:spPr bwMode="auto">
          <a:xfrm>
            <a:off x="2247886" y="4572007"/>
            <a:ext cx="215900" cy="1588"/>
          </a:xfrm>
          <a:prstGeom prst="line">
            <a:avLst/>
          </a:prstGeom>
          <a:noFill/>
          <a:ln w="9360">
            <a:solidFill>
              <a:srgbClr val="000000"/>
            </a:solidFill>
            <a:miter lim="800000"/>
            <a:headEnd/>
            <a:tailEnd/>
          </a:ln>
          <a:effectLst/>
        </p:spPr>
        <p:txBody>
          <a:bodyPr/>
          <a:lstStyle/>
          <a:p>
            <a:endParaRPr lang="en-US"/>
          </a:p>
        </p:txBody>
      </p:sp>
      <p:sp>
        <p:nvSpPr>
          <p:cNvPr id="18" name="Oval 44"/>
          <p:cNvSpPr>
            <a:spLocks noChangeArrowheads="1"/>
          </p:cNvSpPr>
          <p:nvPr/>
        </p:nvSpPr>
        <p:spPr bwMode="auto">
          <a:xfrm>
            <a:off x="2463786" y="4500570"/>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19" name="Text Box 47"/>
          <p:cNvSpPr txBox="1">
            <a:spLocks noChangeArrowheads="1"/>
          </p:cNvSpPr>
          <p:nvPr/>
        </p:nvSpPr>
        <p:spPr bwMode="auto">
          <a:xfrm>
            <a:off x="2571736" y="4429132"/>
            <a:ext cx="670674" cy="833178"/>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err="1" smtClean="0">
                <a:solidFill>
                  <a:srgbClr val="000000"/>
                </a:solidFill>
                <a:latin typeface="Verdana" pitchFamily="32" charset="0"/>
                <a:ea typeface="DejaVu Sans" charset="0"/>
                <a:cs typeface="DejaVu Sans" charset="0"/>
              </a:rPr>
              <a:t>Name</a:t>
            </a:r>
            <a:endParaRPr lang="it-IT" sz="1200" dirty="0" smtClean="0">
              <a:solidFill>
                <a:srgbClr val="000000"/>
              </a:solidFill>
              <a:latin typeface="Verdana" pitchFamily="32" charset="0"/>
              <a:ea typeface="DejaVu Sans" charset="0"/>
              <a:cs typeface="DejaVu Sans" charset="0"/>
            </a:endParaRP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SSN</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EID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err="1" smtClean="0">
                <a:solidFill>
                  <a:srgbClr val="000000"/>
                </a:solidFill>
                <a:latin typeface="Verdana" pitchFamily="32" charset="0"/>
                <a:ea typeface="DejaVu Sans" charset="0"/>
                <a:cs typeface="DejaVu Sans" charset="0"/>
              </a:rPr>
              <a:t>Degee</a:t>
            </a:r>
            <a:endParaRPr lang="it-IT" sz="1200" dirty="0">
              <a:solidFill>
                <a:srgbClr val="000000"/>
              </a:solidFill>
              <a:latin typeface="Verdana" pitchFamily="32" charset="0"/>
              <a:ea typeface="DejaVu Sans" charset="0"/>
              <a:cs typeface="DejaVu Sans" charset="0"/>
            </a:endParaRPr>
          </a:p>
        </p:txBody>
      </p:sp>
      <p:sp>
        <p:nvSpPr>
          <p:cNvPr id="20" name="Line 39"/>
          <p:cNvSpPr>
            <a:spLocks noChangeShapeType="1"/>
          </p:cNvSpPr>
          <p:nvPr/>
        </p:nvSpPr>
        <p:spPr bwMode="auto">
          <a:xfrm>
            <a:off x="569886" y="4592644"/>
            <a:ext cx="215900" cy="1588"/>
          </a:xfrm>
          <a:prstGeom prst="line">
            <a:avLst/>
          </a:prstGeom>
          <a:noFill/>
          <a:ln w="9360">
            <a:solidFill>
              <a:srgbClr val="000000"/>
            </a:solidFill>
            <a:miter lim="800000"/>
            <a:headEnd/>
            <a:tailEnd/>
          </a:ln>
          <a:effectLst/>
        </p:spPr>
        <p:txBody>
          <a:bodyPr/>
          <a:lstStyle/>
          <a:p>
            <a:endParaRPr lang="en-US"/>
          </a:p>
        </p:txBody>
      </p:sp>
      <p:sp>
        <p:nvSpPr>
          <p:cNvPr id="21" name="Oval 40"/>
          <p:cNvSpPr>
            <a:spLocks noChangeArrowheads="1"/>
          </p:cNvSpPr>
          <p:nvPr/>
        </p:nvSpPr>
        <p:spPr bwMode="auto">
          <a:xfrm>
            <a:off x="474641" y="4533910"/>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22" name="Line 41"/>
          <p:cNvSpPr>
            <a:spLocks noChangeShapeType="1"/>
          </p:cNvSpPr>
          <p:nvPr/>
        </p:nvSpPr>
        <p:spPr bwMode="auto">
          <a:xfrm>
            <a:off x="569886" y="4735520"/>
            <a:ext cx="215900" cy="1587"/>
          </a:xfrm>
          <a:prstGeom prst="line">
            <a:avLst/>
          </a:prstGeom>
          <a:noFill/>
          <a:ln w="9360">
            <a:solidFill>
              <a:srgbClr val="000000"/>
            </a:solidFill>
            <a:miter lim="800000"/>
            <a:headEnd/>
            <a:tailEnd/>
          </a:ln>
          <a:effectLst/>
        </p:spPr>
        <p:txBody>
          <a:bodyPr/>
          <a:lstStyle/>
          <a:p>
            <a:endParaRPr lang="en-US"/>
          </a:p>
        </p:txBody>
      </p:sp>
      <p:sp>
        <p:nvSpPr>
          <p:cNvPr id="23" name="Oval 42"/>
          <p:cNvSpPr>
            <a:spLocks noChangeArrowheads="1"/>
          </p:cNvSpPr>
          <p:nvPr/>
        </p:nvSpPr>
        <p:spPr bwMode="auto">
          <a:xfrm>
            <a:off x="474641" y="4678372"/>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24" name="Text Box 14"/>
          <p:cNvSpPr txBox="1">
            <a:spLocks noChangeArrowheads="1"/>
          </p:cNvSpPr>
          <p:nvPr/>
        </p:nvSpPr>
        <p:spPr bwMode="auto">
          <a:xfrm>
            <a:off x="-32" y="4429132"/>
            <a:ext cx="507103" cy="463846"/>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EID</a:t>
            </a:r>
          </a:p>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dirty="0" smtClean="0">
                <a:solidFill>
                  <a:srgbClr val="000000"/>
                </a:solidFill>
                <a:latin typeface="Verdana" pitchFamily="32" charset="0"/>
                <a:ea typeface="DejaVu Sans" charset="0"/>
                <a:cs typeface="DejaVu Sans" charset="0"/>
              </a:rPr>
              <a:t>SSN</a:t>
            </a:r>
          </a:p>
        </p:txBody>
      </p:sp>
      <p:sp>
        <p:nvSpPr>
          <p:cNvPr id="25" name="AutoShape 18"/>
          <p:cNvSpPr>
            <a:spLocks noChangeArrowheads="1"/>
          </p:cNvSpPr>
          <p:nvPr/>
        </p:nvSpPr>
        <p:spPr bwMode="auto">
          <a:xfrm>
            <a:off x="766723" y="4543427"/>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dirty="0" err="1">
                <a:solidFill>
                  <a:srgbClr val="000000"/>
                </a:solidFill>
                <a:latin typeface="Verdana" pitchFamily="32" charset="0"/>
                <a:ea typeface="DejaVu Sans" charset="0"/>
                <a:cs typeface="DejaVu Sans" charset="0"/>
              </a:rPr>
              <a:t>Manager</a:t>
            </a:r>
            <a:r>
              <a:rPr lang="it-IT" sz="1800" baseline="-25000" dirty="0" err="1">
                <a:solidFill>
                  <a:srgbClr val="000000"/>
                </a:solidFill>
                <a:latin typeface="Verdana" pitchFamily="32" charset="0"/>
                <a:ea typeface="DejaVu Sans" charset="0"/>
                <a:cs typeface="DejaVu Sans" charset="0"/>
              </a:rPr>
              <a:t>stub</a:t>
            </a:r>
            <a:endParaRPr lang="it-IT" sz="1800" baseline="-25000" dirty="0">
              <a:solidFill>
                <a:srgbClr val="000000"/>
              </a:solidFill>
              <a:latin typeface="Verdana" pitchFamily="32" charset="0"/>
              <a:ea typeface="DejaVu Sans" charset="0"/>
              <a:cs typeface="DejaVu Sans" charset="0"/>
            </a:endParaRPr>
          </a:p>
        </p:txBody>
      </p:sp>
      <p:sp>
        <p:nvSpPr>
          <p:cNvPr id="26" name="Line 37"/>
          <p:cNvSpPr>
            <a:spLocks noChangeShapeType="1"/>
          </p:cNvSpPr>
          <p:nvPr/>
        </p:nvSpPr>
        <p:spPr bwMode="auto">
          <a:xfrm>
            <a:off x="2266936" y="3059109"/>
            <a:ext cx="215900" cy="1587"/>
          </a:xfrm>
          <a:prstGeom prst="line">
            <a:avLst/>
          </a:prstGeom>
          <a:noFill/>
          <a:ln w="9360">
            <a:solidFill>
              <a:srgbClr val="000000"/>
            </a:solidFill>
            <a:miter lim="800000"/>
            <a:headEnd/>
            <a:tailEnd/>
          </a:ln>
          <a:effectLst/>
        </p:spPr>
        <p:txBody>
          <a:bodyPr/>
          <a:lstStyle/>
          <a:p>
            <a:endParaRPr lang="en-US"/>
          </a:p>
        </p:txBody>
      </p:sp>
      <p:sp>
        <p:nvSpPr>
          <p:cNvPr id="27" name="Oval 38"/>
          <p:cNvSpPr>
            <a:spLocks noChangeArrowheads="1"/>
          </p:cNvSpPr>
          <p:nvPr/>
        </p:nvSpPr>
        <p:spPr bwMode="auto">
          <a:xfrm>
            <a:off x="2482836" y="2987671"/>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28" name="Text Box 48"/>
          <p:cNvSpPr txBox="1">
            <a:spLocks noChangeArrowheads="1"/>
          </p:cNvSpPr>
          <p:nvPr/>
        </p:nvSpPr>
        <p:spPr bwMode="auto">
          <a:xfrm>
            <a:off x="2571736" y="2928934"/>
            <a:ext cx="657225"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PCode</a:t>
            </a:r>
          </a:p>
        </p:txBody>
      </p:sp>
      <p:sp>
        <p:nvSpPr>
          <p:cNvPr id="29" name="Line 54"/>
          <p:cNvSpPr>
            <a:spLocks noChangeShapeType="1"/>
          </p:cNvSpPr>
          <p:nvPr/>
        </p:nvSpPr>
        <p:spPr bwMode="auto">
          <a:xfrm>
            <a:off x="2266936" y="3292471"/>
            <a:ext cx="215900" cy="1588"/>
          </a:xfrm>
          <a:prstGeom prst="line">
            <a:avLst/>
          </a:prstGeom>
          <a:noFill/>
          <a:ln w="9360">
            <a:solidFill>
              <a:srgbClr val="000000"/>
            </a:solidFill>
            <a:miter lim="800000"/>
            <a:headEnd/>
            <a:tailEnd/>
          </a:ln>
          <a:effectLst/>
        </p:spPr>
        <p:txBody>
          <a:bodyPr/>
          <a:lstStyle/>
          <a:p>
            <a:endParaRPr lang="en-US"/>
          </a:p>
        </p:txBody>
      </p:sp>
      <p:sp>
        <p:nvSpPr>
          <p:cNvPr id="30" name="Oval 55"/>
          <p:cNvSpPr>
            <a:spLocks noChangeArrowheads="1"/>
          </p:cNvSpPr>
          <p:nvPr/>
        </p:nvSpPr>
        <p:spPr bwMode="auto">
          <a:xfrm>
            <a:off x="2482836" y="3221034"/>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31" name="Text Box 56"/>
          <p:cNvSpPr txBox="1">
            <a:spLocks noChangeArrowheads="1"/>
          </p:cNvSpPr>
          <p:nvPr/>
        </p:nvSpPr>
        <p:spPr bwMode="auto">
          <a:xfrm>
            <a:off x="2571736" y="3162296"/>
            <a:ext cx="5080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Title</a:t>
            </a:r>
          </a:p>
        </p:txBody>
      </p:sp>
      <p:sp>
        <p:nvSpPr>
          <p:cNvPr id="32" name="AutoShape 23"/>
          <p:cNvSpPr>
            <a:spLocks noChangeArrowheads="1"/>
          </p:cNvSpPr>
          <p:nvPr/>
        </p:nvSpPr>
        <p:spPr bwMode="auto">
          <a:xfrm>
            <a:off x="3721091" y="2952743"/>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r>
              <a:rPr lang="it-IT" sz="1800" baseline="-25000">
                <a:solidFill>
                  <a:srgbClr val="000000"/>
                </a:solidFill>
                <a:latin typeface="Verdana" pitchFamily="32" charset="0"/>
                <a:ea typeface="DejaVu Sans" charset="0"/>
                <a:cs typeface="DejaVu Sans" charset="0"/>
              </a:rPr>
              <a:t>stub</a:t>
            </a:r>
          </a:p>
        </p:txBody>
      </p:sp>
      <p:sp>
        <p:nvSpPr>
          <p:cNvPr id="33" name="AutoShape 24"/>
          <p:cNvSpPr>
            <a:spLocks noChangeArrowheads="1"/>
          </p:cNvSpPr>
          <p:nvPr/>
        </p:nvSpPr>
        <p:spPr bwMode="auto">
          <a:xfrm>
            <a:off x="3721091" y="4537068"/>
            <a:ext cx="1476375" cy="503238"/>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Manager</a:t>
            </a:r>
            <a:r>
              <a:rPr lang="it-IT" sz="1800" baseline="-25000">
                <a:solidFill>
                  <a:srgbClr val="000000"/>
                </a:solidFill>
                <a:latin typeface="Verdana" pitchFamily="32" charset="0"/>
                <a:ea typeface="DejaVu Sans" charset="0"/>
                <a:cs typeface="DejaVu Sans" charset="0"/>
              </a:rPr>
              <a:t>stub</a:t>
            </a:r>
          </a:p>
        </p:txBody>
      </p:sp>
      <p:sp>
        <p:nvSpPr>
          <p:cNvPr id="34" name="AutoShape 25"/>
          <p:cNvSpPr>
            <a:spLocks noChangeArrowheads="1"/>
          </p:cNvSpPr>
          <p:nvPr/>
        </p:nvSpPr>
        <p:spPr bwMode="auto">
          <a:xfrm>
            <a:off x="4081454" y="3817931"/>
            <a:ext cx="755650" cy="395287"/>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35" name="AutoShape 26"/>
          <p:cNvCxnSpPr>
            <a:cxnSpLocks noChangeShapeType="1"/>
            <a:stCxn id="33" idx="0"/>
            <a:endCxn id="34" idx="2"/>
          </p:cNvCxnSpPr>
          <p:nvPr/>
        </p:nvCxnSpPr>
        <p:spPr bwMode="auto">
          <a:xfrm flipV="1">
            <a:off x="4459279" y="4213218"/>
            <a:ext cx="1587" cy="323850"/>
          </a:xfrm>
          <a:prstGeom prst="straightConnector1">
            <a:avLst/>
          </a:prstGeom>
          <a:noFill/>
          <a:ln w="9360">
            <a:solidFill>
              <a:srgbClr val="000000"/>
            </a:solidFill>
            <a:miter lim="800000"/>
            <a:headEnd/>
            <a:tailEnd/>
          </a:ln>
          <a:effectLst/>
        </p:spPr>
      </p:cxnSp>
      <p:cxnSp>
        <p:nvCxnSpPr>
          <p:cNvPr id="36" name="AutoShape 27"/>
          <p:cNvCxnSpPr>
            <a:cxnSpLocks noChangeShapeType="1"/>
            <a:stCxn id="34" idx="0"/>
            <a:endCxn id="32" idx="2"/>
          </p:cNvCxnSpPr>
          <p:nvPr/>
        </p:nvCxnSpPr>
        <p:spPr bwMode="auto">
          <a:xfrm flipV="1">
            <a:off x="4459279" y="3455981"/>
            <a:ext cx="1587" cy="361950"/>
          </a:xfrm>
          <a:prstGeom prst="straightConnector1">
            <a:avLst/>
          </a:prstGeom>
          <a:noFill/>
          <a:ln w="9360">
            <a:solidFill>
              <a:srgbClr val="000000"/>
            </a:solidFill>
            <a:miter lim="800000"/>
            <a:headEnd/>
            <a:tailEnd/>
          </a:ln>
          <a:effectLst/>
        </p:spPr>
      </p:cxnSp>
      <p:sp>
        <p:nvSpPr>
          <p:cNvPr id="37" name="Line 28"/>
          <p:cNvSpPr>
            <a:spLocks noChangeShapeType="1"/>
          </p:cNvSpPr>
          <p:nvPr/>
        </p:nvSpPr>
        <p:spPr bwMode="auto">
          <a:xfrm>
            <a:off x="5197466" y="4729156"/>
            <a:ext cx="215900" cy="1587"/>
          </a:xfrm>
          <a:prstGeom prst="line">
            <a:avLst/>
          </a:prstGeom>
          <a:noFill/>
          <a:ln w="9360">
            <a:solidFill>
              <a:srgbClr val="000000"/>
            </a:solidFill>
            <a:miter lim="800000"/>
            <a:headEnd/>
            <a:tailEnd/>
          </a:ln>
          <a:effectLst/>
        </p:spPr>
        <p:txBody>
          <a:bodyPr/>
          <a:lstStyle/>
          <a:p>
            <a:endParaRPr lang="en-US"/>
          </a:p>
        </p:txBody>
      </p:sp>
      <p:sp>
        <p:nvSpPr>
          <p:cNvPr id="38" name="Oval 29"/>
          <p:cNvSpPr>
            <a:spLocks noChangeArrowheads="1"/>
          </p:cNvSpPr>
          <p:nvPr/>
        </p:nvSpPr>
        <p:spPr bwMode="auto">
          <a:xfrm>
            <a:off x="5411779" y="4675181"/>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39" name="Line 30"/>
          <p:cNvSpPr>
            <a:spLocks noChangeShapeType="1"/>
          </p:cNvSpPr>
          <p:nvPr/>
        </p:nvSpPr>
        <p:spPr bwMode="auto">
          <a:xfrm>
            <a:off x="5197466" y="4873618"/>
            <a:ext cx="215900" cy="1588"/>
          </a:xfrm>
          <a:prstGeom prst="line">
            <a:avLst/>
          </a:prstGeom>
          <a:noFill/>
          <a:ln w="9360">
            <a:solidFill>
              <a:srgbClr val="000000"/>
            </a:solidFill>
            <a:miter lim="800000"/>
            <a:headEnd/>
            <a:tailEnd/>
          </a:ln>
          <a:effectLst/>
        </p:spPr>
        <p:txBody>
          <a:bodyPr/>
          <a:lstStyle/>
          <a:p>
            <a:endParaRPr lang="en-US"/>
          </a:p>
        </p:txBody>
      </p:sp>
      <p:sp>
        <p:nvSpPr>
          <p:cNvPr id="40" name="Oval 31"/>
          <p:cNvSpPr>
            <a:spLocks noChangeArrowheads="1"/>
          </p:cNvSpPr>
          <p:nvPr/>
        </p:nvSpPr>
        <p:spPr bwMode="auto">
          <a:xfrm>
            <a:off x="5413366" y="4802181"/>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41" name="Text Box 32"/>
          <p:cNvSpPr txBox="1">
            <a:spLocks noChangeArrowheads="1"/>
          </p:cNvSpPr>
          <p:nvPr/>
        </p:nvSpPr>
        <p:spPr bwMode="auto">
          <a:xfrm>
            <a:off x="5483216" y="4581518"/>
            <a:ext cx="50165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SSN</a:t>
            </a:r>
          </a:p>
        </p:txBody>
      </p:sp>
      <p:sp>
        <p:nvSpPr>
          <p:cNvPr id="42" name="Text Box 33"/>
          <p:cNvSpPr txBox="1">
            <a:spLocks noChangeArrowheads="1"/>
          </p:cNvSpPr>
          <p:nvPr/>
        </p:nvSpPr>
        <p:spPr bwMode="auto">
          <a:xfrm>
            <a:off x="5491154" y="4711693"/>
            <a:ext cx="4572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EID</a:t>
            </a:r>
          </a:p>
        </p:txBody>
      </p:sp>
      <p:sp>
        <p:nvSpPr>
          <p:cNvPr id="43" name="Text Box 39"/>
          <p:cNvSpPr txBox="1">
            <a:spLocks noChangeArrowheads="1"/>
          </p:cNvSpPr>
          <p:nvPr/>
        </p:nvSpPr>
        <p:spPr bwMode="auto">
          <a:xfrm>
            <a:off x="3286116" y="2500306"/>
            <a:ext cx="5778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S</a:t>
            </a:r>
            <a:r>
              <a:rPr lang="it-IT" sz="1800" b="1" baseline="-25000">
                <a:solidFill>
                  <a:srgbClr val="000000"/>
                </a:solidFill>
                <a:latin typeface="Verdana" pitchFamily="32" charset="0"/>
                <a:ea typeface="DejaVu Sans" charset="0"/>
                <a:cs typeface="DejaVu Sans" charset="0"/>
              </a:rPr>
              <a:t>3</a:t>
            </a:r>
            <a:r>
              <a:rPr lang="it-IT" sz="1800" b="1">
                <a:solidFill>
                  <a:srgbClr val="000000"/>
                </a:solidFill>
                <a:latin typeface="Verdana" pitchFamily="32" charset="0"/>
                <a:ea typeface="DejaVu Sans" charset="0"/>
                <a:cs typeface="DejaVu Sans" charset="0"/>
              </a:rPr>
              <a:t>’</a:t>
            </a:r>
            <a:r>
              <a:rPr lang="it-IT" sz="1800" b="1" baseline="30000">
                <a:solidFill>
                  <a:srgbClr val="000000"/>
                </a:solidFill>
                <a:latin typeface="Verdana" pitchFamily="32" charset="0"/>
                <a:ea typeface="DejaVu Sans" charset="0"/>
                <a:cs typeface="DejaVu Sans" charset="0"/>
              </a:rPr>
              <a:t>-</a:t>
            </a:r>
          </a:p>
        </p:txBody>
      </p:sp>
      <p:sp>
        <p:nvSpPr>
          <p:cNvPr id="44" name="Text Box 42"/>
          <p:cNvSpPr txBox="1">
            <a:spLocks noChangeArrowheads="1"/>
          </p:cNvSpPr>
          <p:nvPr/>
        </p:nvSpPr>
        <p:spPr bwMode="auto">
          <a:xfrm>
            <a:off x="4589454" y="3581393"/>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45" name="Text Box 43"/>
          <p:cNvSpPr txBox="1">
            <a:spLocks noChangeArrowheads="1"/>
          </p:cNvSpPr>
          <p:nvPr/>
        </p:nvSpPr>
        <p:spPr bwMode="auto">
          <a:xfrm>
            <a:off x="4597391" y="4041768"/>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(0,N)‏</a:t>
            </a:r>
          </a:p>
        </p:txBody>
      </p:sp>
      <p:sp>
        <p:nvSpPr>
          <p:cNvPr id="46" name="Text Box 7"/>
          <p:cNvSpPr txBox="1">
            <a:spLocks noChangeArrowheads="1"/>
          </p:cNvSpPr>
          <p:nvPr/>
        </p:nvSpPr>
        <p:spPr bwMode="auto">
          <a:xfrm>
            <a:off x="4000496" y="5857892"/>
            <a:ext cx="1137148" cy="371513"/>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b="1" i="1" dirty="0" smtClean="0">
                <a:solidFill>
                  <a:srgbClr val="000000"/>
                </a:solidFill>
                <a:latin typeface="Verdana" pitchFamily="32" charset="0"/>
                <a:ea typeface="DejaVu Sans" charset="0"/>
                <a:cs typeface="DejaVu Sans" charset="0"/>
              </a:rPr>
              <a:t>6</a:t>
            </a:r>
            <a:r>
              <a:rPr lang="it-IT" sz="1800" b="1" i="1" dirty="0" smtClean="0">
                <a:solidFill>
                  <a:srgbClr val="000000"/>
                </a:solidFill>
                <a:latin typeface="Verdana" pitchFamily="32" charset="0"/>
                <a:ea typeface="DejaVu Sans" charset="0"/>
                <a:cs typeface="DejaVu Sans" charset="0"/>
              </a:rPr>
              <a:t>: DIFF</a:t>
            </a:r>
            <a:endParaRPr lang="it-IT" sz="1800" i="1" dirty="0">
              <a:solidFill>
                <a:srgbClr val="000000"/>
              </a:solidFill>
              <a:latin typeface="Verdana" pitchFamily="32" charset="0"/>
              <a:ea typeface="DejaVu Sans" charset="0"/>
              <a:cs typeface="DejaVu Sans" charset="0"/>
            </a:endParaRPr>
          </a:p>
        </p:txBody>
      </p:sp>
      <p:sp>
        <p:nvSpPr>
          <p:cNvPr id="47" name="Freccia angolare in su 46"/>
          <p:cNvSpPr/>
          <p:nvPr/>
        </p:nvSpPr>
        <p:spPr>
          <a:xfrm rot="5400000">
            <a:off x="2214546" y="4357694"/>
            <a:ext cx="1000132" cy="2571768"/>
          </a:xfrm>
          <a:prstGeom prst="bentUpArrow">
            <a:avLst>
              <a:gd name="adj1" fmla="val 9226"/>
              <a:gd name="adj2" fmla="val 11585"/>
              <a:gd name="adj3" fmla="val 159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ccia in giù 47"/>
          <p:cNvSpPr/>
          <p:nvPr/>
        </p:nvSpPr>
        <p:spPr>
          <a:xfrm>
            <a:off x="4357686" y="5286388"/>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ccia angolare in su 48"/>
          <p:cNvSpPr/>
          <p:nvPr/>
        </p:nvSpPr>
        <p:spPr>
          <a:xfrm>
            <a:off x="5143504" y="5143512"/>
            <a:ext cx="2214578" cy="1000132"/>
          </a:xfrm>
          <a:prstGeom prst="bentUpArrow">
            <a:avLst>
              <a:gd name="adj1" fmla="val 9226"/>
              <a:gd name="adj2" fmla="val 11585"/>
              <a:gd name="adj3" fmla="val 159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utoShape 3"/>
          <p:cNvSpPr>
            <a:spLocks noChangeArrowheads="1"/>
          </p:cNvSpPr>
          <p:nvPr/>
        </p:nvSpPr>
        <p:spPr bwMode="auto">
          <a:xfrm>
            <a:off x="6488144" y="2946412"/>
            <a:ext cx="1476375" cy="503237"/>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Project</a:t>
            </a:r>
          </a:p>
        </p:txBody>
      </p:sp>
      <p:sp>
        <p:nvSpPr>
          <p:cNvPr id="51" name="AutoShape 4"/>
          <p:cNvSpPr>
            <a:spLocks noChangeArrowheads="1"/>
          </p:cNvSpPr>
          <p:nvPr/>
        </p:nvSpPr>
        <p:spPr bwMode="auto">
          <a:xfrm>
            <a:off x="6488144" y="4530737"/>
            <a:ext cx="1476375" cy="503237"/>
          </a:xfrm>
          <a:prstGeom prst="flowChartProcess">
            <a:avLst/>
          </a:prstGeom>
          <a:solidFill>
            <a:srgbClr val="BBE0E3"/>
          </a:solidFill>
          <a:ln w="9360">
            <a:solidFill>
              <a:srgbClr val="000000"/>
            </a:solidFill>
            <a:miter lim="800000"/>
            <a:headEnd/>
            <a:tailEnd/>
          </a:ln>
          <a:effectLst/>
        </p:spPr>
        <p:txBody>
          <a:bodyPr wrap="none" lIns="90000" tIns="46800" rIns="90000" bIns="46800" anchor="ctr"/>
          <a:lstStyle/>
          <a:p>
            <a:pPr algn="ct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Manager</a:t>
            </a:r>
          </a:p>
        </p:txBody>
      </p:sp>
      <p:sp>
        <p:nvSpPr>
          <p:cNvPr id="52" name="AutoShape 5"/>
          <p:cNvSpPr>
            <a:spLocks noChangeArrowheads="1"/>
          </p:cNvSpPr>
          <p:nvPr/>
        </p:nvSpPr>
        <p:spPr bwMode="auto">
          <a:xfrm>
            <a:off x="6848506" y="3811599"/>
            <a:ext cx="755650" cy="395288"/>
          </a:xfrm>
          <a:prstGeom prst="diamond">
            <a:avLst/>
          </a:prstGeom>
          <a:solidFill>
            <a:srgbClr val="BBE0E3"/>
          </a:solidFill>
          <a:ln w="9360">
            <a:solidFill>
              <a:srgbClr val="000000"/>
            </a:solidFill>
            <a:miter lim="800000"/>
            <a:headEnd/>
            <a:tailEnd/>
          </a:ln>
          <a:effectLst/>
        </p:spPr>
        <p:txBody>
          <a:bodyPr wrap="none" anchor="ctr"/>
          <a:lstStyle/>
          <a:p>
            <a:endParaRPr lang="en-US"/>
          </a:p>
        </p:txBody>
      </p:sp>
      <p:cxnSp>
        <p:nvCxnSpPr>
          <p:cNvPr id="53" name="AutoShape 6"/>
          <p:cNvCxnSpPr>
            <a:cxnSpLocks noChangeShapeType="1"/>
            <a:stCxn id="51" idx="0"/>
            <a:endCxn id="52" idx="2"/>
          </p:cNvCxnSpPr>
          <p:nvPr/>
        </p:nvCxnSpPr>
        <p:spPr bwMode="auto">
          <a:xfrm flipV="1">
            <a:off x="7226331" y="4206887"/>
            <a:ext cx="1588" cy="323850"/>
          </a:xfrm>
          <a:prstGeom prst="straightConnector1">
            <a:avLst/>
          </a:prstGeom>
          <a:noFill/>
          <a:ln w="9360">
            <a:solidFill>
              <a:srgbClr val="000000"/>
            </a:solidFill>
            <a:miter lim="800000"/>
            <a:headEnd/>
            <a:tailEnd/>
          </a:ln>
          <a:effectLst/>
        </p:spPr>
      </p:cxnSp>
      <p:cxnSp>
        <p:nvCxnSpPr>
          <p:cNvPr id="54" name="AutoShape 7"/>
          <p:cNvCxnSpPr>
            <a:cxnSpLocks noChangeShapeType="1"/>
            <a:stCxn id="52" idx="0"/>
            <a:endCxn id="50" idx="2"/>
          </p:cNvCxnSpPr>
          <p:nvPr/>
        </p:nvCxnSpPr>
        <p:spPr bwMode="auto">
          <a:xfrm flipV="1">
            <a:off x="7226331" y="3449649"/>
            <a:ext cx="1588" cy="361950"/>
          </a:xfrm>
          <a:prstGeom prst="straightConnector1">
            <a:avLst/>
          </a:prstGeom>
          <a:noFill/>
          <a:ln w="9360">
            <a:solidFill>
              <a:srgbClr val="000000"/>
            </a:solidFill>
            <a:miter lim="800000"/>
            <a:headEnd/>
            <a:tailEnd/>
          </a:ln>
          <a:effectLst/>
        </p:spPr>
      </p:cxnSp>
      <p:sp>
        <p:nvSpPr>
          <p:cNvPr id="55" name="Line 8"/>
          <p:cNvSpPr>
            <a:spLocks noChangeShapeType="1"/>
          </p:cNvSpPr>
          <p:nvPr/>
        </p:nvSpPr>
        <p:spPr bwMode="auto">
          <a:xfrm>
            <a:off x="7964519" y="3054362"/>
            <a:ext cx="215900" cy="1587"/>
          </a:xfrm>
          <a:prstGeom prst="line">
            <a:avLst/>
          </a:prstGeom>
          <a:noFill/>
          <a:ln w="9360">
            <a:solidFill>
              <a:srgbClr val="000000"/>
            </a:solidFill>
            <a:miter lim="800000"/>
            <a:headEnd/>
            <a:tailEnd/>
          </a:ln>
          <a:effectLst/>
        </p:spPr>
        <p:txBody>
          <a:bodyPr/>
          <a:lstStyle/>
          <a:p>
            <a:endParaRPr lang="en-US"/>
          </a:p>
        </p:txBody>
      </p:sp>
      <p:sp>
        <p:nvSpPr>
          <p:cNvPr id="56" name="Oval 9"/>
          <p:cNvSpPr>
            <a:spLocks noChangeArrowheads="1"/>
          </p:cNvSpPr>
          <p:nvPr/>
        </p:nvSpPr>
        <p:spPr bwMode="auto">
          <a:xfrm>
            <a:off x="8180419" y="2982924"/>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57" name="Line 10"/>
          <p:cNvSpPr>
            <a:spLocks noChangeShapeType="1"/>
          </p:cNvSpPr>
          <p:nvPr/>
        </p:nvSpPr>
        <p:spPr bwMode="auto">
          <a:xfrm>
            <a:off x="7964519" y="4529149"/>
            <a:ext cx="215900" cy="1588"/>
          </a:xfrm>
          <a:prstGeom prst="line">
            <a:avLst/>
          </a:prstGeom>
          <a:noFill/>
          <a:ln w="9360">
            <a:solidFill>
              <a:srgbClr val="000000"/>
            </a:solidFill>
            <a:miter lim="800000"/>
            <a:headEnd/>
            <a:tailEnd/>
          </a:ln>
          <a:effectLst/>
        </p:spPr>
        <p:txBody>
          <a:bodyPr/>
          <a:lstStyle/>
          <a:p>
            <a:endParaRPr lang="en-US"/>
          </a:p>
        </p:txBody>
      </p:sp>
      <p:sp>
        <p:nvSpPr>
          <p:cNvPr id="58" name="Oval 11"/>
          <p:cNvSpPr>
            <a:spLocks noChangeArrowheads="1"/>
          </p:cNvSpPr>
          <p:nvPr/>
        </p:nvSpPr>
        <p:spPr bwMode="auto">
          <a:xfrm>
            <a:off x="8180419" y="4457712"/>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59" name="Line 12"/>
          <p:cNvSpPr>
            <a:spLocks noChangeShapeType="1"/>
          </p:cNvSpPr>
          <p:nvPr/>
        </p:nvSpPr>
        <p:spPr bwMode="auto">
          <a:xfrm>
            <a:off x="7964519" y="4673612"/>
            <a:ext cx="215900" cy="1587"/>
          </a:xfrm>
          <a:prstGeom prst="line">
            <a:avLst/>
          </a:prstGeom>
          <a:noFill/>
          <a:ln w="9360">
            <a:solidFill>
              <a:srgbClr val="000000"/>
            </a:solidFill>
            <a:miter lim="800000"/>
            <a:headEnd/>
            <a:tailEnd/>
          </a:ln>
          <a:effectLst/>
        </p:spPr>
        <p:txBody>
          <a:bodyPr/>
          <a:lstStyle/>
          <a:p>
            <a:endParaRPr lang="en-US"/>
          </a:p>
        </p:txBody>
      </p:sp>
      <p:sp>
        <p:nvSpPr>
          <p:cNvPr id="60" name="Oval 13"/>
          <p:cNvSpPr>
            <a:spLocks noChangeArrowheads="1"/>
          </p:cNvSpPr>
          <p:nvPr/>
        </p:nvSpPr>
        <p:spPr bwMode="auto">
          <a:xfrm>
            <a:off x="8180419" y="4602174"/>
            <a:ext cx="107950" cy="107950"/>
          </a:xfrm>
          <a:prstGeom prst="ellipse">
            <a:avLst/>
          </a:prstGeom>
          <a:solidFill>
            <a:srgbClr val="000000"/>
          </a:solidFill>
          <a:ln w="9360">
            <a:solidFill>
              <a:srgbClr val="000000"/>
            </a:solidFill>
            <a:miter lim="800000"/>
            <a:headEnd/>
            <a:tailEnd/>
          </a:ln>
          <a:effectLst/>
        </p:spPr>
        <p:txBody>
          <a:bodyPr wrap="none" anchor="ctr"/>
          <a:lstStyle/>
          <a:p>
            <a:endParaRPr lang="en-US"/>
          </a:p>
        </p:txBody>
      </p:sp>
      <p:sp>
        <p:nvSpPr>
          <p:cNvPr id="61" name="Line 14"/>
          <p:cNvSpPr>
            <a:spLocks noChangeShapeType="1"/>
          </p:cNvSpPr>
          <p:nvPr/>
        </p:nvSpPr>
        <p:spPr bwMode="auto">
          <a:xfrm>
            <a:off x="7964519" y="4870462"/>
            <a:ext cx="215900" cy="1587"/>
          </a:xfrm>
          <a:prstGeom prst="line">
            <a:avLst/>
          </a:prstGeom>
          <a:noFill/>
          <a:ln w="9360">
            <a:solidFill>
              <a:srgbClr val="000000"/>
            </a:solidFill>
            <a:miter lim="800000"/>
            <a:headEnd/>
            <a:tailEnd/>
          </a:ln>
          <a:effectLst/>
        </p:spPr>
        <p:txBody>
          <a:bodyPr/>
          <a:lstStyle/>
          <a:p>
            <a:endParaRPr lang="en-US"/>
          </a:p>
        </p:txBody>
      </p:sp>
      <p:sp>
        <p:nvSpPr>
          <p:cNvPr id="62" name="Oval 15"/>
          <p:cNvSpPr>
            <a:spLocks noChangeArrowheads="1"/>
          </p:cNvSpPr>
          <p:nvPr/>
        </p:nvSpPr>
        <p:spPr bwMode="auto">
          <a:xfrm>
            <a:off x="8180419" y="4799024"/>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63" name="Text Box 16"/>
          <p:cNvSpPr txBox="1">
            <a:spLocks noChangeArrowheads="1"/>
          </p:cNvSpPr>
          <p:nvPr/>
        </p:nvSpPr>
        <p:spPr bwMode="auto">
          <a:xfrm>
            <a:off x="8323294" y="4386274"/>
            <a:ext cx="50165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SSN</a:t>
            </a:r>
          </a:p>
        </p:txBody>
      </p:sp>
      <p:sp>
        <p:nvSpPr>
          <p:cNvPr id="64" name="Text Box 17"/>
          <p:cNvSpPr txBox="1">
            <a:spLocks noChangeArrowheads="1"/>
          </p:cNvSpPr>
          <p:nvPr/>
        </p:nvSpPr>
        <p:spPr bwMode="auto">
          <a:xfrm>
            <a:off x="8326469" y="4543437"/>
            <a:ext cx="4572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EID</a:t>
            </a:r>
          </a:p>
        </p:txBody>
      </p:sp>
      <p:sp>
        <p:nvSpPr>
          <p:cNvPr id="65" name="Text Box 18"/>
          <p:cNvSpPr txBox="1">
            <a:spLocks noChangeArrowheads="1"/>
          </p:cNvSpPr>
          <p:nvPr/>
        </p:nvSpPr>
        <p:spPr bwMode="auto">
          <a:xfrm>
            <a:off x="8269319" y="2924187"/>
            <a:ext cx="657225"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PCode</a:t>
            </a:r>
          </a:p>
        </p:txBody>
      </p:sp>
      <p:sp>
        <p:nvSpPr>
          <p:cNvPr id="66" name="Text Box 19"/>
          <p:cNvSpPr txBox="1">
            <a:spLocks noChangeArrowheads="1"/>
          </p:cNvSpPr>
          <p:nvPr/>
        </p:nvSpPr>
        <p:spPr bwMode="auto">
          <a:xfrm>
            <a:off x="7343806" y="3532199"/>
            <a:ext cx="7620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(1,1)‏</a:t>
            </a:r>
          </a:p>
        </p:txBody>
      </p:sp>
      <p:sp>
        <p:nvSpPr>
          <p:cNvPr id="67" name="Text Box 20"/>
          <p:cNvSpPr txBox="1">
            <a:spLocks noChangeArrowheads="1"/>
          </p:cNvSpPr>
          <p:nvPr/>
        </p:nvSpPr>
        <p:spPr bwMode="auto">
          <a:xfrm>
            <a:off x="7332694" y="4071949"/>
            <a:ext cx="787400" cy="3683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000000"/>
                </a:solidFill>
                <a:latin typeface="Verdana" pitchFamily="32" charset="0"/>
                <a:ea typeface="DejaVu Sans" charset="0"/>
                <a:cs typeface="DejaVu Sans" charset="0"/>
              </a:rPr>
              <a:t>(0,N)‏</a:t>
            </a:r>
          </a:p>
        </p:txBody>
      </p:sp>
      <p:sp>
        <p:nvSpPr>
          <p:cNvPr id="68" name="Line 21"/>
          <p:cNvSpPr>
            <a:spLocks noChangeShapeType="1"/>
          </p:cNvSpPr>
          <p:nvPr/>
        </p:nvSpPr>
        <p:spPr bwMode="auto">
          <a:xfrm>
            <a:off x="7964519" y="3287724"/>
            <a:ext cx="215900" cy="1588"/>
          </a:xfrm>
          <a:prstGeom prst="line">
            <a:avLst/>
          </a:prstGeom>
          <a:noFill/>
          <a:ln w="9360">
            <a:solidFill>
              <a:srgbClr val="000000"/>
            </a:solidFill>
            <a:miter lim="800000"/>
            <a:headEnd/>
            <a:tailEnd/>
          </a:ln>
          <a:effectLst/>
        </p:spPr>
        <p:txBody>
          <a:bodyPr/>
          <a:lstStyle/>
          <a:p>
            <a:endParaRPr lang="en-US"/>
          </a:p>
        </p:txBody>
      </p:sp>
      <p:sp>
        <p:nvSpPr>
          <p:cNvPr id="69" name="Oval 22"/>
          <p:cNvSpPr>
            <a:spLocks noChangeArrowheads="1"/>
          </p:cNvSpPr>
          <p:nvPr/>
        </p:nvSpPr>
        <p:spPr bwMode="auto">
          <a:xfrm>
            <a:off x="8180419" y="3216287"/>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70" name="Text Box 23"/>
          <p:cNvSpPr txBox="1">
            <a:spLocks noChangeArrowheads="1"/>
          </p:cNvSpPr>
          <p:nvPr/>
        </p:nvSpPr>
        <p:spPr bwMode="auto">
          <a:xfrm>
            <a:off x="8269319" y="3157549"/>
            <a:ext cx="508000"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Title</a:t>
            </a:r>
          </a:p>
        </p:txBody>
      </p:sp>
      <p:sp>
        <p:nvSpPr>
          <p:cNvPr id="71" name="Text Box 24"/>
          <p:cNvSpPr txBox="1">
            <a:spLocks noChangeArrowheads="1"/>
          </p:cNvSpPr>
          <p:nvPr/>
        </p:nvSpPr>
        <p:spPr bwMode="auto">
          <a:xfrm>
            <a:off x="8342344" y="4710124"/>
            <a:ext cx="625475"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Name</a:t>
            </a:r>
          </a:p>
        </p:txBody>
      </p:sp>
      <p:sp>
        <p:nvSpPr>
          <p:cNvPr id="72" name="Line 25"/>
          <p:cNvSpPr>
            <a:spLocks noChangeShapeType="1"/>
          </p:cNvSpPr>
          <p:nvPr/>
        </p:nvSpPr>
        <p:spPr bwMode="auto">
          <a:xfrm>
            <a:off x="7964519" y="5027624"/>
            <a:ext cx="215900" cy="1588"/>
          </a:xfrm>
          <a:prstGeom prst="line">
            <a:avLst/>
          </a:prstGeom>
          <a:noFill/>
          <a:ln w="9360">
            <a:solidFill>
              <a:srgbClr val="000000"/>
            </a:solidFill>
            <a:miter lim="800000"/>
            <a:headEnd/>
            <a:tailEnd/>
          </a:ln>
          <a:effectLst/>
        </p:spPr>
        <p:txBody>
          <a:bodyPr/>
          <a:lstStyle/>
          <a:p>
            <a:endParaRPr lang="en-US"/>
          </a:p>
        </p:txBody>
      </p:sp>
      <p:sp>
        <p:nvSpPr>
          <p:cNvPr id="73" name="Oval 26"/>
          <p:cNvSpPr>
            <a:spLocks noChangeArrowheads="1"/>
          </p:cNvSpPr>
          <p:nvPr/>
        </p:nvSpPr>
        <p:spPr bwMode="auto">
          <a:xfrm>
            <a:off x="8180419" y="4956187"/>
            <a:ext cx="107950" cy="107950"/>
          </a:xfrm>
          <a:prstGeom prst="ellipse">
            <a:avLst/>
          </a:prstGeom>
          <a:solidFill>
            <a:srgbClr val="BBE0E3"/>
          </a:solidFill>
          <a:ln w="9360">
            <a:solidFill>
              <a:srgbClr val="000000"/>
            </a:solidFill>
            <a:miter lim="800000"/>
            <a:headEnd/>
            <a:tailEnd/>
          </a:ln>
          <a:effectLst/>
        </p:spPr>
        <p:txBody>
          <a:bodyPr wrap="none" anchor="ctr"/>
          <a:lstStyle/>
          <a:p>
            <a:endParaRPr lang="en-US"/>
          </a:p>
        </p:txBody>
      </p:sp>
      <p:sp>
        <p:nvSpPr>
          <p:cNvPr id="74" name="Text Box 27"/>
          <p:cNvSpPr txBox="1">
            <a:spLocks noChangeArrowheads="1"/>
          </p:cNvSpPr>
          <p:nvPr/>
        </p:nvSpPr>
        <p:spPr bwMode="auto">
          <a:xfrm>
            <a:off x="8340756" y="4867287"/>
            <a:ext cx="731838" cy="276225"/>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200">
                <a:solidFill>
                  <a:srgbClr val="000000"/>
                </a:solidFill>
                <a:latin typeface="Verdana" pitchFamily="32" charset="0"/>
                <a:ea typeface="DejaVu Sans" charset="0"/>
                <a:cs typeface="DejaVu Sans" charset="0"/>
              </a:rPr>
              <a:t>Degree</a:t>
            </a:r>
          </a:p>
        </p:txBody>
      </p:sp>
      <p:sp>
        <p:nvSpPr>
          <p:cNvPr id="75" name="Text Box 29"/>
          <p:cNvSpPr txBox="1">
            <a:spLocks noChangeArrowheads="1"/>
          </p:cNvSpPr>
          <p:nvPr/>
        </p:nvSpPr>
        <p:spPr bwMode="auto">
          <a:xfrm>
            <a:off x="6208744" y="2441587"/>
            <a:ext cx="438150" cy="406400"/>
          </a:xfrm>
          <a:prstGeom prst="rect">
            <a:avLst/>
          </a:prstGeom>
          <a:noFill/>
          <a:ln w="9525">
            <a:noFill/>
            <a:round/>
            <a:headEnd/>
            <a:tailEnd/>
          </a:ln>
          <a:effectLst/>
        </p:spPr>
        <p:txBody>
          <a:bodyPr wrap="none"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000000"/>
                </a:solidFill>
                <a:latin typeface="Verdana" pitchFamily="32" charset="0"/>
                <a:ea typeface="DejaVu Sans" charset="0"/>
                <a:cs typeface="DejaVu Sans" charset="0"/>
              </a:rPr>
              <a:t>S</a:t>
            </a:r>
            <a:r>
              <a:rPr lang="it-IT" sz="1800" b="1" baseline="-25000">
                <a:solidFill>
                  <a:srgbClr val="000000"/>
                </a:solidFill>
                <a:latin typeface="Verdana" pitchFamily="32" charset="0"/>
                <a:ea typeface="DejaVu Sans" charset="0"/>
                <a:cs typeface="DejaVu Sans" charset="0"/>
              </a:rPr>
              <a:t>2</a:t>
            </a:r>
          </a:p>
        </p:txBody>
      </p:sp>
      <p:sp>
        <p:nvSpPr>
          <p:cNvPr id="76" name="Text Box 2"/>
          <p:cNvSpPr txBox="1">
            <a:spLocks noChangeArrowheads="1"/>
          </p:cNvSpPr>
          <p:nvPr/>
        </p:nvSpPr>
        <p:spPr bwMode="auto">
          <a:xfrm>
            <a:off x="285720" y="1643050"/>
            <a:ext cx="8642350" cy="371513"/>
          </a:xfrm>
          <a:prstGeom prst="rect">
            <a:avLst/>
          </a:prstGeom>
          <a:noFill/>
          <a:ln w="9525">
            <a:noFill/>
            <a:round/>
            <a:headEnd/>
            <a:tailEnd/>
          </a:ln>
          <a:effectLst/>
        </p:spPr>
        <p:txBody>
          <a:bodyPr lIns="90000" tIns="46800" rIns="90000" bIns="46800">
            <a:spAutoFit/>
          </a:bodyPr>
          <a:lstStyle/>
          <a:p>
            <a:pPr>
              <a:buFont typeface="Verdan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dirty="0" err="1">
                <a:solidFill>
                  <a:srgbClr val="000000"/>
                </a:solidFill>
                <a:latin typeface="Verdana" pitchFamily="32" charset="0"/>
                <a:ea typeface="DejaVu Sans" charset="0"/>
                <a:cs typeface="DejaVu Sans" charset="0"/>
              </a:rPr>
              <a:t>Step</a:t>
            </a:r>
            <a:r>
              <a:rPr lang="it-IT" sz="1800" b="1" dirty="0">
                <a:solidFill>
                  <a:srgbClr val="000000"/>
                </a:solidFill>
                <a:latin typeface="Verdana" pitchFamily="32" charset="0"/>
                <a:ea typeface="DejaVu Sans" charset="0"/>
                <a:cs typeface="DejaVu Sans" charset="0"/>
              </a:rPr>
              <a:t> </a:t>
            </a:r>
            <a:r>
              <a:rPr lang="it-IT" sz="1800" b="1" dirty="0" smtClean="0">
                <a:solidFill>
                  <a:srgbClr val="000000"/>
                </a:solidFill>
                <a:latin typeface="Verdana" pitchFamily="32" charset="0"/>
                <a:ea typeface="DejaVu Sans" charset="0"/>
                <a:cs typeface="DejaVu Sans" charset="0"/>
              </a:rPr>
              <a:t>7</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 </a:t>
            </a:r>
            <a:r>
              <a:rPr lang="it-IT" sz="1800" dirty="0" err="1" smtClean="0">
                <a:solidFill>
                  <a:srgbClr val="000000"/>
                </a:solidFill>
                <a:latin typeface="Verdana" pitchFamily="32" charset="0"/>
                <a:ea typeface="DejaVu Sans" charset="0"/>
                <a:cs typeface="DejaVu Sans" charset="0"/>
              </a:rPr>
              <a:t>difference</a:t>
            </a:r>
            <a:r>
              <a:rPr lang="it-IT" sz="1800" dirty="0" smtClean="0">
                <a:solidFill>
                  <a:srgbClr val="000000"/>
                </a:solidFill>
                <a:latin typeface="Verdana" pitchFamily="32" charset="0"/>
                <a:ea typeface="DejaVu Sans" charset="0"/>
                <a:cs typeface="DejaVu Sans" charset="0"/>
              </a:rPr>
              <a:t> </a:t>
            </a:r>
            <a:r>
              <a:rPr lang="it-IT" sz="1800" dirty="0" err="1" smtClean="0">
                <a:solidFill>
                  <a:srgbClr val="000000"/>
                </a:solidFill>
                <a:latin typeface="Verdana" pitchFamily="32" charset="0"/>
                <a:ea typeface="DejaVu Sans" charset="0"/>
                <a:cs typeface="DejaVu Sans" charset="0"/>
              </a:rPr>
              <a:t>between</a:t>
            </a:r>
            <a:r>
              <a:rPr lang="it-IT" sz="1800" dirty="0" smtClean="0">
                <a:solidFill>
                  <a:srgbClr val="000000"/>
                </a:solidFill>
                <a:latin typeface="Verdana" pitchFamily="32" charset="0"/>
                <a:ea typeface="DejaVu Sans" charset="0"/>
                <a:cs typeface="DejaVu Sans" charset="0"/>
              </a:rPr>
              <a:t> </a:t>
            </a:r>
            <a:r>
              <a:rPr lang="it-IT" dirty="0" smtClean="0">
                <a:solidFill>
                  <a:srgbClr val="000000"/>
                </a:solidFill>
                <a:latin typeface="Verdana" pitchFamily="32" charset="0"/>
                <a:ea typeface="DejaVu Sans" charset="0"/>
                <a:cs typeface="DejaVu Sans" charset="0"/>
              </a:rPr>
              <a:t>H and</a:t>
            </a:r>
            <a:r>
              <a:rPr lang="it-IT" sz="1800" dirty="0" smtClean="0">
                <a:solidFill>
                  <a:srgbClr val="000000"/>
                </a:solidFill>
                <a:latin typeface="Verdana" pitchFamily="32" charset="0"/>
                <a:ea typeface="DejaVu Sans" charset="0"/>
                <a:cs typeface="DejaVu Sans" charset="0"/>
              </a:rPr>
              <a:t> </a:t>
            </a:r>
            <a:r>
              <a:rPr lang="it-IT" sz="1800" dirty="0">
                <a:solidFill>
                  <a:srgbClr val="000000"/>
                </a:solidFill>
                <a:latin typeface="Verdana" pitchFamily="32" charset="0"/>
                <a:ea typeface="DejaVu Sans" charset="0"/>
                <a:cs typeface="DejaVu Sans" charset="0"/>
              </a:rPr>
              <a:t>the </a:t>
            </a:r>
            <a:r>
              <a:rPr lang="it-IT" sz="1800" dirty="0" err="1" smtClean="0">
                <a:solidFill>
                  <a:srgbClr val="000000"/>
                </a:solidFill>
                <a:latin typeface="Verdana" pitchFamily="32" charset="0"/>
                <a:ea typeface="DejaVu Sans" charset="0"/>
                <a:cs typeface="DejaVu Sans" charset="0"/>
              </a:rPr>
              <a:t>inverted</a:t>
            </a:r>
            <a:r>
              <a:rPr lang="it-IT" sz="1800" dirty="0" smtClean="0">
                <a:solidFill>
                  <a:srgbClr val="000000"/>
                </a:solidFill>
                <a:latin typeface="Verdana" pitchFamily="32" charset="0"/>
                <a:ea typeface="DejaVu Sans" charset="0"/>
                <a:cs typeface="DejaVu Sans" charset="0"/>
              </a:rPr>
              <a:t> negative </a:t>
            </a:r>
            <a:r>
              <a:rPr lang="it-IT" sz="1800" dirty="0" err="1" smtClean="0">
                <a:solidFill>
                  <a:srgbClr val="000000"/>
                </a:solidFill>
                <a:latin typeface="Verdana" pitchFamily="32" charset="0"/>
                <a:ea typeface="DejaVu Sans" charset="0"/>
                <a:cs typeface="DejaVu Sans" charset="0"/>
              </a:rPr>
              <a:t>semidifference</a:t>
            </a:r>
            <a:r>
              <a:rPr lang="it-IT" sz="1800" dirty="0" smtClean="0">
                <a:solidFill>
                  <a:srgbClr val="000000"/>
                </a:solidFill>
                <a:latin typeface="Verdana" pitchFamily="32" charset="0"/>
                <a:ea typeface="DejaVu Sans" charset="0"/>
                <a:cs typeface="DejaVu Sans" charset="0"/>
              </a:rPr>
              <a:t>.</a:t>
            </a:r>
            <a:endParaRPr lang="it-IT" sz="1800" dirty="0">
              <a:solidFill>
                <a:srgbClr val="000000"/>
              </a:solidFill>
              <a:latin typeface="Verdana" pitchFamily="32" charset="0"/>
              <a:ea typeface="DejaVu Sans" charset="0"/>
              <a:cs typeface="DejaVu Sans" charset="0"/>
            </a:endParaRPr>
          </a:p>
        </p:txBody>
      </p:sp>
      <p:sp>
        <p:nvSpPr>
          <p:cNvPr id="79" name="Segnaposto numero diapositiva 78"/>
          <p:cNvSpPr>
            <a:spLocks noGrp="1"/>
          </p:cNvSpPr>
          <p:nvPr>
            <p:ph type="sldNum" sz="quarter" idx="12"/>
          </p:nvPr>
        </p:nvSpPr>
        <p:spPr/>
        <p:txBody>
          <a:bodyPr/>
          <a:lstStyle/>
          <a:p>
            <a:fld id="{BED2C276-3801-4574-88C4-F615FF34F822}" type="slidenum">
              <a:rPr lang="en-US" smtClean="0"/>
              <a:pPr/>
              <a:t>62</a:t>
            </a:fld>
            <a:endParaRPr lang="en-US"/>
          </a:p>
        </p:txBody>
      </p:sp>
      <p:sp>
        <p:nvSpPr>
          <p:cNvPr id="80" name="Segnaposto piè di pagina 79"/>
          <p:cNvSpPr>
            <a:spLocks noGrp="1"/>
          </p:cNvSpPr>
          <p:nvPr>
            <p:ph type="ftr" sz="quarter" idx="11"/>
          </p:nvPr>
        </p:nvSpPr>
        <p:spPr/>
        <p:txBody>
          <a:bodyPr/>
          <a:lstStyle/>
          <a:p>
            <a:r>
              <a:rPr lang="en-US" smtClean="0"/>
              <a:t>Università Roma Tre</a:t>
            </a:r>
            <a:endParaRPr lang="en-US" dirty="0"/>
          </a:p>
        </p:txBody>
      </p:sp>
      <p:sp>
        <p:nvSpPr>
          <p:cNvPr id="81" name="Segnaposto data 80"/>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Round-trip solving script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2924175" y="2067719"/>
            <a:ext cx="3295650" cy="4124325"/>
          </a:xfrm>
          <a:prstGeom prst="rect">
            <a:avLst/>
          </a:prstGeom>
          <a:noFill/>
          <a:ln w="9525">
            <a:solidFill>
              <a:schemeClr val="tx2"/>
            </a:solidFill>
            <a:miter lim="800000"/>
            <a:headEnd/>
            <a:tailEnd/>
          </a:ln>
          <a:effectLst/>
        </p:spPr>
      </p:pic>
      <p:sp>
        <p:nvSpPr>
          <p:cNvPr id="6" name="Segnaposto numero diapositiva 5"/>
          <p:cNvSpPr>
            <a:spLocks noGrp="1"/>
          </p:cNvSpPr>
          <p:nvPr>
            <p:ph type="sldNum" sz="quarter" idx="12"/>
          </p:nvPr>
        </p:nvSpPr>
        <p:spPr/>
        <p:txBody>
          <a:bodyPr/>
          <a:lstStyle/>
          <a:p>
            <a:fld id="{BED2C276-3801-4574-88C4-F615FF34F822}" type="slidenum">
              <a:rPr lang="en-US" smtClean="0"/>
              <a:pPr/>
              <a:t>63</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
        <p:nvSpPr>
          <p:cNvPr id="9" name="Rettangolo 8"/>
          <p:cNvSpPr/>
          <p:nvPr/>
        </p:nvSpPr>
        <p:spPr>
          <a:xfrm>
            <a:off x="4714876" y="4000504"/>
            <a:ext cx="714380" cy="857256"/>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ttangolo 9"/>
          <p:cNvSpPr/>
          <p:nvPr/>
        </p:nvSpPr>
        <p:spPr>
          <a:xfrm>
            <a:off x="5429256" y="2285992"/>
            <a:ext cx="714380" cy="3929090"/>
          </a:xfrm>
          <a:prstGeom prst="rect">
            <a:avLst/>
          </a:prstGeom>
          <a:noFill/>
          <a:ln>
            <a:solidFill>
              <a:srgbClr val="F95F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Demo</a:t>
            </a:r>
            <a:endParaRPr lang="en-US" dirty="0"/>
          </a:p>
        </p:txBody>
      </p:sp>
      <p:pic>
        <p:nvPicPr>
          <p:cNvPr id="7" name="Segnaposto contenuto 6" descr="splash.png"/>
          <p:cNvPicPr>
            <a:picLocks noGrp="1" noChangeAspect="1"/>
          </p:cNvPicPr>
          <p:nvPr>
            <p:ph idx="1"/>
          </p:nvPr>
        </p:nvPicPr>
        <p:blipFill>
          <a:blip r:embed="rId2"/>
          <a:stretch>
            <a:fillRect/>
          </a:stretch>
        </p:blipFill>
        <p:spPr>
          <a:xfrm>
            <a:off x="2643174" y="3071810"/>
            <a:ext cx="3924300" cy="1571625"/>
          </a:xfrm>
        </p:spPr>
      </p:pic>
      <p:sp>
        <p:nvSpPr>
          <p:cNvPr id="4" name="Segnaposto data 3"/>
          <p:cNvSpPr>
            <a:spLocks noGrp="1"/>
          </p:cNvSpPr>
          <p:nvPr>
            <p:ph type="dt" sz="half" idx="10"/>
          </p:nvPr>
        </p:nvSpPr>
        <p:spPr/>
        <p:txBody>
          <a:bodyPr/>
          <a:lstStyle/>
          <a:p>
            <a:r>
              <a:rPr lang="en-US" smtClean="0"/>
              <a:t>17/12/2009</a:t>
            </a:r>
            <a:endParaRPr lang="en-US"/>
          </a:p>
        </p:txBody>
      </p:sp>
      <p:sp>
        <p:nvSpPr>
          <p:cNvPr id="5" name="Segnaposto piè di pagina 4"/>
          <p:cNvSpPr>
            <a:spLocks noGrp="1"/>
          </p:cNvSpPr>
          <p:nvPr>
            <p:ph type="ftr" sz="quarter" idx="11"/>
          </p:nvPr>
        </p:nvSpPr>
        <p:spPr/>
        <p:txBody>
          <a:bodyPr/>
          <a:lstStyle/>
          <a:p>
            <a:r>
              <a:rPr lang="en-US"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64</a:t>
            </a:fld>
            <a:r>
              <a:rPr lang="en-US" smtClean="0"/>
              <a:t>/49</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Properties</a:t>
            </a:r>
            <a:endParaRPr lang="en-US" dirty="0"/>
          </a:p>
        </p:txBody>
      </p:sp>
      <p:sp>
        <p:nvSpPr>
          <p:cNvPr id="3" name="Segnaposto contenuto 2"/>
          <p:cNvSpPr>
            <a:spLocks noGrp="1"/>
          </p:cNvSpPr>
          <p:nvPr>
            <p:ph idx="1"/>
          </p:nvPr>
        </p:nvSpPr>
        <p:spPr/>
        <p:txBody>
          <a:bodyPr/>
          <a:lstStyle/>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Model</a:t>
            </a:r>
            <a:r>
              <a:rPr lang="it-IT" dirty="0" smtClean="0"/>
              <a:t> </a:t>
            </a:r>
            <a:r>
              <a:rPr lang="it-IT" dirty="0" err="1" smtClean="0"/>
              <a:t>independence</a:t>
            </a:r>
            <a:endParaRPr lang="it-IT" dirty="0" smtClean="0"/>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MIDST </a:t>
            </a:r>
            <a:r>
              <a:rPr lang="it-IT" dirty="0" err="1" smtClean="0"/>
              <a:t>handles</a:t>
            </a:r>
            <a:r>
              <a:rPr lang="it-IT" dirty="0" smtClean="0"/>
              <a:t> </a:t>
            </a:r>
            <a:r>
              <a:rPr lang="it-IT" dirty="0" err="1" smtClean="0"/>
              <a:t>schemas</a:t>
            </a:r>
            <a:r>
              <a:rPr lang="it-IT" dirty="0" smtClean="0"/>
              <a:t> </a:t>
            </a:r>
            <a:r>
              <a:rPr lang="it-IT" dirty="0" err="1" smtClean="0"/>
              <a:t>as</a:t>
            </a:r>
            <a:r>
              <a:rPr lang="it-IT" dirty="0" smtClean="0"/>
              <a:t> </a:t>
            </a:r>
            <a:r>
              <a:rPr lang="it-IT" dirty="0" err="1" smtClean="0"/>
              <a:t>instances</a:t>
            </a:r>
            <a:r>
              <a:rPr lang="it-IT" dirty="0" smtClean="0"/>
              <a:t> </a:t>
            </a:r>
            <a:r>
              <a:rPr lang="it-IT" dirty="0" err="1" smtClean="0"/>
              <a:t>of</a:t>
            </a:r>
            <a:r>
              <a:rPr lang="it-IT" dirty="0" smtClean="0"/>
              <a:t> </a:t>
            </a:r>
            <a:r>
              <a:rPr lang="it-IT" dirty="0" err="1" smtClean="0"/>
              <a:t>subsets</a:t>
            </a:r>
            <a:r>
              <a:rPr lang="it-IT" dirty="0" smtClean="0"/>
              <a:t> </a:t>
            </a:r>
            <a:r>
              <a:rPr lang="it-IT" dirty="0" err="1" smtClean="0"/>
              <a:t>of</a:t>
            </a:r>
            <a:r>
              <a:rPr lang="it-IT" dirty="0" smtClean="0"/>
              <a:t> the </a:t>
            </a:r>
            <a:r>
              <a:rPr lang="it-IT" dirty="0" err="1" smtClean="0"/>
              <a:t>available</a:t>
            </a:r>
            <a:r>
              <a:rPr lang="it-IT" dirty="0" smtClean="0"/>
              <a:t> </a:t>
            </a:r>
            <a:r>
              <a:rPr lang="it-IT" dirty="0" err="1" smtClean="0"/>
              <a:t>metaconstructs</a:t>
            </a:r>
            <a:r>
              <a:rPr lang="it-IT" dirty="0" smtClean="0"/>
              <a:t>.</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The </a:t>
            </a:r>
            <a:r>
              <a:rPr lang="it-IT" dirty="0" err="1" smtClean="0"/>
              <a:t>operators</a:t>
            </a:r>
            <a:r>
              <a:rPr lang="it-IT" dirty="0" smtClean="0"/>
              <a:t> are </a:t>
            </a:r>
            <a:r>
              <a:rPr lang="it-IT" dirty="0" err="1" smtClean="0"/>
              <a:t>defined</a:t>
            </a:r>
            <a:r>
              <a:rPr lang="it-IT" dirty="0" smtClean="0"/>
              <a:t> </a:t>
            </a:r>
            <a:r>
              <a:rPr lang="it-IT" dirty="0" err="1" smtClean="0"/>
              <a:t>as</a:t>
            </a:r>
            <a:r>
              <a:rPr lang="it-IT" dirty="0" smtClean="0"/>
              <a:t> </a:t>
            </a:r>
            <a:r>
              <a:rPr lang="it-IT" dirty="0" err="1" smtClean="0"/>
              <a:t>datalog</a:t>
            </a:r>
            <a:r>
              <a:rPr lang="it-IT" dirty="0" smtClean="0"/>
              <a:t> </a:t>
            </a:r>
            <a:r>
              <a:rPr lang="it-IT" dirty="0" err="1" smtClean="0"/>
              <a:t>rules</a:t>
            </a:r>
            <a:r>
              <a:rPr lang="it-IT" dirty="0" smtClean="0"/>
              <a:t> </a:t>
            </a:r>
            <a:r>
              <a:rPr lang="it-IT" dirty="0" err="1" smtClean="0"/>
              <a:t>declaring</a:t>
            </a:r>
            <a:r>
              <a:rPr lang="it-IT" dirty="0" smtClean="0"/>
              <a:t> </a:t>
            </a:r>
            <a:r>
              <a:rPr lang="it-IT" dirty="0" err="1" smtClean="0"/>
              <a:t>transformations</a:t>
            </a:r>
            <a:r>
              <a:rPr lang="it-IT" dirty="0" smtClean="0"/>
              <a:t> in </a:t>
            </a:r>
            <a:r>
              <a:rPr lang="it-IT" dirty="0" err="1" smtClean="0"/>
              <a:t>terms</a:t>
            </a:r>
            <a:r>
              <a:rPr lang="it-IT" dirty="0" smtClean="0"/>
              <a:t> </a:t>
            </a:r>
            <a:r>
              <a:rPr lang="it-IT" dirty="0" err="1" smtClean="0"/>
              <a:t>of</a:t>
            </a:r>
            <a:r>
              <a:rPr lang="it-IT" dirty="0" smtClean="0"/>
              <a:t> the </a:t>
            </a:r>
            <a:r>
              <a:rPr lang="it-IT" dirty="0" err="1" smtClean="0"/>
              <a:t>supermodel</a:t>
            </a:r>
            <a:r>
              <a:rPr lang="it-IT" dirty="0" smtClean="0"/>
              <a:t> </a:t>
            </a:r>
            <a:r>
              <a:rPr lang="it-IT" dirty="0" err="1" smtClean="0"/>
              <a:t>metaconstructs</a:t>
            </a:r>
            <a:r>
              <a:rPr lang="it-IT" dirty="0" smtClean="0"/>
              <a:t>.</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The </a:t>
            </a:r>
            <a:r>
              <a:rPr lang="it-IT" dirty="0" err="1" smtClean="0"/>
              <a:t>operators</a:t>
            </a:r>
            <a:r>
              <a:rPr lang="it-IT" dirty="0" smtClean="0"/>
              <a:t> are </a:t>
            </a:r>
            <a:r>
              <a:rPr lang="it-IT" dirty="0" err="1" smtClean="0"/>
              <a:t>defined</a:t>
            </a:r>
            <a:r>
              <a:rPr lang="it-IT" dirty="0" smtClean="0"/>
              <a:t> in </a:t>
            </a:r>
            <a:r>
              <a:rPr lang="it-IT" dirty="0" err="1" smtClean="0"/>
              <a:t>such</a:t>
            </a:r>
            <a:r>
              <a:rPr lang="it-IT" dirty="0" smtClean="0"/>
              <a:t> a way </a:t>
            </a:r>
            <a:r>
              <a:rPr lang="it-IT" dirty="0" err="1" smtClean="0"/>
              <a:t>that</a:t>
            </a:r>
            <a:r>
              <a:rPr lang="it-IT" dirty="0" smtClean="0"/>
              <a:t> </a:t>
            </a:r>
            <a:r>
              <a:rPr lang="it-IT" dirty="0" err="1" smtClean="0"/>
              <a:t>they</a:t>
            </a:r>
            <a:r>
              <a:rPr lang="it-IT" dirty="0" smtClean="0"/>
              <a:t> are </a:t>
            </a:r>
            <a:r>
              <a:rPr lang="it-IT" dirty="0" err="1" smtClean="0"/>
              <a:t>valid</a:t>
            </a:r>
            <a:r>
              <a:rPr lang="it-IT" dirty="0" smtClean="0"/>
              <a:t> </a:t>
            </a:r>
            <a:r>
              <a:rPr lang="it-IT" dirty="0" err="1" smtClean="0"/>
              <a:t>for</a:t>
            </a:r>
            <a:r>
              <a:rPr lang="it-IT" dirty="0" smtClean="0"/>
              <a:t> </a:t>
            </a:r>
            <a:r>
              <a:rPr lang="it-IT" dirty="0" err="1" smtClean="0"/>
              <a:t>any</a:t>
            </a:r>
            <a:r>
              <a:rPr lang="it-IT" dirty="0" smtClean="0"/>
              <a:t> </a:t>
            </a:r>
            <a:r>
              <a:rPr lang="it-IT" dirty="0" err="1" smtClean="0"/>
              <a:t>model</a:t>
            </a:r>
            <a:r>
              <a:rPr lang="it-IT" dirty="0" smtClean="0"/>
              <a:t> </a:t>
            </a:r>
            <a:r>
              <a:rPr lang="it-IT" dirty="0" err="1" smtClean="0"/>
              <a:t>by</a:t>
            </a:r>
            <a:r>
              <a:rPr lang="it-IT" dirty="0" smtClean="0"/>
              <a:t> </a:t>
            </a:r>
            <a:r>
              <a:rPr lang="it-IT" dirty="0" err="1" smtClean="0"/>
              <a:t>specifying</a:t>
            </a:r>
            <a:r>
              <a:rPr lang="it-IT" dirty="0" smtClean="0"/>
              <a:t> </a:t>
            </a:r>
            <a:r>
              <a:rPr lang="it-IT" dirty="0" err="1" smtClean="0"/>
              <a:t>comparisons</a:t>
            </a:r>
            <a:r>
              <a:rPr lang="it-IT" dirty="0" smtClean="0"/>
              <a:t> </a:t>
            </a:r>
            <a:r>
              <a:rPr lang="it-IT" dirty="0" err="1" smtClean="0"/>
              <a:t>between</a:t>
            </a:r>
            <a:r>
              <a:rPr lang="it-IT" dirty="0" smtClean="0"/>
              <a:t> </a:t>
            </a:r>
            <a:r>
              <a:rPr lang="it-IT" dirty="0" err="1" smtClean="0"/>
              <a:t>every</a:t>
            </a:r>
            <a:r>
              <a:rPr lang="it-IT" dirty="0" smtClean="0"/>
              <a:t> </a:t>
            </a:r>
            <a:r>
              <a:rPr lang="it-IT" dirty="0" err="1" smtClean="0"/>
              <a:t>available</a:t>
            </a:r>
            <a:r>
              <a:rPr lang="it-IT" dirty="0" smtClean="0"/>
              <a:t> </a:t>
            </a:r>
            <a:r>
              <a:rPr lang="it-IT" dirty="0" err="1" smtClean="0"/>
              <a:t>construct</a:t>
            </a:r>
            <a:r>
              <a:rPr lang="it-IT" dirty="0" smtClean="0"/>
              <a:t>.</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1800" dirty="0" smtClean="0"/>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65</a:t>
            </a:fld>
            <a:endParaRPr lang="en-US"/>
          </a:p>
        </p:txBody>
      </p:sp>
      <p:sp>
        <p:nvSpPr>
          <p:cNvPr id="7" name="Segnaposto piè di pagina 6"/>
          <p:cNvSpPr>
            <a:spLocks noGrp="1"/>
          </p:cNvSpPr>
          <p:nvPr>
            <p:ph type="ftr" sz="quarter" idx="11"/>
          </p:nvPr>
        </p:nvSpPr>
        <p:spPr/>
        <p:txBody>
          <a:bodyPr/>
          <a:lstStyle/>
          <a:p>
            <a:r>
              <a:rPr lang="en-US" smtClean="0"/>
              <a:t>Università Roma Tre</a:t>
            </a:r>
            <a:endParaRPr lang="en-US" dirty="0"/>
          </a:p>
        </p:txBody>
      </p:sp>
      <p:sp>
        <p:nvSpPr>
          <p:cNvPr id="8" name="Segnaposto data 7"/>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Properties</a:t>
            </a:r>
            <a:endParaRPr lang="en-US" dirty="0"/>
          </a:p>
        </p:txBody>
      </p:sp>
      <p:sp>
        <p:nvSpPr>
          <p:cNvPr id="3" name="Segnaposto contenuto 2"/>
          <p:cNvSpPr>
            <a:spLocks noGrp="1"/>
          </p:cNvSpPr>
          <p:nvPr>
            <p:ph idx="1"/>
          </p:nvPr>
        </p:nvSpPr>
        <p:spPr/>
        <p:txBody>
          <a:bodyPr/>
          <a:lstStyle/>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Model</a:t>
            </a:r>
            <a:r>
              <a:rPr lang="it-IT" dirty="0" smtClean="0"/>
              <a:t> </a:t>
            </a:r>
            <a:r>
              <a:rPr lang="it-IT" dirty="0" err="1" smtClean="0"/>
              <a:t>closure</a:t>
            </a:r>
            <a:endParaRPr lang="it-IT" dirty="0" smtClean="0"/>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a:lnSpc>
                <a:spcPct val="8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dirty="0" smtClean="0"/>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t>A </a:t>
            </a:r>
            <a:r>
              <a:rPr lang="it-IT" dirty="0" err="1" smtClean="0"/>
              <a:t>model</a:t>
            </a:r>
            <a:r>
              <a:rPr lang="it-IT" dirty="0" smtClean="0"/>
              <a:t> management </a:t>
            </a:r>
            <a:r>
              <a:rPr lang="it-IT" dirty="0" err="1" smtClean="0"/>
              <a:t>operator</a:t>
            </a:r>
            <a:r>
              <a:rPr lang="it-IT" dirty="0" smtClean="0"/>
              <a:t> (</a:t>
            </a:r>
            <a:r>
              <a:rPr lang="it-IT" dirty="0" err="1" smtClean="0"/>
              <a:t>except</a:t>
            </a:r>
            <a:r>
              <a:rPr lang="it-IT" dirty="0" smtClean="0"/>
              <a:t> </a:t>
            </a:r>
            <a:r>
              <a:rPr lang="it-IT" b="1" i="1" dirty="0" smtClean="0"/>
              <a:t>MODELGEN</a:t>
            </a:r>
            <a:r>
              <a:rPr lang="it-IT" dirty="0" smtClean="0"/>
              <a:t>) </a:t>
            </a:r>
            <a:r>
              <a:rPr lang="it-IT" dirty="0" err="1" smtClean="0"/>
              <a:t>applied</a:t>
            </a:r>
            <a:r>
              <a:rPr lang="it-IT" dirty="0" smtClean="0"/>
              <a:t> </a:t>
            </a:r>
            <a:r>
              <a:rPr lang="it-IT" dirty="0" err="1" smtClean="0"/>
              <a:t>to</a:t>
            </a:r>
            <a:r>
              <a:rPr lang="it-IT" dirty="0" smtClean="0"/>
              <a:t> a set </a:t>
            </a:r>
            <a:r>
              <a:rPr lang="it-IT" dirty="0" err="1" smtClean="0"/>
              <a:t>of</a:t>
            </a:r>
            <a:r>
              <a:rPr lang="it-IT" dirty="0" smtClean="0"/>
              <a:t> input </a:t>
            </a:r>
            <a:r>
              <a:rPr lang="it-IT" dirty="0" err="1" smtClean="0"/>
              <a:t>schemas</a:t>
            </a:r>
            <a:r>
              <a:rPr lang="it-IT" dirty="0" smtClean="0"/>
              <a:t> </a:t>
            </a:r>
            <a:r>
              <a:rPr lang="it-IT" dirty="0" err="1" smtClean="0"/>
              <a:t>of</a:t>
            </a:r>
            <a:r>
              <a:rPr lang="it-IT" dirty="0" smtClean="0"/>
              <a:t> a </a:t>
            </a:r>
            <a:r>
              <a:rPr lang="it-IT" dirty="0" err="1" smtClean="0"/>
              <a:t>model</a:t>
            </a:r>
            <a:r>
              <a:rPr lang="it-IT" dirty="0" smtClean="0"/>
              <a:t> M </a:t>
            </a:r>
            <a:r>
              <a:rPr lang="it-IT" dirty="0" err="1" smtClean="0"/>
              <a:t>yields</a:t>
            </a:r>
            <a:r>
              <a:rPr lang="it-IT" dirty="0" smtClean="0"/>
              <a:t> output </a:t>
            </a:r>
            <a:r>
              <a:rPr lang="it-IT" dirty="0" err="1" smtClean="0"/>
              <a:t>schemas</a:t>
            </a:r>
            <a:r>
              <a:rPr lang="it-IT" dirty="0" smtClean="0"/>
              <a:t> </a:t>
            </a:r>
            <a:r>
              <a:rPr lang="it-IT" dirty="0" err="1" smtClean="0"/>
              <a:t>of</a:t>
            </a:r>
            <a:r>
              <a:rPr lang="it-IT" dirty="0" smtClean="0"/>
              <a:t> the </a:t>
            </a:r>
            <a:r>
              <a:rPr lang="it-IT" dirty="0" err="1" smtClean="0"/>
              <a:t>same</a:t>
            </a:r>
            <a:r>
              <a:rPr lang="it-IT" dirty="0" smtClean="0"/>
              <a:t> </a:t>
            </a:r>
            <a:r>
              <a:rPr lang="it-IT" dirty="0" err="1" smtClean="0"/>
              <a:t>model</a:t>
            </a:r>
            <a:r>
              <a:rPr lang="it-IT" dirty="0" smtClean="0"/>
              <a:t> M.</a:t>
            </a:r>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dirty="0" smtClean="0"/>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Model</a:t>
            </a:r>
            <a:r>
              <a:rPr lang="it-IT" dirty="0" smtClean="0"/>
              <a:t> </a:t>
            </a:r>
            <a:r>
              <a:rPr lang="it-IT" dirty="0" err="1" smtClean="0"/>
              <a:t>awareness</a:t>
            </a:r>
            <a:endParaRPr lang="it-IT" dirty="0" smtClean="0"/>
          </a:p>
          <a:p>
            <a:pPr lvl="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err="1" smtClean="0"/>
              <a:t>Operators</a:t>
            </a:r>
            <a:r>
              <a:rPr lang="it-IT" dirty="0" smtClean="0"/>
              <a:t> can </a:t>
            </a:r>
            <a:r>
              <a:rPr lang="it-IT" dirty="0" err="1" smtClean="0"/>
              <a:t>be</a:t>
            </a:r>
            <a:r>
              <a:rPr lang="it-IT" dirty="0" smtClean="0"/>
              <a:t> </a:t>
            </a:r>
            <a:r>
              <a:rPr lang="it-IT" dirty="0" err="1" smtClean="0"/>
              <a:t>defined</a:t>
            </a:r>
            <a:r>
              <a:rPr lang="it-IT" dirty="0" smtClean="0"/>
              <a:t> in </a:t>
            </a:r>
            <a:r>
              <a:rPr lang="it-IT" dirty="0" err="1" smtClean="0"/>
              <a:t>such</a:t>
            </a:r>
            <a:r>
              <a:rPr lang="it-IT" dirty="0" smtClean="0"/>
              <a:t> a way </a:t>
            </a:r>
            <a:r>
              <a:rPr lang="it-IT" dirty="0" err="1" smtClean="0"/>
              <a:t>that</a:t>
            </a:r>
            <a:r>
              <a:rPr lang="it-IT" dirty="0" smtClean="0"/>
              <a:t> </a:t>
            </a:r>
            <a:r>
              <a:rPr lang="it-IT" dirty="0" err="1" smtClean="0"/>
              <a:t>they</a:t>
            </a:r>
            <a:r>
              <a:rPr lang="it-IT" dirty="0" smtClean="0"/>
              <a:t> do </a:t>
            </a:r>
            <a:r>
              <a:rPr lang="it-IT" dirty="0" err="1" smtClean="0"/>
              <a:t>not</a:t>
            </a:r>
            <a:r>
              <a:rPr lang="it-IT" dirty="0" smtClean="0"/>
              <a:t> </a:t>
            </a:r>
            <a:r>
              <a:rPr lang="it-IT" dirty="0" err="1" smtClean="0"/>
              <a:t>add</a:t>
            </a:r>
            <a:r>
              <a:rPr lang="it-IT" dirty="0" smtClean="0"/>
              <a:t> </a:t>
            </a:r>
            <a:r>
              <a:rPr lang="it-IT" dirty="0" err="1" smtClean="0"/>
              <a:t>metaconstructs</a:t>
            </a:r>
            <a:r>
              <a:rPr lang="it-IT" dirty="0" smtClean="0"/>
              <a:t> </a:t>
            </a:r>
            <a:r>
              <a:rPr lang="it-IT" dirty="0" err="1" smtClean="0"/>
              <a:t>which</a:t>
            </a:r>
            <a:r>
              <a:rPr lang="it-IT" dirty="0" smtClean="0"/>
              <a:t> are </a:t>
            </a:r>
            <a:r>
              <a:rPr lang="it-IT" dirty="0" err="1" smtClean="0"/>
              <a:t>not</a:t>
            </a:r>
            <a:r>
              <a:rPr lang="it-IT" dirty="0" smtClean="0"/>
              <a:t> </a:t>
            </a:r>
            <a:r>
              <a:rPr lang="it-IT" dirty="0" err="1" smtClean="0"/>
              <a:t>present</a:t>
            </a:r>
            <a:r>
              <a:rPr lang="it-IT" dirty="0" smtClean="0"/>
              <a:t> in the source </a:t>
            </a:r>
            <a:r>
              <a:rPr lang="it-IT" dirty="0" err="1" smtClean="0"/>
              <a:t>schemas</a:t>
            </a:r>
            <a:r>
              <a:rPr lang="it-IT" dirty="0" smtClean="0"/>
              <a:t> (</a:t>
            </a:r>
            <a:r>
              <a:rPr lang="it-IT" dirty="0" err="1" smtClean="0"/>
              <a:t>model</a:t>
            </a:r>
            <a:r>
              <a:rPr lang="it-IT" dirty="0" smtClean="0"/>
              <a:t> </a:t>
            </a:r>
            <a:r>
              <a:rPr lang="it-IT" dirty="0" err="1" smtClean="0"/>
              <a:t>awareness</a:t>
            </a:r>
            <a:r>
              <a:rPr lang="it-IT" dirty="0" smtClean="0"/>
              <a:t>). </a:t>
            </a:r>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66</a:t>
            </a:fld>
            <a:endParaRPr lang="en-US"/>
          </a:p>
        </p:txBody>
      </p:sp>
      <p:sp>
        <p:nvSpPr>
          <p:cNvPr id="7" name="Segnaposto piè di pagina 6"/>
          <p:cNvSpPr>
            <a:spLocks noGrp="1"/>
          </p:cNvSpPr>
          <p:nvPr>
            <p:ph type="ftr" sz="quarter" idx="11"/>
          </p:nvPr>
        </p:nvSpPr>
        <p:spPr/>
        <p:txBody>
          <a:bodyPr/>
          <a:lstStyle/>
          <a:p>
            <a:r>
              <a:rPr lang="en-US" smtClean="0"/>
              <a:t>Università Roma Tre</a:t>
            </a:r>
            <a:endParaRPr lang="en-US" dirty="0"/>
          </a:p>
        </p:txBody>
      </p:sp>
      <p:sp>
        <p:nvSpPr>
          <p:cNvPr id="8" name="Segnaposto data 7"/>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lstStyle/>
          <a:p>
            <a:r>
              <a:rPr lang="it-IT" smtClean="0"/>
              <a:t>References</a:t>
            </a:r>
            <a:endParaRPr lang="it-IT"/>
          </a:p>
        </p:txBody>
      </p:sp>
      <p:sp>
        <p:nvSpPr>
          <p:cNvPr id="24578" name="Rectangle 2"/>
          <p:cNvSpPr>
            <a:spLocks noGrp="1" noChangeArrowheads="1"/>
          </p:cNvSpPr>
          <p:nvPr>
            <p:ph type="body" idx="1"/>
          </p:nvPr>
        </p:nvSpPr>
        <p:spPr/>
        <p:txBody>
          <a:bodyPr>
            <a:normAutofit fontScale="77500" lnSpcReduction="20000"/>
          </a:bodyPr>
          <a:lstStyle/>
          <a:p>
            <a:endParaRPr lang="it-IT" dirty="0" smtClean="0"/>
          </a:p>
          <a:p>
            <a:r>
              <a:rPr lang="it-IT" dirty="0" smtClean="0"/>
              <a:t>[1] P. </a:t>
            </a:r>
            <a:r>
              <a:rPr lang="it-IT" dirty="0" err="1" smtClean="0"/>
              <a:t>Atzeni</a:t>
            </a:r>
            <a:r>
              <a:rPr lang="it-IT" dirty="0" smtClean="0"/>
              <a:t>, P. </a:t>
            </a:r>
            <a:r>
              <a:rPr lang="it-IT" dirty="0" err="1" smtClean="0"/>
              <a:t>Cappellari</a:t>
            </a:r>
            <a:r>
              <a:rPr lang="it-IT" dirty="0" smtClean="0"/>
              <a:t> and P.A. Bernstein. </a:t>
            </a:r>
            <a:r>
              <a:rPr lang="it-IT" dirty="0" err="1" smtClean="0"/>
              <a:t>Modelgen</a:t>
            </a:r>
            <a:r>
              <a:rPr lang="it-IT" dirty="0" smtClean="0"/>
              <a:t>: </a:t>
            </a:r>
            <a:r>
              <a:rPr lang="it-IT" dirty="0" err="1" smtClean="0"/>
              <a:t>Model-independent</a:t>
            </a:r>
            <a:r>
              <a:rPr lang="it-IT" dirty="0" smtClean="0"/>
              <a:t> schema </a:t>
            </a:r>
            <a:r>
              <a:rPr lang="it-IT" dirty="0" err="1" smtClean="0"/>
              <a:t>translation</a:t>
            </a:r>
            <a:r>
              <a:rPr lang="it-IT" dirty="0" smtClean="0"/>
              <a:t>. In ICDE </a:t>
            </a:r>
            <a:r>
              <a:rPr lang="it-IT" dirty="0" err="1" smtClean="0"/>
              <a:t>Conference</a:t>
            </a:r>
            <a:r>
              <a:rPr lang="it-IT" dirty="0" smtClean="0"/>
              <a:t>, </a:t>
            </a:r>
            <a:r>
              <a:rPr lang="it-IT" dirty="0" err="1" smtClean="0"/>
              <a:t>pages</a:t>
            </a:r>
            <a:r>
              <a:rPr lang="it-IT" dirty="0" smtClean="0"/>
              <a:t> 1111-1112, 2005.</a:t>
            </a:r>
          </a:p>
          <a:p>
            <a:endParaRPr lang="it-IT" dirty="0" smtClean="0"/>
          </a:p>
          <a:p>
            <a:r>
              <a:rPr lang="it-IT" dirty="0" smtClean="0"/>
              <a:t>[2] P. </a:t>
            </a:r>
            <a:r>
              <a:rPr lang="it-IT" dirty="0" err="1" smtClean="0"/>
              <a:t>Atzeni</a:t>
            </a:r>
            <a:r>
              <a:rPr lang="it-IT" dirty="0" smtClean="0"/>
              <a:t>, P. </a:t>
            </a:r>
            <a:r>
              <a:rPr lang="it-IT" dirty="0" err="1" smtClean="0"/>
              <a:t>Cappellari</a:t>
            </a:r>
            <a:r>
              <a:rPr lang="it-IT" dirty="0" smtClean="0"/>
              <a:t> and G. </a:t>
            </a:r>
            <a:r>
              <a:rPr lang="it-IT" dirty="0" err="1" smtClean="0"/>
              <a:t>Gianforme</a:t>
            </a:r>
            <a:r>
              <a:rPr lang="it-IT" dirty="0" smtClean="0"/>
              <a:t>. MIDST: </a:t>
            </a:r>
            <a:r>
              <a:rPr lang="it-IT" dirty="0" err="1" smtClean="0"/>
              <a:t>model-independent</a:t>
            </a:r>
            <a:r>
              <a:rPr lang="it-IT" dirty="0" smtClean="0"/>
              <a:t> schema and data </a:t>
            </a:r>
            <a:r>
              <a:rPr lang="it-IT" dirty="0" err="1" smtClean="0"/>
              <a:t>translation</a:t>
            </a:r>
            <a:r>
              <a:rPr lang="it-IT" dirty="0" smtClean="0"/>
              <a:t>. In SIGMOD, </a:t>
            </a:r>
            <a:r>
              <a:rPr lang="it-IT" dirty="0" err="1" smtClean="0"/>
              <a:t>pages</a:t>
            </a:r>
            <a:r>
              <a:rPr lang="it-IT" dirty="0" smtClean="0"/>
              <a:t> 1134-1136, ACM, 2007.</a:t>
            </a:r>
          </a:p>
          <a:p>
            <a:endParaRPr lang="it-IT" dirty="0" smtClean="0"/>
          </a:p>
          <a:p>
            <a:r>
              <a:rPr lang="it-IT" dirty="0" smtClean="0"/>
              <a:t>[3] P. </a:t>
            </a:r>
            <a:r>
              <a:rPr lang="it-IT" dirty="0" err="1" smtClean="0"/>
              <a:t>Atzeni</a:t>
            </a:r>
            <a:r>
              <a:rPr lang="it-IT" dirty="0" smtClean="0"/>
              <a:t>, P. </a:t>
            </a:r>
            <a:r>
              <a:rPr lang="it-IT" dirty="0" err="1" smtClean="0"/>
              <a:t>Cappellari</a:t>
            </a:r>
            <a:r>
              <a:rPr lang="it-IT" dirty="0" smtClean="0"/>
              <a:t>, R. </a:t>
            </a:r>
            <a:r>
              <a:rPr lang="it-IT" dirty="0" err="1" smtClean="0"/>
              <a:t>Torlone</a:t>
            </a:r>
            <a:r>
              <a:rPr lang="it-IT" dirty="0" smtClean="0"/>
              <a:t>, P.A. Bernstein and G. </a:t>
            </a:r>
            <a:r>
              <a:rPr lang="it-IT" dirty="0" err="1" smtClean="0"/>
              <a:t>Gianforme</a:t>
            </a:r>
            <a:r>
              <a:rPr lang="it-IT" dirty="0" smtClean="0"/>
              <a:t>. </a:t>
            </a:r>
            <a:r>
              <a:rPr lang="it-IT" dirty="0" err="1" smtClean="0"/>
              <a:t>Model-independent</a:t>
            </a:r>
            <a:r>
              <a:rPr lang="it-IT" dirty="0" smtClean="0"/>
              <a:t> schema </a:t>
            </a:r>
            <a:r>
              <a:rPr lang="it-IT" dirty="0" err="1" smtClean="0"/>
              <a:t>translation</a:t>
            </a:r>
            <a:r>
              <a:rPr lang="it-IT" dirty="0" smtClean="0"/>
              <a:t>. In VLDB Journal. </a:t>
            </a:r>
          </a:p>
          <a:p>
            <a:endParaRPr lang="it-IT" dirty="0" smtClean="0"/>
          </a:p>
          <a:p>
            <a:r>
              <a:rPr lang="it-IT" dirty="0" smtClean="0"/>
              <a:t>[4] P.A. Bernstein. </a:t>
            </a:r>
            <a:r>
              <a:rPr lang="it-IT" dirty="0" err="1" smtClean="0"/>
              <a:t>Applying</a:t>
            </a:r>
            <a:r>
              <a:rPr lang="it-IT" dirty="0" smtClean="0"/>
              <a:t> </a:t>
            </a:r>
            <a:r>
              <a:rPr lang="it-IT" dirty="0" err="1" smtClean="0"/>
              <a:t>model</a:t>
            </a:r>
            <a:r>
              <a:rPr lang="it-IT" dirty="0" smtClean="0"/>
              <a:t> management </a:t>
            </a:r>
            <a:r>
              <a:rPr lang="it-IT" dirty="0" err="1" smtClean="0"/>
              <a:t>to</a:t>
            </a:r>
            <a:r>
              <a:rPr lang="it-IT" dirty="0" smtClean="0"/>
              <a:t> </a:t>
            </a:r>
            <a:r>
              <a:rPr lang="it-IT" dirty="0" err="1" smtClean="0"/>
              <a:t>classical</a:t>
            </a:r>
            <a:r>
              <a:rPr lang="it-IT" dirty="0" smtClean="0"/>
              <a:t> meta data </a:t>
            </a:r>
            <a:r>
              <a:rPr lang="it-IT" dirty="0" err="1" smtClean="0"/>
              <a:t>problems</a:t>
            </a:r>
            <a:r>
              <a:rPr lang="it-IT" dirty="0" smtClean="0"/>
              <a:t>. In CIDR, </a:t>
            </a:r>
            <a:r>
              <a:rPr lang="it-IT" dirty="0" err="1" smtClean="0"/>
              <a:t>pages</a:t>
            </a:r>
            <a:r>
              <a:rPr lang="it-IT" dirty="0" smtClean="0"/>
              <a:t> 209-220, 2003.</a:t>
            </a:r>
          </a:p>
          <a:p>
            <a:endParaRPr lang="it-IT" dirty="0"/>
          </a:p>
        </p:txBody>
      </p:sp>
      <p:sp>
        <p:nvSpPr>
          <p:cNvPr id="10" name="Segnaposto data 9"/>
          <p:cNvSpPr>
            <a:spLocks noGrp="1"/>
          </p:cNvSpPr>
          <p:nvPr>
            <p:ph type="dt" sz="half" idx="10"/>
          </p:nvPr>
        </p:nvSpPr>
        <p:spPr/>
        <p:txBody>
          <a:bodyPr/>
          <a:lstStyle/>
          <a:p>
            <a:r>
              <a:rPr lang="en-US" smtClean="0"/>
              <a:t>17/12/2009</a:t>
            </a:r>
            <a:endParaRPr lang="en-US"/>
          </a:p>
        </p:txBody>
      </p:sp>
      <p:sp>
        <p:nvSpPr>
          <p:cNvPr id="12" name="Segnaposto piè di pagina 11"/>
          <p:cNvSpPr>
            <a:spLocks noGrp="1"/>
          </p:cNvSpPr>
          <p:nvPr>
            <p:ph type="ftr" sz="quarter" idx="11"/>
          </p:nvPr>
        </p:nvSpPr>
        <p:spPr/>
        <p:txBody>
          <a:bodyPr/>
          <a:lstStyle/>
          <a:p>
            <a:r>
              <a:rPr lang="en-US" smtClean="0"/>
              <a:t>Università Roma Tre</a:t>
            </a:r>
            <a:endParaRPr lang="en-US" dirty="0"/>
          </a:p>
        </p:txBody>
      </p:sp>
      <p:sp>
        <p:nvSpPr>
          <p:cNvPr id="13" name="Segnaposto numero diapositiva 12"/>
          <p:cNvSpPr>
            <a:spLocks noGrp="1"/>
          </p:cNvSpPr>
          <p:nvPr>
            <p:ph type="sldNum" sz="quarter" idx="12"/>
          </p:nvPr>
        </p:nvSpPr>
        <p:spPr/>
        <p:txBody>
          <a:bodyPr/>
          <a:lstStyle/>
          <a:p>
            <a:fld id="{BED2C276-3801-4574-88C4-F615FF34F822}" type="slidenum">
              <a:rPr lang="en-US" smtClean="0"/>
              <a:pPr/>
              <a:t>67</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Summary</a:t>
            </a:r>
            <a:endParaRPr lang="en-US" dirty="0"/>
          </a:p>
        </p:txBody>
      </p:sp>
      <p:sp>
        <p:nvSpPr>
          <p:cNvPr id="3" name="Segnaposto contenuto 2"/>
          <p:cNvSpPr>
            <a:spLocks noGrp="1"/>
          </p:cNvSpPr>
          <p:nvPr>
            <p:ph idx="1"/>
          </p:nvPr>
        </p:nvSpPr>
        <p:spPr/>
        <p:txBody>
          <a:bodyPr/>
          <a:lstStyle/>
          <a:p>
            <a:r>
              <a:rPr lang="it-IT" smtClean="0"/>
              <a:t>Model management</a:t>
            </a:r>
          </a:p>
          <a:p>
            <a:endParaRPr lang="it-IT" smtClean="0"/>
          </a:p>
          <a:p>
            <a:r>
              <a:rPr lang="it-IT" smtClean="0"/>
              <a:t>Operators</a:t>
            </a:r>
          </a:p>
          <a:p>
            <a:endParaRPr lang="it-IT" smtClean="0"/>
          </a:p>
          <a:p>
            <a:r>
              <a:rPr lang="it-IT" smtClean="0"/>
              <a:t>Model generic operators</a:t>
            </a:r>
          </a:p>
          <a:p>
            <a:endParaRPr lang="it-IT" smtClean="0"/>
          </a:p>
          <a:p>
            <a:r>
              <a:rPr lang="it-IT" smtClean="0"/>
              <a:t>Operators in MIDST</a:t>
            </a:r>
          </a:p>
          <a:p>
            <a:endParaRPr lang="it-IT" smtClean="0"/>
          </a:p>
          <a:p>
            <a:r>
              <a:rPr lang="it-IT" smtClean="0"/>
              <a:t>Example</a:t>
            </a:r>
            <a:endParaRPr lang="en-US" dirty="0"/>
          </a:p>
        </p:txBody>
      </p:sp>
      <p:sp>
        <p:nvSpPr>
          <p:cNvPr id="8" name="Segnaposto numero diapositiva 7"/>
          <p:cNvSpPr>
            <a:spLocks noGrp="1"/>
          </p:cNvSpPr>
          <p:nvPr>
            <p:ph type="sldNum" sz="quarter" idx="12"/>
          </p:nvPr>
        </p:nvSpPr>
        <p:spPr/>
        <p:txBody>
          <a:bodyPr/>
          <a:lstStyle/>
          <a:p>
            <a:fld id="{BED2C276-3801-4574-88C4-F615FF34F822}" type="slidenum">
              <a:rPr lang="en-US" smtClean="0"/>
              <a:pPr/>
              <a:t>68</a:t>
            </a:fld>
            <a:endParaRPr lang="en-US"/>
          </a:p>
        </p:txBody>
      </p:sp>
      <p:sp>
        <p:nvSpPr>
          <p:cNvPr id="9" name="Segnaposto piè di pagina 8"/>
          <p:cNvSpPr>
            <a:spLocks noGrp="1"/>
          </p:cNvSpPr>
          <p:nvPr>
            <p:ph type="ftr" sz="quarter" idx="11"/>
          </p:nvPr>
        </p:nvSpPr>
        <p:spPr/>
        <p:txBody>
          <a:bodyPr/>
          <a:lstStyle/>
          <a:p>
            <a:r>
              <a:rPr lang="en-US" smtClean="0"/>
              <a:t>Università Roma Tre</a:t>
            </a:r>
            <a:endParaRPr lang="en-US" dirty="0"/>
          </a:p>
        </p:txBody>
      </p:sp>
      <p:sp>
        <p:nvSpPr>
          <p:cNvPr id="10" name="Segnaposto data 9"/>
          <p:cNvSpPr>
            <a:spLocks noGrp="1"/>
          </p:cNvSpPr>
          <p:nvPr>
            <p:ph type="dt" sz="half" idx="10"/>
          </p:nvPr>
        </p:nvSpPr>
        <p:spPr/>
        <p:txBody>
          <a:bodyPr/>
          <a:lstStyle/>
          <a:p>
            <a:r>
              <a:rPr lang="en-US" smtClean="0"/>
              <a:t>17/12/2009</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Forward</a:t>
            </a:r>
            <a:r>
              <a:rPr lang="it-IT" dirty="0" smtClean="0"/>
              <a:t> </a:t>
            </a:r>
            <a:r>
              <a:rPr lang="it-IT" dirty="0" err="1" smtClean="0"/>
              <a:t>engineering</a:t>
            </a:r>
            <a:endParaRPr lang="en-US" dirty="0"/>
          </a:p>
        </p:txBody>
      </p:sp>
      <p:sp>
        <p:nvSpPr>
          <p:cNvPr id="4" name="Segnaposto data 3"/>
          <p:cNvSpPr>
            <a:spLocks noGrp="1"/>
          </p:cNvSpPr>
          <p:nvPr>
            <p:ph type="dt" sz="half" idx="10"/>
          </p:nvPr>
        </p:nvSpPr>
        <p:spPr/>
        <p:txBody>
          <a:bodyPr/>
          <a:lstStyle/>
          <a:p>
            <a:r>
              <a:rPr lang="en-US" dirty="0" smtClean="0"/>
              <a:t>17/12/2009</a:t>
            </a:r>
            <a:endParaRPr lang="en-US" dirty="0"/>
          </a:p>
        </p:txBody>
      </p:sp>
      <p:sp>
        <p:nvSpPr>
          <p:cNvPr id="5" name="Segnaposto piè di pagina 4"/>
          <p:cNvSpPr>
            <a:spLocks noGrp="1"/>
          </p:cNvSpPr>
          <p:nvPr>
            <p:ph type="ftr" sz="quarter" idx="11"/>
          </p:nvPr>
        </p:nvSpPr>
        <p:spPr/>
        <p:txBody>
          <a:bodyPr/>
          <a:lstStyle/>
          <a:p>
            <a:r>
              <a:rPr lang="en-US" dirty="0"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7</a:t>
            </a:fld>
            <a:endParaRPr lang="en-US" dirty="0"/>
          </a:p>
        </p:txBody>
      </p:sp>
      <p:sp>
        <p:nvSpPr>
          <p:cNvPr id="10" name="Rettangolo 9"/>
          <p:cNvSpPr/>
          <p:nvPr/>
        </p:nvSpPr>
        <p:spPr>
          <a:xfrm>
            <a:off x="1214414" y="214311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V1</a:t>
            </a:r>
            <a:endParaRPr lang="en-US" dirty="0">
              <a:solidFill>
                <a:schemeClr val="tx2">
                  <a:lumMod val="75000"/>
                </a:schemeClr>
              </a:solidFill>
            </a:endParaRPr>
          </a:p>
        </p:txBody>
      </p:sp>
      <p:sp>
        <p:nvSpPr>
          <p:cNvPr id="11" name="Rettangolo 10"/>
          <p:cNvSpPr/>
          <p:nvPr/>
        </p:nvSpPr>
        <p:spPr>
          <a:xfrm>
            <a:off x="1214414" y="392906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S1</a:t>
            </a:r>
            <a:endParaRPr lang="en-US" dirty="0">
              <a:solidFill>
                <a:schemeClr val="tx2">
                  <a:lumMod val="75000"/>
                </a:schemeClr>
              </a:solidFill>
            </a:endParaRPr>
          </a:p>
        </p:txBody>
      </p:sp>
      <p:sp>
        <p:nvSpPr>
          <p:cNvPr id="12" name="Rettangolo 11"/>
          <p:cNvSpPr/>
          <p:nvPr/>
        </p:nvSpPr>
        <p:spPr>
          <a:xfrm>
            <a:off x="2857488" y="392906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S2</a:t>
            </a:r>
            <a:endParaRPr lang="en-US" dirty="0">
              <a:solidFill>
                <a:schemeClr val="tx2">
                  <a:lumMod val="75000"/>
                </a:schemeClr>
              </a:solidFill>
            </a:endParaRPr>
          </a:p>
        </p:txBody>
      </p:sp>
      <p:sp>
        <p:nvSpPr>
          <p:cNvPr id="13" name="Freccia a destra 12"/>
          <p:cNvSpPr/>
          <p:nvPr/>
        </p:nvSpPr>
        <p:spPr>
          <a:xfrm>
            <a:off x="4214810" y="3143248"/>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ttangolo 13"/>
          <p:cNvSpPr/>
          <p:nvPr/>
        </p:nvSpPr>
        <p:spPr>
          <a:xfrm>
            <a:off x="5857884" y="2071678"/>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V2</a:t>
            </a:r>
            <a:endParaRPr lang="en-US" dirty="0">
              <a:solidFill>
                <a:schemeClr val="tx2">
                  <a:lumMod val="75000"/>
                </a:schemeClr>
              </a:solidFill>
            </a:endParaRPr>
          </a:p>
        </p:txBody>
      </p:sp>
      <p:sp>
        <p:nvSpPr>
          <p:cNvPr id="15" name="Rettangolo 14"/>
          <p:cNvSpPr/>
          <p:nvPr/>
        </p:nvSpPr>
        <p:spPr>
          <a:xfrm>
            <a:off x="5857884" y="392906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S2</a:t>
            </a:r>
            <a:endParaRPr lang="en-US" dirty="0">
              <a:solidFill>
                <a:schemeClr val="tx2">
                  <a:lumMod val="75000"/>
                </a:schemeClr>
              </a:solidFill>
            </a:endParaRPr>
          </a:p>
        </p:txBody>
      </p:sp>
      <p:cxnSp>
        <p:nvCxnSpPr>
          <p:cNvPr id="17" name="Connettore 2 16"/>
          <p:cNvCxnSpPr>
            <a:stCxn id="10" idx="2"/>
            <a:endCxn id="11" idx="0"/>
          </p:cNvCxnSpPr>
          <p:nvPr/>
        </p:nvCxnSpPr>
        <p:spPr>
          <a:xfrm rot="5400000">
            <a:off x="1142976" y="3357562"/>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14" idx="2"/>
            <a:endCxn id="15" idx="0"/>
          </p:cNvCxnSpPr>
          <p:nvPr/>
        </p:nvCxnSpPr>
        <p:spPr>
          <a:xfrm rot="5400000">
            <a:off x="5750727" y="3321843"/>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CasellaDiTesto 22"/>
          <p:cNvSpPr txBox="1"/>
          <p:nvPr/>
        </p:nvSpPr>
        <p:spPr>
          <a:xfrm>
            <a:off x="1857356" y="3143248"/>
            <a:ext cx="673582" cy="369332"/>
          </a:xfrm>
          <a:prstGeom prst="rect">
            <a:avLst/>
          </a:prstGeom>
          <a:noFill/>
        </p:spPr>
        <p:txBody>
          <a:bodyPr wrap="none" rtlCol="0">
            <a:spAutoFit/>
          </a:bodyPr>
          <a:lstStyle/>
          <a:p>
            <a:r>
              <a:rPr lang="it-IT" dirty="0" smtClean="0"/>
              <a:t>map</a:t>
            </a:r>
            <a:r>
              <a:rPr lang="it-IT" baseline="-25000" dirty="0" smtClean="0"/>
              <a:t>1</a:t>
            </a:r>
            <a:endParaRPr lang="en-US" baseline="-25000" dirty="0"/>
          </a:p>
        </p:txBody>
      </p:sp>
      <p:sp>
        <p:nvSpPr>
          <p:cNvPr id="24" name="CasellaDiTesto 23"/>
          <p:cNvSpPr txBox="1"/>
          <p:nvPr/>
        </p:nvSpPr>
        <p:spPr>
          <a:xfrm>
            <a:off x="6500826" y="3143248"/>
            <a:ext cx="700833" cy="369332"/>
          </a:xfrm>
          <a:prstGeom prst="rect">
            <a:avLst/>
          </a:prstGeom>
          <a:noFill/>
        </p:spPr>
        <p:txBody>
          <a:bodyPr wrap="none" rtlCol="0">
            <a:spAutoFit/>
          </a:bodyPr>
          <a:lstStyle/>
          <a:p>
            <a:r>
              <a:rPr lang="it-IT" dirty="0" smtClean="0"/>
              <a:t>map</a:t>
            </a:r>
            <a:r>
              <a:rPr lang="it-IT" baseline="-25000" dirty="0" smtClean="0"/>
              <a:t>2</a:t>
            </a:r>
            <a:endParaRPr lang="en-US" baseline="-2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Round-trip</a:t>
            </a:r>
            <a:r>
              <a:rPr lang="it-IT" dirty="0" smtClean="0"/>
              <a:t> </a:t>
            </a:r>
            <a:r>
              <a:rPr lang="it-IT" dirty="0" err="1" smtClean="0"/>
              <a:t>engineering</a:t>
            </a:r>
            <a:endParaRPr lang="en-US" dirty="0"/>
          </a:p>
        </p:txBody>
      </p:sp>
      <p:sp>
        <p:nvSpPr>
          <p:cNvPr id="4" name="Segnaposto data 3"/>
          <p:cNvSpPr>
            <a:spLocks noGrp="1"/>
          </p:cNvSpPr>
          <p:nvPr>
            <p:ph type="dt" sz="half" idx="10"/>
          </p:nvPr>
        </p:nvSpPr>
        <p:spPr/>
        <p:txBody>
          <a:bodyPr/>
          <a:lstStyle/>
          <a:p>
            <a:r>
              <a:rPr lang="en-US" dirty="0" smtClean="0"/>
              <a:t>17/12/2009</a:t>
            </a:r>
            <a:endParaRPr lang="en-US" dirty="0"/>
          </a:p>
        </p:txBody>
      </p:sp>
      <p:sp>
        <p:nvSpPr>
          <p:cNvPr id="5" name="Segnaposto piè di pagina 4"/>
          <p:cNvSpPr>
            <a:spLocks noGrp="1"/>
          </p:cNvSpPr>
          <p:nvPr>
            <p:ph type="ftr" sz="quarter" idx="11"/>
          </p:nvPr>
        </p:nvSpPr>
        <p:spPr/>
        <p:txBody>
          <a:bodyPr/>
          <a:lstStyle/>
          <a:p>
            <a:r>
              <a:rPr lang="en-US" dirty="0" smtClean="0"/>
              <a:t>Università Roma Tre</a:t>
            </a:r>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8</a:t>
            </a:fld>
            <a:endParaRPr lang="en-US" dirty="0"/>
          </a:p>
        </p:txBody>
      </p:sp>
      <p:sp>
        <p:nvSpPr>
          <p:cNvPr id="10" name="Rettangolo 9"/>
          <p:cNvSpPr/>
          <p:nvPr/>
        </p:nvSpPr>
        <p:spPr>
          <a:xfrm>
            <a:off x="1214414" y="214311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S1</a:t>
            </a:r>
            <a:endParaRPr lang="en-US" dirty="0">
              <a:solidFill>
                <a:schemeClr val="tx2">
                  <a:lumMod val="75000"/>
                </a:schemeClr>
              </a:solidFill>
            </a:endParaRPr>
          </a:p>
        </p:txBody>
      </p:sp>
      <p:sp>
        <p:nvSpPr>
          <p:cNvPr id="11" name="Rettangolo 10"/>
          <p:cNvSpPr/>
          <p:nvPr/>
        </p:nvSpPr>
        <p:spPr>
          <a:xfrm>
            <a:off x="1214414" y="392906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I1</a:t>
            </a:r>
            <a:endParaRPr lang="en-US" dirty="0">
              <a:solidFill>
                <a:schemeClr val="tx2">
                  <a:lumMod val="75000"/>
                </a:schemeClr>
              </a:solidFill>
            </a:endParaRPr>
          </a:p>
        </p:txBody>
      </p:sp>
      <p:sp>
        <p:nvSpPr>
          <p:cNvPr id="12" name="Rettangolo 11"/>
          <p:cNvSpPr/>
          <p:nvPr/>
        </p:nvSpPr>
        <p:spPr>
          <a:xfrm>
            <a:off x="2857488" y="392906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I2</a:t>
            </a:r>
            <a:endParaRPr lang="en-US" dirty="0">
              <a:solidFill>
                <a:schemeClr val="tx2">
                  <a:lumMod val="75000"/>
                </a:schemeClr>
              </a:solidFill>
            </a:endParaRPr>
          </a:p>
        </p:txBody>
      </p:sp>
      <p:sp>
        <p:nvSpPr>
          <p:cNvPr id="13" name="Freccia a destra 12"/>
          <p:cNvSpPr/>
          <p:nvPr/>
        </p:nvSpPr>
        <p:spPr>
          <a:xfrm>
            <a:off x="4214810" y="3143248"/>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ttangolo 13"/>
          <p:cNvSpPr/>
          <p:nvPr/>
        </p:nvSpPr>
        <p:spPr>
          <a:xfrm>
            <a:off x="5857884" y="2071678"/>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S2</a:t>
            </a:r>
            <a:endParaRPr lang="en-US" dirty="0">
              <a:solidFill>
                <a:schemeClr val="tx2">
                  <a:lumMod val="75000"/>
                </a:schemeClr>
              </a:solidFill>
            </a:endParaRPr>
          </a:p>
        </p:txBody>
      </p:sp>
      <p:sp>
        <p:nvSpPr>
          <p:cNvPr id="15" name="Rettangolo 14"/>
          <p:cNvSpPr/>
          <p:nvPr/>
        </p:nvSpPr>
        <p:spPr>
          <a:xfrm>
            <a:off x="5857884" y="3929066"/>
            <a:ext cx="1000132" cy="642942"/>
          </a:xfrm>
          <a:prstGeom prst="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75000"/>
                  </a:schemeClr>
                </a:solidFill>
              </a:rPr>
              <a:t>I2</a:t>
            </a:r>
            <a:endParaRPr lang="en-US" dirty="0">
              <a:solidFill>
                <a:schemeClr val="tx2">
                  <a:lumMod val="75000"/>
                </a:schemeClr>
              </a:solidFill>
            </a:endParaRPr>
          </a:p>
        </p:txBody>
      </p:sp>
      <p:cxnSp>
        <p:nvCxnSpPr>
          <p:cNvPr id="17" name="Connettore 2 16"/>
          <p:cNvCxnSpPr>
            <a:stCxn id="10" idx="2"/>
            <a:endCxn id="11" idx="0"/>
          </p:cNvCxnSpPr>
          <p:nvPr/>
        </p:nvCxnSpPr>
        <p:spPr>
          <a:xfrm rot="5400000">
            <a:off x="1142976" y="3357562"/>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14" idx="2"/>
            <a:endCxn id="15" idx="0"/>
          </p:cNvCxnSpPr>
          <p:nvPr/>
        </p:nvCxnSpPr>
        <p:spPr>
          <a:xfrm rot="5400000">
            <a:off x="5750727" y="3321843"/>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1857356" y="3143248"/>
            <a:ext cx="673582" cy="369332"/>
          </a:xfrm>
          <a:prstGeom prst="rect">
            <a:avLst/>
          </a:prstGeom>
          <a:noFill/>
        </p:spPr>
        <p:txBody>
          <a:bodyPr wrap="none" rtlCol="0">
            <a:spAutoFit/>
          </a:bodyPr>
          <a:lstStyle/>
          <a:p>
            <a:r>
              <a:rPr lang="it-IT" dirty="0" smtClean="0"/>
              <a:t>map</a:t>
            </a:r>
            <a:r>
              <a:rPr lang="it-IT" baseline="-25000" dirty="0" smtClean="0"/>
              <a:t>1</a:t>
            </a:r>
            <a:endParaRPr lang="en-US" baseline="-25000" dirty="0"/>
          </a:p>
        </p:txBody>
      </p:sp>
      <p:sp>
        <p:nvSpPr>
          <p:cNvPr id="18" name="CasellaDiTesto 17"/>
          <p:cNvSpPr txBox="1"/>
          <p:nvPr/>
        </p:nvSpPr>
        <p:spPr>
          <a:xfrm>
            <a:off x="6500826" y="3143248"/>
            <a:ext cx="700833" cy="369332"/>
          </a:xfrm>
          <a:prstGeom prst="rect">
            <a:avLst/>
          </a:prstGeom>
          <a:noFill/>
        </p:spPr>
        <p:txBody>
          <a:bodyPr wrap="none" rtlCol="0">
            <a:spAutoFit/>
          </a:bodyPr>
          <a:lstStyle/>
          <a:p>
            <a:r>
              <a:rPr lang="it-IT" dirty="0" smtClean="0"/>
              <a:t>map</a:t>
            </a:r>
            <a:r>
              <a:rPr lang="it-IT" baseline="-25000" dirty="0" smtClean="0"/>
              <a:t>2</a:t>
            </a:r>
            <a:endParaRPr lang="en-US" baseline="-25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 management problems solution</a:t>
            </a:r>
            <a:endParaRPr lang="en-US" dirty="0"/>
          </a:p>
        </p:txBody>
      </p:sp>
      <p:sp>
        <p:nvSpPr>
          <p:cNvPr id="3" name="Segnaposto contenuto 2"/>
          <p:cNvSpPr>
            <a:spLocks noGrp="1"/>
          </p:cNvSpPr>
          <p:nvPr>
            <p:ph idx="1"/>
          </p:nvPr>
        </p:nvSpPr>
        <p:spPr/>
        <p:txBody>
          <a:bodyPr>
            <a:normAutofit/>
          </a:bodyPr>
          <a:lstStyle/>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800" dirty="0" smtClean="0"/>
              <a:t>Solutions to model management problems are given in terms of scripts.</a:t>
            </a:r>
          </a:p>
          <a:p>
            <a:pPr>
              <a:lnSpc>
                <a:spcPct val="9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800" dirty="0" smtClean="0"/>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800" dirty="0" smtClean="0"/>
              <a:t>A script is a set of model management operators which are executed according to a specific control flow.</a:t>
            </a:r>
          </a:p>
          <a:p>
            <a:pPr>
              <a:lnSpc>
                <a:spcPct val="90000"/>
              </a:lnSpc>
              <a:spcBef>
                <a:spcPts val="500"/>
              </a:spcBef>
              <a:buFont typeface="Verdana" pitchFamily="32"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800" dirty="0" smtClean="0"/>
          </a:p>
          <a:p>
            <a:endParaRPr lang="en-US" dirty="0"/>
          </a:p>
        </p:txBody>
      </p:sp>
      <p:sp>
        <p:nvSpPr>
          <p:cNvPr id="6" name="Segnaposto numero diapositiva 5"/>
          <p:cNvSpPr>
            <a:spLocks noGrp="1"/>
          </p:cNvSpPr>
          <p:nvPr>
            <p:ph type="sldNum" sz="quarter" idx="12"/>
          </p:nvPr>
        </p:nvSpPr>
        <p:spPr/>
        <p:txBody>
          <a:bodyPr/>
          <a:lstStyle/>
          <a:p>
            <a:fld id="{BED2C276-3801-4574-88C4-F615FF34F822}" type="slidenum">
              <a:rPr lang="en-US" smtClean="0"/>
              <a:pPr/>
              <a:t>9</a:t>
            </a:fld>
            <a:endParaRPr lang="en-US" dirty="0"/>
          </a:p>
        </p:txBody>
      </p:sp>
      <p:sp>
        <p:nvSpPr>
          <p:cNvPr id="7" name="Segnaposto piè di pagina 6"/>
          <p:cNvSpPr>
            <a:spLocks noGrp="1"/>
          </p:cNvSpPr>
          <p:nvPr>
            <p:ph type="ftr" sz="quarter" idx="11"/>
          </p:nvPr>
        </p:nvSpPr>
        <p:spPr/>
        <p:txBody>
          <a:bodyPr/>
          <a:lstStyle/>
          <a:p>
            <a:r>
              <a:rPr lang="en-US" dirty="0" smtClean="0"/>
              <a:t>Università Roma Tre</a:t>
            </a:r>
            <a:endParaRPr lang="en-US" dirty="0"/>
          </a:p>
        </p:txBody>
      </p:sp>
      <p:sp>
        <p:nvSpPr>
          <p:cNvPr id="8" name="Segnaposto data 7"/>
          <p:cNvSpPr>
            <a:spLocks noGrp="1"/>
          </p:cNvSpPr>
          <p:nvPr>
            <p:ph type="dt" sz="half" idx="10"/>
          </p:nvPr>
        </p:nvSpPr>
        <p:spPr/>
        <p:txBody>
          <a:bodyPr/>
          <a:lstStyle/>
          <a:p>
            <a:r>
              <a:rPr lang="en-US" dirty="0" smtClean="0"/>
              <a:t>17/12/2009</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680</TotalTime>
  <Words>2867</Words>
  <Application>Microsoft Office PowerPoint</Application>
  <PresentationFormat>Presentazione su schermo (4:3)</PresentationFormat>
  <Paragraphs>887</Paragraphs>
  <Slides>68</Slides>
  <Notes>7</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Equinozio</vt:lpstr>
      <vt:lpstr>Model-independent solutions to model management problems</vt:lpstr>
      <vt:lpstr>Model management</vt:lpstr>
      <vt:lpstr>Model management</vt:lpstr>
      <vt:lpstr>What model management addresses</vt:lpstr>
      <vt:lpstr>What model management addresses</vt:lpstr>
      <vt:lpstr>Schema integration</vt:lpstr>
      <vt:lpstr>Forward engineering</vt:lpstr>
      <vt:lpstr>Round-trip engineering</vt:lpstr>
      <vt:lpstr>Model management problems solution</vt:lpstr>
      <vt:lpstr>Operators</vt:lpstr>
      <vt:lpstr>Match</vt:lpstr>
      <vt:lpstr>Match</vt:lpstr>
      <vt:lpstr>Match</vt:lpstr>
      <vt:lpstr>Diff</vt:lpstr>
      <vt:lpstr>Example</vt:lpstr>
      <vt:lpstr>Example</vt:lpstr>
      <vt:lpstr>Merge</vt:lpstr>
      <vt:lpstr>Example</vt:lpstr>
      <vt:lpstr>Example</vt:lpstr>
      <vt:lpstr>Compose</vt:lpstr>
      <vt:lpstr>Modelgen</vt:lpstr>
      <vt:lpstr>Modelgen</vt:lpstr>
      <vt:lpstr>Example</vt:lpstr>
      <vt:lpstr>Operators</vt:lpstr>
      <vt:lpstr>Round-trip engineering</vt:lpstr>
      <vt:lpstr>Round-trip engineering</vt:lpstr>
      <vt:lpstr>Round-trip engineering</vt:lpstr>
      <vt:lpstr>Round-trip engineering</vt:lpstr>
      <vt:lpstr>Operators in scripts</vt:lpstr>
      <vt:lpstr>The Round-trip solving script</vt:lpstr>
      <vt:lpstr>Midst and Modelgen</vt:lpstr>
      <vt:lpstr>Translations</vt:lpstr>
      <vt:lpstr>Translations</vt:lpstr>
      <vt:lpstr>The metamodel approach</vt:lpstr>
      <vt:lpstr>The supermodel</vt:lpstr>
      <vt:lpstr>Translations specification</vt:lpstr>
      <vt:lpstr>Translation specification</vt:lpstr>
      <vt:lpstr>Datalog</vt:lpstr>
      <vt:lpstr>Datalog rule example</vt:lpstr>
      <vt:lpstr>Another rule</vt:lpstr>
      <vt:lpstr>Approach</vt:lpstr>
      <vt:lpstr>Construct characteristics</vt:lpstr>
      <vt:lpstr>Construct characteristics</vt:lpstr>
      <vt:lpstr>Construct equivalence</vt:lpstr>
      <vt:lpstr>Comparison</vt:lpstr>
      <vt:lpstr>Construct characteristics</vt:lpstr>
      <vt:lpstr>Example</vt:lpstr>
      <vt:lpstr>Model management operators by examples</vt:lpstr>
      <vt:lpstr>Datalog implementation of equivalence </vt:lpstr>
      <vt:lpstr>Datalog implementation of  difference - merge</vt:lpstr>
      <vt:lpstr>Automatic generation</vt:lpstr>
      <vt:lpstr>Example</vt:lpstr>
      <vt:lpstr>Example</vt:lpstr>
      <vt:lpstr>Example</vt:lpstr>
      <vt:lpstr>The Round-trip solving script</vt:lpstr>
      <vt:lpstr>Example</vt:lpstr>
      <vt:lpstr>The Round-trip solving script</vt:lpstr>
      <vt:lpstr>Example</vt:lpstr>
      <vt:lpstr>The Round-trip solving script</vt:lpstr>
      <vt:lpstr>Example</vt:lpstr>
      <vt:lpstr>The Round-trip solving script</vt:lpstr>
      <vt:lpstr>Example</vt:lpstr>
      <vt:lpstr>The Round-trip solving script</vt:lpstr>
      <vt:lpstr>Demo</vt:lpstr>
      <vt:lpstr>Properties</vt:lpstr>
      <vt:lpstr>Properties</vt:lpstr>
      <vt:lpstr>References</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 </cp:lastModifiedBy>
  <cp:revision>70</cp:revision>
  <dcterms:created xsi:type="dcterms:W3CDTF">2009-12-14T20:39:40Z</dcterms:created>
  <dcterms:modified xsi:type="dcterms:W3CDTF">2009-12-17T11:01:51Z</dcterms:modified>
</cp:coreProperties>
</file>